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0"/>
  </p:notesMasterIdLst>
  <p:sldIdLst>
    <p:sldId id="256" r:id="rId2"/>
    <p:sldId id="257" r:id="rId3"/>
    <p:sldId id="258" r:id="rId4"/>
    <p:sldId id="261" r:id="rId5"/>
    <p:sldId id="260" r:id="rId6"/>
    <p:sldId id="262" r:id="rId7"/>
    <p:sldId id="263" r:id="rId8"/>
    <p:sldId id="264" r:id="rId9"/>
    <p:sldId id="265" r:id="rId10"/>
    <p:sldId id="267" r:id="rId11"/>
    <p:sldId id="268" r:id="rId12"/>
    <p:sldId id="269" r:id="rId13"/>
    <p:sldId id="271" r:id="rId14"/>
    <p:sldId id="272" r:id="rId15"/>
    <p:sldId id="270" r:id="rId16"/>
    <p:sldId id="273" r:id="rId17"/>
    <p:sldId id="274" r:id="rId18"/>
    <p:sldId id="276" r:id="rId19"/>
    <p:sldId id="277" r:id="rId20"/>
    <p:sldId id="278" r:id="rId21"/>
    <p:sldId id="285" r:id="rId22"/>
    <p:sldId id="286" r:id="rId23"/>
    <p:sldId id="287" r:id="rId24"/>
    <p:sldId id="288" r:id="rId25"/>
    <p:sldId id="280" r:id="rId26"/>
    <p:sldId id="281" r:id="rId27"/>
    <p:sldId id="282" r:id="rId28"/>
    <p:sldId id="283" r:id="rId29"/>
    <p:sldId id="289" r:id="rId30"/>
    <p:sldId id="290" r:id="rId31"/>
    <p:sldId id="291" r:id="rId32"/>
    <p:sldId id="294" r:id="rId33"/>
    <p:sldId id="295" r:id="rId34"/>
    <p:sldId id="466" r:id="rId35"/>
    <p:sldId id="300" r:id="rId36"/>
    <p:sldId id="301" r:id="rId37"/>
    <p:sldId id="297" r:id="rId38"/>
    <p:sldId id="296" r:id="rId39"/>
    <p:sldId id="299" r:id="rId40"/>
    <p:sldId id="298" r:id="rId41"/>
    <p:sldId id="312" r:id="rId42"/>
    <p:sldId id="308" r:id="rId43"/>
    <p:sldId id="302" r:id="rId44"/>
    <p:sldId id="309" r:id="rId45"/>
    <p:sldId id="307" r:id="rId46"/>
    <p:sldId id="310" r:id="rId47"/>
    <p:sldId id="304" r:id="rId48"/>
    <p:sldId id="311" r:id="rId49"/>
    <p:sldId id="313" r:id="rId50"/>
    <p:sldId id="320" r:id="rId51"/>
    <p:sldId id="314" r:id="rId52"/>
    <p:sldId id="315" r:id="rId53"/>
    <p:sldId id="316" r:id="rId54"/>
    <p:sldId id="317" r:id="rId55"/>
    <p:sldId id="318" r:id="rId56"/>
    <p:sldId id="321" r:id="rId57"/>
    <p:sldId id="322" r:id="rId58"/>
    <p:sldId id="324" r:id="rId59"/>
    <p:sldId id="325" r:id="rId60"/>
    <p:sldId id="323" r:id="rId61"/>
    <p:sldId id="467" r:id="rId62"/>
    <p:sldId id="326" r:id="rId63"/>
    <p:sldId id="327" r:id="rId64"/>
    <p:sldId id="328" r:id="rId65"/>
    <p:sldId id="329" r:id="rId66"/>
    <p:sldId id="330" r:id="rId67"/>
    <p:sldId id="331" r:id="rId68"/>
    <p:sldId id="468" r:id="rId69"/>
    <p:sldId id="469" r:id="rId70"/>
    <p:sldId id="470" r:id="rId71"/>
    <p:sldId id="332" r:id="rId72"/>
    <p:sldId id="333" r:id="rId73"/>
    <p:sldId id="334" r:id="rId74"/>
    <p:sldId id="335" r:id="rId75"/>
    <p:sldId id="336" r:id="rId76"/>
    <p:sldId id="337" r:id="rId77"/>
    <p:sldId id="338" r:id="rId78"/>
    <p:sldId id="339" r:id="rId79"/>
    <p:sldId id="471" r:id="rId80"/>
    <p:sldId id="472" r:id="rId81"/>
    <p:sldId id="473" r:id="rId82"/>
    <p:sldId id="474" r:id="rId83"/>
    <p:sldId id="340" r:id="rId84"/>
    <p:sldId id="341" r:id="rId85"/>
    <p:sldId id="342" r:id="rId86"/>
    <p:sldId id="343" r:id="rId87"/>
    <p:sldId id="344" r:id="rId88"/>
    <p:sldId id="347" r:id="rId89"/>
    <p:sldId id="348" r:id="rId90"/>
    <p:sldId id="345" r:id="rId91"/>
    <p:sldId id="346" r:id="rId92"/>
    <p:sldId id="349" r:id="rId93"/>
    <p:sldId id="350" r:id="rId94"/>
    <p:sldId id="351" r:id="rId95"/>
    <p:sldId id="352" r:id="rId96"/>
    <p:sldId id="353" r:id="rId97"/>
    <p:sldId id="354" r:id="rId98"/>
    <p:sldId id="355" r:id="rId99"/>
    <p:sldId id="356" r:id="rId100"/>
    <p:sldId id="357" r:id="rId101"/>
    <p:sldId id="359" r:id="rId102"/>
    <p:sldId id="360" r:id="rId103"/>
    <p:sldId id="362" r:id="rId104"/>
    <p:sldId id="475" r:id="rId105"/>
    <p:sldId id="476" r:id="rId106"/>
    <p:sldId id="477" r:id="rId107"/>
    <p:sldId id="489" r:id="rId108"/>
    <p:sldId id="506" r:id="rId109"/>
    <p:sldId id="493" r:id="rId110"/>
    <p:sldId id="503" r:id="rId111"/>
    <p:sldId id="504" r:id="rId112"/>
    <p:sldId id="505" r:id="rId113"/>
    <p:sldId id="492" r:id="rId114"/>
    <p:sldId id="502" r:id="rId115"/>
    <p:sldId id="491" r:id="rId116"/>
    <p:sldId id="494" r:id="rId117"/>
    <p:sldId id="495" r:id="rId118"/>
    <p:sldId id="496" r:id="rId119"/>
    <p:sldId id="497" r:id="rId120"/>
    <p:sldId id="498" r:id="rId121"/>
    <p:sldId id="499" r:id="rId122"/>
    <p:sldId id="500" r:id="rId123"/>
    <p:sldId id="501" r:id="rId124"/>
    <p:sldId id="490" r:id="rId125"/>
    <p:sldId id="488" r:id="rId126"/>
    <p:sldId id="478" r:id="rId127"/>
    <p:sldId id="479" r:id="rId128"/>
    <p:sldId id="480" r:id="rId129"/>
    <p:sldId id="481" r:id="rId130"/>
    <p:sldId id="482" r:id="rId131"/>
    <p:sldId id="483" r:id="rId132"/>
    <p:sldId id="484" r:id="rId133"/>
    <p:sldId id="485" r:id="rId134"/>
    <p:sldId id="486" r:id="rId135"/>
    <p:sldId id="487" r:id="rId136"/>
    <p:sldId id="363" r:id="rId137"/>
    <p:sldId id="364" r:id="rId138"/>
    <p:sldId id="511" r:id="rId139"/>
    <p:sldId id="509" r:id="rId140"/>
    <p:sldId id="510" r:id="rId141"/>
    <p:sldId id="512" r:id="rId142"/>
    <p:sldId id="513" r:id="rId143"/>
    <p:sldId id="514" r:id="rId144"/>
    <p:sldId id="515" r:id="rId145"/>
    <p:sldId id="366" r:id="rId146"/>
    <p:sldId id="365" r:id="rId147"/>
    <p:sldId id="367" r:id="rId148"/>
    <p:sldId id="368" r:id="rId149"/>
    <p:sldId id="369" r:id="rId150"/>
    <p:sldId id="370" r:id="rId151"/>
    <p:sldId id="371" r:id="rId152"/>
    <p:sldId id="372" r:id="rId153"/>
    <p:sldId id="373" r:id="rId154"/>
    <p:sldId id="374" r:id="rId155"/>
    <p:sldId id="375" r:id="rId156"/>
    <p:sldId id="376" r:id="rId157"/>
    <p:sldId id="377" r:id="rId158"/>
    <p:sldId id="378" r:id="rId159"/>
    <p:sldId id="379" r:id="rId160"/>
    <p:sldId id="380" r:id="rId161"/>
    <p:sldId id="381" r:id="rId162"/>
    <p:sldId id="382" r:id="rId163"/>
    <p:sldId id="383" r:id="rId164"/>
    <p:sldId id="384" r:id="rId165"/>
    <p:sldId id="385" r:id="rId166"/>
    <p:sldId id="386" r:id="rId167"/>
    <p:sldId id="387" r:id="rId168"/>
    <p:sldId id="388" r:id="rId169"/>
    <p:sldId id="389" r:id="rId170"/>
    <p:sldId id="390" r:id="rId171"/>
    <p:sldId id="391" r:id="rId172"/>
    <p:sldId id="392" r:id="rId173"/>
    <p:sldId id="393" r:id="rId174"/>
    <p:sldId id="394" r:id="rId175"/>
    <p:sldId id="395" r:id="rId176"/>
    <p:sldId id="396" r:id="rId177"/>
    <p:sldId id="397" r:id="rId178"/>
    <p:sldId id="398" r:id="rId179"/>
    <p:sldId id="399" r:id="rId180"/>
    <p:sldId id="400" r:id="rId181"/>
    <p:sldId id="401" r:id="rId182"/>
    <p:sldId id="402" r:id="rId183"/>
    <p:sldId id="403" r:id="rId184"/>
    <p:sldId id="404" r:id="rId185"/>
    <p:sldId id="405" r:id="rId186"/>
    <p:sldId id="516" r:id="rId187"/>
    <p:sldId id="517" r:id="rId188"/>
    <p:sldId id="406" r:id="rId189"/>
    <p:sldId id="407" r:id="rId190"/>
    <p:sldId id="408" r:id="rId191"/>
    <p:sldId id="409" r:id="rId192"/>
    <p:sldId id="410" r:id="rId193"/>
    <p:sldId id="411" r:id="rId194"/>
    <p:sldId id="412" r:id="rId195"/>
    <p:sldId id="413" r:id="rId196"/>
    <p:sldId id="414" r:id="rId197"/>
    <p:sldId id="415" r:id="rId198"/>
    <p:sldId id="416" r:id="rId199"/>
    <p:sldId id="417" r:id="rId200"/>
    <p:sldId id="418" r:id="rId201"/>
    <p:sldId id="419" r:id="rId202"/>
    <p:sldId id="420" r:id="rId203"/>
    <p:sldId id="421" r:id="rId204"/>
    <p:sldId id="422" r:id="rId205"/>
    <p:sldId id="423" r:id="rId206"/>
    <p:sldId id="424" r:id="rId207"/>
    <p:sldId id="425" r:id="rId208"/>
    <p:sldId id="426" r:id="rId209"/>
    <p:sldId id="427" r:id="rId210"/>
    <p:sldId id="428" r:id="rId211"/>
    <p:sldId id="429" r:id="rId212"/>
    <p:sldId id="430" r:id="rId213"/>
    <p:sldId id="431" r:id="rId214"/>
    <p:sldId id="432" r:id="rId215"/>
    <p:sldId id="433" r:id="rId216"/>
    <p:sldId id="434" r:id="rId217"/>
    <p:sldId id="435" r:id="rId218"/>
    <p:sldId id="436" r:id="rId219"/>
    <p:sldId id="437" r:id="rId220"/>
    <p:sldId id="438" r:id="rId221"/>
    <p:sldId id="439" r:id="rId222"/>
    <p:sldId id="440" r:id="rId223"/>
    <p:sldId id="441" r:id="rId224"/>
    <p:sldId id="518" r:id="rId225"/>
    <p:sldId id="442" r:id="rId226"/>
    <p:sldId id="443" r:id="rId227"/>
    <p:sldId id="444" r:id="rId228"/>
    <p:sldId id="445" r:id="rId229"/>
    <p:sldId id="446" r:id="rId230"/>
    <p:sldId id="447" r:id="rId231"/>
    <p:sldId id="448" r:id="rId232"/>
    <p:sldId id="449" r:id="rId233"/>
    <p:sldId id="450" r:id="rId234"/>
    <p:sldId id="451" r:id="rId235"/>
    <p:sldId id="452" r:id="rId236"/>
    <p:sldId id="453" r:id="rId237"/>
    <p:sldId id="454" r:id="rId238"/>
    <p:sldId id="455" r:id="rId239"/>
    <p:sldId id="456" r:id="rId240"/>
    <p:sldId id="457" r:id="rId241"/>
    <p:sldId id="458" r:id="rId242"/>
    <p:sldId id="459" r:id="rId243"/>
    <p:sldId id="460" r:id="rId244"/>
    <p:sldId id="461" r:id="rId245"/>
    <p:sldId id="462" r:id="rId246"/>
    <p:sldId id="463" r:id="rId247"/>
    <p:sldId id="464" r:id="rId248"/>
    <p:sldId id="465" r:id="rId24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5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notesMaster" Target="notesMasters/notes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8C9A3-47CF-44AA-BC40-9B80270DBC73}" type="doc">
      <dgm:prSet loTypeId="urn:microsoft.com/office/officeart/2005/8/layout/orgChart1" loCatId="hierarchy" qsTypeId="urn:microsoft.com/office/officeart/2005/8/quickstyle/3d3" qsCatId="3D" csTypeId="urn:microsoft.com/office/officeart/2005/8/colors/colorful5" csCatId="colorful" phldr="1"/>
      <dgm:spPr/>
      <dgm:t>
        <a:bodyPr/>
        <a:lstStyle/>
        <a:p>
          <a:endParaRPr lang="zh-TW" altLang="en-US"/>
        </a:p>
      </dgm:t>
    </dgm:pt>
    <dgm:pt modelId="{13181BE1-51AA-44D3-80C7-E046ECF9778D}">
      <dgm:prSet phldrT="[文字]" custT="1"/>
      <dgm:spPr/>
      <dgm:t>
        <a:bodyPr/>
        <a:lstStyle/>
        <a:p>
          <a:r>
            <a:rPr lang="zh-TW" altLang="en-US" sz="1800" dirty="0" smtClean="0">
              <a:latin typeface="標楷體" pitchFamily="65" charset="-120"/>
              <a:ea typeface="標楷體" pitchFamily="65" charset="-120"/>
            </a:rPr>
            <a:t>金融資產的原始認列與衡量</a:t>
          </a:r>
          <a:endParaRPr lang="en-US" altLang="zh-TW" sz="1800" dirty="0" smtClean="0">
            <a:latin typeface="標楷體" pitchFamily="65" charset="-120"/>
            <a:ea typeface="標楷體" pitchFamily="65" charset="-120"/>
          </a:endParaRPr>
        </a:p>
      </dgm:t>
    </dgm:pt>
    <dgm:pt modelId="{C3B023D1-E6D5-4F31-88BD-8E2AA7CDE522}" type="parTrans" cxnId="{8E7DED21-671D-48BA-8911-0D3AB97C40F4}">
      <dgm:prSet/>
      <dgm:spPr/>
      <dgm:t>
        <a:bodyPr/>
        <a:lstStyle/>
        <a:p>
          <a:endParaRPr lang="zh-TW" altLang="en-US">
            <a:solidFill>
              <a:schemeClr val="tx1"/>
            </a:solidFill>
          </a:endParaRPr>
        </a:p>
      </dgm:t>
    </dgm:pt>
    <dgm:pt modelId="{8E466DDD-926B-49FB-8CB6-9E4C4B4BD240}" type="sibTrans" cxnId="{8E7DED21-671D-48BA-8911-0D3AB97C40F4}">
      <dgm:prSet/>
      <dgm:spPr/>
      <dgm:t>
        <a:bodyPr/>
        <a:lstStyle/>
        <a:p>
          <a:endParaRPr lang="zh-TW" altLang="en-US">
            <a:solidFill>
              <a:schemeClr val="tx1"/>
            </a:solidFill>
          </a:endParaRPr>
        </a:p>
      </dgm:t>
    </dgm:pt>
    <dgm:pt modelId="{82403AA6-E027-4B97-B1DC-B3D56A2A9AA6}">
      <dgm:prSet phldrT="[文字]" custT="1"/>
      <dgm:spPr>
        <a:solidFill>
          <a:srgbClr val="002060"/>
        </a:solidFill>
      </dgm:spPr>
      <dgm:t>
        <a:bodyPr/>
        <a:lstStyle/>
        <a:p>
          <a:pPr algn="ctr"/>
          <a:r>
            <a:rPr lang="zh-TW" altLang="en-US" sz="3000" dirty="0" smtClean="0"/>
            <a:t>金融資產與採用權益法之權益工具投資</a:t>
          </a:r>
          <a:endParaRPr lang="en-US" altLang="zh-TW" sz="3000" dirty="0" smtClean="0">
            <a:latin typeface="標楷體" pitchFamily="65" charset="-120"/>
            <a:ea typeface="標楷體" pitchFamily="65" charset="-120"/>
          </a:endParaRPr>
        </a:p>
      </dgm:t>
    </dgm:pt>
    <dgm:pt modelId="{F8B9612A-2EA3-4C47-989C-ED69F74741BD}" type="parTrans" cxnId="{FED74450-075B-4EA9-984B-33EE53960E88}">
      <dgm:prSet/>
      <dgm:spPr/>
      <dgm:t>
        <a:bodyPr/>
        <a:lstStyle/>
        <a:p>
          <a:endParaRPr lang="zh-TW" altLang="en-US"/>
        </a:p>
      </dgm:t>
    </dgm:pt>
    <dgm:pt modelId="{5947B5AE-92FA-4BC8-B645-763E365F8A7A}" type="sibTrans" cxnId="{FED74450-075B-4EA9-984B-33EE53960E88}">
      <dgm:prSet/>
      <dgm:spPr/>
      <dgm:t>
        <a:bodyPr/>
        <a:lstStyle/>
        <a:p>
          <a:endParaRPr lang="zh-TW" altLang="en-US"/>
        </a:p>
      </dgm:t>
    </dgm:pt>
    <dgm:pt modelId="{0860B955-3E0E-45A0-B346-C9EE6D12CBE2}">
      <dgm:prSet phldrT="[文字]" custT="1"/>
      <dgm:spPr/>
      <dgm:t>
        <a:bodyPr/>
        <a:lstStyle/>
        <a:p>
          <a:r>
            <a:rPr lang="zh-TW" altLang="en-US" sz="1800" dirty="0" smtClean="0">
              <a:latin typeface="標楷體" pitchFamily="65" charset="-120"/>
              <a:ea typeface="標楷體" pitchFamily="65" charset="-120"/>
            </a:rPr>
            <a:t>金融資產的分類與後續衡量</a:t>
          </a:r>
          <a:endParaRPr lang="en-US" altLang="zh-TW" sz="1800" dirty="0" smtClean="0">
            <a:latin typeface="標楷體" pitchFamily="65" charset="-120"/>
            <a:ea typeface="標楷體" pitchFamily="65" charset="-120"/>
          </a:endParaRPr>
        </a:p>
      </dgm:t>
    </dgm:pt>
    <dgm:pt modelId="{3BCCE66A-BA3D-463D-AB11-6C75932957A9}" type="parTrans" cxnId="{2BB9BF2E-4016-4CBB-B5AB-B2DE60838BA7}">
      <dgm:prSet/>
      <dgm:spPr/>
      <dgm:t>
        <a:bodyPr/>
        <a:lstStyle/>
        <a:p>
          <a:endParaRPr lang="zh-TW" altLang="en-US"/>
        </a:p>
      </dgm:t>
    </dgm:pt>
    <dgm:pt modelId="{1508A6B3-7D2D-4456-BEE4-E2A25087B92D}" type="sibTrans" cxnId="{2BB9BF2E-4016-4CBB-B5AB-B2DE60838BA7}">
      <dgm:prSet/>
      <dgm:spPr/>
      <dgm:t>
        <a:bodyPr/>
        <a:lstStyle/>
        <a:p>
          <a:endParaRPr lang="zh-TW" altLang="en-US"/>
        </a:p>
      </dgm:t>
    </dgm:pt>
    <dgm:pt modelId="{48799BDC-677B-4DED-BB54-F415889A62BA}">
      <dgm:prSet phldrT="[文字]" custT="1"/>
      <dgm:spPr/>
      <dgm:t>
        <a:bodyPr/>
        <a:lstStyle/>
        <a:p>
          <a:r>
            <a:rPr lang="zh-TW" altLang="en-US" sz="1800" dirty="0" smtClean="0">
              <a:latin typeface="標楷體" pitchFamily="65" charset="-120"/>
              <a:ea typeface="標楷體" pitchFamily="65" charset="-120"/>
            </a:rPr>
            <a:t>金融資產的減損</a:t>
          </a:r>
          <a:endParaRPr lang="en-US" altLang="zh-TW" sz="1800" dirty="0" smtClean="0">
            <a:latin typeface="標楷體" pitchFamily="65" charset="-120"/>
            <a:ea typeface="標楷體" pitchFamily="65" charset="-120"/>
          </a:endParaRPr>
        </a:p>
      </dgm:t>
    </dgm:pt>
    <dgm:pt modelId="{7F46E6B6-91DC-4D42-B201-6245B2351B6B}" type="parTrans" cxnId="{6443218A-CA76-4D83-858F-535FD9ED23F7}">
      <dgm:prSet/>
      <dgm:spPr/>
      <dgm:t>
        <a:bodyPr/>
        <a:lstStyle/>
        <a:p>
          <a:endParaRPr lang="zh-TW" altLang="en-US"/>
        </a:p>
      </dgm:t>
    </dgm:pt>
    <dgm:pt modelId="{BD5564CB-323F-4FE7-95EA-BF1DFEAC2E07}" type="sibTrans" cxnId="{6443218A-CA76-4D83-858F-535FD9ED23F7}">
      <dgm:prSet/>
      <dgm:spPr/>
      <dgm:t>
        <a:bodyPr/>
        <a:lstStyle/>
        <a:p>
          <a:endParaRPr lang="zh-TW" altLang="en-US"/>
        </a:p>
      </dgm:t>
    </dgm:pt>
    <dgm:pt modelId="{20536437-AFA7-4E2C-B1E8-35442F64E9E9}">
      <dgm:prSet phldrT="[文字]" custT="1"/>
      <dgm:spPr/>
      <dgm:t>
        <a:bodyPr/>
        <a:lstStyle/>
        <a:p>
          <a:r>
            <a:rPr lang="zh-TW" altLang="en-US" sz="1800" dirty="0" smtClean="0">
              <a:latin typeface="標楷體" pitchFamily="65" charset="-120"/>
              <a:ea typeface="標楷體" pitchFamily="65" charset="-120"/>
            </a:rPr>
            <a:t>金融資產的重分類</a:t>
          </a:r>
          <a:endParaRPr lang="en-US" altLang="zh-TW" sz="1800" dirty="0" smtClean="0">
            <a:latin typeface="標楷體" pitchFamily="65" charset="-120"/>
            <a:ea typeface="標楷體" pitchFamily="65" charset="-120"/>
          </a:endParaRPr>
        </a:p>
      </dgm:t>
    </dgm:pt>
    <dgm:pt modelId="{F94F5D05-D2F3-4F43-B588-6F98ADE998DE}" type="parTrans" cxnId="{1AD64F21-F75A-4F16-8710-D1CD1E103695}">
      <dgm:prSet/>
      <dgm:spPr/>
      <dgm:t>
        <a:bodyPr/>
        <a:lstStyle/>
        <a:p>
          <a:endParaRPr lang="zh-TW" altLang="en-US"/>
        </a:p>
      </dgm:t>
    </dgm:pt>
    <dgm:pt modelId="{F7BAF570-66D4-4F54-B543-2B9AA08AB187}" type="sibTrans" cxnId="{1AD64F21-F75A-4F16-8710-D1CD1E103695}">
      <dgm:prSet/>
      <dgm:spPr/>
      <dgm:t>
        <a:bodyPr/>
        <a:lstStyle/>
        <a:p>
          <a:endParaRPr lang="zh-TW" altLang="en-US"/>
        </a:p>
      </dgm:t>
    </dgm:pt>
    <dgm:pt modelId="{7A40127F-C5D2-4046-9F5A-39B0BA484E56}">
      <dgm:prSet phldrT="[文字]" custT="1"/>
      <dgm:spPr/>
      <dgm:t>
        <a:bodyPr/>
        <a:lstStyle/>
        <a:p>
          <a:r>
            <a:rPr lang="zh-TW" altLang="en-US" sz="1800" dirty="0" smtClean="0">
              <a:latin typeface="標楷體" pitchFamily="65" charset="-120"/>
              <a:ea typeface="標楷體" pitchFamily="65" charset="-120"/>
            </a:rPr>
            <a:t>採用權益法之權益工具投資</a:t>
          </a:r>
          <a:endParaRPr lang="en-US" altLang="zh-TW" sz="1800" dirty="0" smtClean="0">
            <a:latin typeface="標楷體" pitchFamily="65" charset="-120"/>
            <a:ea typeface="標楷體" pitchFamily="65" charset="-120"/>
          </a:endParaRPr>
        </a:p>
      </dgm:t>
    </dgm:pt>
    <dgm:pt modelId="{DA39B2F1-77C4-451C-A785-F33C6CA85DB7}" type="parTrans" cxnId="{A481879F-1A1F-4C90-9A6E-2A36BBDD5C56}">
      <dgm:prSet/>
      <dgm:spPr/>
      <dgm:t>
        <a:bodyPr/>
        <a:lstStyle/>
        <a:p>
          <a:endParaRPr lang="zh-TW" altLang="en-US"/>
        </a:p>
      </dgm:t>
    </dgm:pt>
    <dgm:pt modelId="{97C0F046-0D22-4C5C-BB77-B1BB21FB913F}" type="sibTrans" cxnId="{A481879F-1A1F-4C90-9A6E-2A36BBDD5C56}">
      <dgm:prSet/>
      <dgm:spPr/>
      <dgm:t>
        <a:bodyPr/>
        <a:lstStyle/>
        <a:p>
          <a:endParaRPr lang="zh-TW" altLang="en-US"/>
        </a:p>
      </dgm:t>
    </dgm:pt>
    <dgm:pt modelId="{8997374D-26D6-4EE2-A765-80F77BAE0A3D}">
      <dgm:prSet phldrT="[文字]" custT="1"/>
      <dgm:spPr/>
      <dgm:t>
        <a:bodyPr/>
        <a:lstStyle/>
        <a:p>
          <a:r>
            <a:rPr lang="zh-TW" altLang="en-US" sz="1800" dirty="0" smtClean="0">
              <a:latin typeface="標楷體" pitchFamily="65" charset="-120"/>
              <a:ea typeface="標楷體" pitchFamily="65" charset="-120"/>
            </a:rPr>
            <a:t>應收款項的融資</a:t>
          </a:r>
          <a:endParaRPr lang="en-US" altLang="zh-TW" sz="1800" dirty="0" smtClean="0">
            <a:latin typeface="標楷體" pitchFamily="65" charset="-120"/>
            <a:ea typeface="標楷體" pitchFamily="65" charset="-120"/>
          </a:endParaRPr>
        </a:p>
      </dgm:t>
    </dgm:pt>
    <dgm:pt modelId="{BE9E655A-4140-4D73-A634-8AF3AE60D086}" type="parTrans" cxnId="{67360342-E1B1-40DE-B6BD-567C99227BD6}">
      <dgm:prSet/>
      <dgm:spPr/>
      <dgm:t>
        <a:bodyPr/>
        <a:lstStyle/>
        <a:p>
          <a:endParaRPr lang="zh-TW" altLang="en-US"/>
        </a:p>
      </dgm:t>
    </dgm:pt>
    <dgm:pt modelId="{CC3D66FA-EF0C-4106-9423-957ED2C320D6}" type="sibTrans" cxnId="{67360342-E1B1-40DE-B6BD-567C99227BD6}">
      <dgm:prSet/>
      <dgm:spPr/>
      <dgm:t>
        <a:bodyPr/>
        <a:lstStyle/>
        <a:p>
          <a:endParaRPr lang="zh-TW" altLang="en-US"/>
        </a:p>
      </dgm:t>
    </dgm:pt>
    <dgm:pt modelId="{5051FE2B-147B-45A1-9622-84E2D780196F}" type="pres">
      <dgm:prSet presAssocID="{9348C9A3-47CF-44AA-BC40-9B80270DBC73}" presName="hierChild1" presStyleCnt="0">
        <dgm:presLayoutVars>
          <dgm:orgChart val="1"/>
          <dgm:chPref val="1"/>
          <dgm:dir/>
          <dgm:animOne val="branch"/>
          <dgm:animLvl val="lvl"/>
          <dgm:resizeHandles/>
        </dgm:presLayoutVars>
      </dgm:prSet>
      <dgm:spPr/>
      <dgm:t>
        <a:bodyPr/>
        <a:lstStyle/>
        <a:p>
          <a:endParaRPr lang="zh-TW" altLang="en-US"/>
        </a:p>
      </dgm:t>
    </dgm:pt>
    <dgm:pt modelId="{D5E16C4E-63F8-47BF-84E7-CE1831FD2D51}" type="pres">
      <dgm:prSet presAssocID="{82403AA6-E027-4B97-B1DC-B3D56A2A9AA6}" presName="hierRoot1" presStyleCnt="0">
        <dgm:presLayoutVars>
          <dgm:hierBranch val="init"/>
        </dgm:presLayoutVars>
      </dgm:prSet>
      <dgm:spPr/>
    </dgm:pt>
    <dgm:pt modelId="{0AF3F99B-EA96-4449-ACC9-7F550FDD8078}" type="pres">
      <dgm:prSet presAssocID="{82403AA6-E027-4B97-B1DC-B3D56A2A9AA6}" presName="rootComposite1" presStyleCnt="0"/>
      <dgm:spPr/>
    </dgm:pt>
    <dgm:pt modelId="{76D70B2A-D0CD-46DA-AC21-17F71D13FBD3}" type="pres">
      <dgm:prSet presAssocID="{82403AA6-E027-4B97-B1DC-B3D56A2A9AA6}" presName="rootText1" presStyleLbl="node0" presStyleIdx="0" presStyleCnt="1" custScaleX="539328" custScaleY="333364" custLinFactY="-100000" custLinFactNeighborX="0" custLinFactNeighborY="-124701">
        <dgm:presLayoutVars>
          <dgm:chPref val="3"/>
        </dgm:presLayoutVars>
      </dgm:prSet>
      <dgm:spPr/>
      <dgm:t>
        <a:bodyPr/>
        <a:lstStyle/>
        <a:p>
          <a:endParaRPr lang="zh-TW" altLang="en-US"/>
        </a:p>
      </dgm:t>
    </dgm:pt>
    <dgm:pt modelId="{09DDC1FF-FF63-49CB-AB00-31002C1BCD64}" type="pres">
      <dgm:prSet presAssocID="{82403AA6-E027-4B97-B1DC-B3D56A2A9AA6}" presName="rootConnector1" presStyleLbl="node1" presStyleIdx="0" presStyleCnt="0"/>
      <dgm:spPr/>
      <dgm:t>
        <a:bodyPr/>
        <a:lstStyle/>
        <a:p>
          <a:endParaRPr lang="zh-TW" altLang="en-US"/>
        </a:p>
      </dgm:t>
    </dgm:pt>
    <dgm:pt modelId="{DB1C409B-2F0C-4C02-9911-029C047AEB29}" type="pres">
      <dgm:prSet presAssocID="{82403AA6-E027-4B97-B1DC-B3D56A2A9AA6}" presName="hierChild2" presStyleCnt="0"/>
      <dgm:spPr/>
    </dgm:pt>
    <dgm:pt modelId="{D6F255A8-DB53-4610-89FB-52782441D16F}" type="pres">
      <dgm:prSet presAssocID="{C3B023D1-E6D5-4F31-88BD-8E2AA7CDE522}" presName="Name37" presStyleLbl="parChTrans1D2" presStyleIdx="0" presStyleCnt="6"/>
      <dgm:spPr/>
      <dgm:t>
        <a:bodyPr/>
        <a:lstStyle/>
        <a:p>
          <a:endParaRPr lang="zh-TW" altLang="en-US"/>
        </a:p>
      </dgm:t>
    </dgm:pt>
    <dgm:pt modelId="{FDE36463-6FAC-470A-B8BD-2AA6A7E0A93A}" type="pres">
      <dgm:prSet presAssocID="{13181BE1-51AA-44D3-80C7-E046ECF9778D}" presName="hierRoot2" presStyleCnt="0">
        <dgm:presLayoutVars>
          <dgm:hierBranch val="init"/>
        </dgm:presLayoutVars>
      </dgm:prSet>
      <dgm:spPr/>
      <dgm:t>
        <a:bodyPr/>
        <a:lstStyle/>
        <a:p>
          <a:endParaRPr lang="zh-TW" altLang="en-US"/>
        </a:p>
      </dgm:t>
    </dgm:pt>
    <dgm:pt modelId="{605F1374-730F-436D-93AE-4676CA29CDF3}" type="pres">
      <dgm:prSet presAssocID="{13181BE1-51AA-44D3-80C7-E046ECF9778D}" presName="rootComposite" presStyleCnt="0"/>
      <dgm:spPr/>
      <dgm:t>
        <a:bodyPr/>
        <a:lstStyle/>
        <a:p>
          <a:endParaRPr lang="zh-TW" altLang="en-US"/>
        </a:p>
      </dgm:t>
    </dgm:pt>
    <dgm:pt modelId="{F2D9C6B8-0256-4934-8F93-58F6599DA7C1}" type="pres">
      <dgm:prSet presAssocID="{13181BE1-51AA-44D3-80C7-E046ECF9778D}" presName="rootText" presStyleLbl="node2" presStyleIdx="0" presStyleCnt="6" custScaleX="154177" custScaleY="181199" custLinFactNeighborX="-6085">
        <dgm:presLayoutVars>
          <dgm:chPref val="3"/>
        </dgm:presLayoutVars>
      </dgm:prSet>
      <dgm:spPr/>
      <dgm:t>
        <a:bodyPr/>
        <a:lstStyle/>
        <a:p>
          <a:endParaRPr lang="zh-TW" altLang="en-US"/>
        </a:p>
      </dgm:t>
    </dgm:pt>
    <dgm:pt modelId="{40C89E78-0EF6-44F3-8927-46A1BB8D499F}" type="pres">
      <dgm:prSet presAssocID="{13181BE1-51AA-44D3-80C7-E046ECF9778D}" presName="rootConnector" presStyleLbl="node2" presStyleIdx="0" presStyleCnt="6"/>
      <dgm:spPr/>
      <dgm:t>
        <a:bodyPr/>
        <a:lstStyle/>
        <a:p>
          <a:endParaRPr lang="zh-TW" altLang="en-US"/>
        </a:p>
      </dgm:t>
    </dgm:pt>
    <dgm:pt modelId="{E5A18A3F-8D26-4D70-9872-E27682BC75B1}" type="pres">
      <dgm:prSet presAssocID="{13181BE1-51AA-44D3-80C7-E046ECF9778D}" presName="hierChild4" presStyleCnt="0"/>
      <dgm:spPr/>
      <dgm:t>
        <a:bodyPr/>
        <a:lstStyle/>
        <a:p>
          <a:endParaRPr lang="zh-TW" altLang="en-US"/>
        </a:p>
      </dgm:t>
    </dgm:pt>
    <dgm:pt modelId="{7AE74535-B5D6-41A6-BEF8-359B08D6B80B}" type="pres">
      <dgm:prSet presAssocID="{13181BE1-51AA-44D3-80C7-E046ECF9778D}" presName="hierChild5" presStyleCnt="0"/>
      <dgm:spPr/>
      <dgm:t>
        <a:bodyPr/>
        <a:lstStyle/>
        <a:p>
          <a:endParaRPr lang="zh-TW" altLang="en-US"/>
        </a:p>
      </dgm:t>
    </dgm:pt>
    <dgm:pt modelId="{E12612B8-D3E7-41A6-86DC-FBA045328A11}" type="pres">
      <dgm:prSet presAssocID="{3BCCE66A-BA3D-463D-AB11-6C75932957A9}" presName="Name37" presStyleLbl="parChTrans1D2" presStyleIdx="1" presStyleCnt="6"/>
      <dgm:spPr/>
      <dgm:t>
        <a:bodyPr/>
        <a:lstStyle/>
        <a:p>
          <a:endParaRPr lang="zh-TW" altLang="en-US"/>
        </a:p>
      </dgm:t>
    </dgm:pt>
    <dgm:pt modelId="{8F148CC7-5011-478A-9DD8-079189CD3F35}" type="pres">
      <dgm:prSet presAssocID="{0860B955-3E0E-45A0-B346-C9EE6D12CBE2}" presName="hierRoot2" presStyleCnt="0">
        <dgm:presLayoutVars>
          <dgm:hierBranch val="init"/>
        </dgm:presLayoutVars>
      </dgm:prSet>
      <dgm:spPr/>
    </dgm:pt>
    <dgm:pt modelId="{7EB2009B-BECC-4E9A-9DB2-C1FCE8C9C7C9}" type="pres">
      <dgm:prSet presAssocID="{0860B955-3E0E-45A0-B346-C9EE6D12CBE2}" presName="rootComposite" presStyleCnt="0"/>
      <dgm:spPr/>
    </dgm:pt>
    <dgm:pt modelId="{552A5481-C670-40F7-9842-71D51B8C7B36}" type="pres">
      <dgm:prSet presAssocID="{0860B955-3E0E-45A0-B346-C9EE6D12CBE2}" presName="rootText" presStyleLbl="node2" presStyleIdx="1" presStyleCnt="6" custScaleX="154342" custScaleY="181420">
        <dgm:presLayoutVars>
          <dgm:chPref val="3"/>
        </dgm:presLayoutVars>
      </dgm:prSet>
      <dgm:spPr/>
      <dgm:t>
        <a:bodyPr/>
        <a:lstStyle/>
        <a:p>
          <a:endParaRPr lang="zh-TW" altLang="en-US"/>
        </a:p>
      </dgm:t>
    </dgm:pt>
    <dgm:pt modelId="{04349524-E1E0-4EE5-94A7-DBE3B967F92A}" type="pres">
      <dgm:prSet presAssocID="{0860B955-3E0E-45A0-B346-C9EE6D12CBE2}" presName="rootConnector" presStyleLbl="node2" presStyleIdx="1" presStyleCnt="6"/>
      <dgm:spPr/>
      <dgm:t>
        <a:bodyPr/>
        <a:lstStyle/>
        <a:p>
          <a:endParaRPr lang="zh-TW" altLang="en-US"/>
        </a:p>
      </dgm:t>
    </dgm:pt>
    <dgm:pt modelId="{BD005E01-CF62-4078-839F-21312357D9BC}" type="pres">
      <dgm:prSet presAssocID="{0860B955-3E0E-45A0-B346-C9EE6D12CBE2}" presName="hierChild4" presStyleCnt="0"/>
      <dgm:spPr/>
    </dgm:pt>
    <dgm:pt modelId="{83865B0C-B6D2-4B9C-9758-8841CA145DD3}" type="pres">
      <dgm:prSet presAssocID="{0860B955-3E0E-45A0-B346-C9EE6D12CBE2}" presName="hierChild5" presStyleCnt="0"/>
      <dgm:spPr/>
    </dgm:pt>
    <dgm:pt modelId="{11EACDF2-61BD-43DA-A0A9-C9FF8290F5AD}" type="pres">
      <dgm:prSet presAssocID="{7F46E6B6-91DC-4D42-B201-6245B2351B6B}" presName="Name37" presStyleLbl="parChTrans1D2" presStyleIdx="2" presStyleCnt="6"/>
      <dgm:spPr/>
      <dgm:t>
        <a:bodyPr/>
        <a:lstStyle/>
        <a:p>
          <a:endParaRPr lang="zh-TW" altLang="en-US"/>
        </a:p>
      </dgm:t>
    </dgm:pt>
    <dgm:pt modelId="{D55F7379-5055-4D81-8AAF-7144B3BDE8FC}" type="pres">
      <dgm:prSet presAssocID="{48799BDC-677B-4DED-BB54-F415889A62BA}" presName="hierRoot2" presStyleCnt="0">
        <dgm:presLayoutVars>
          <dgm:hierBranch val="init"/>
        </dgm:presLayoutVars>
      </dgm:prSet>
      <dgm:spPr/>
    </dgm:pt>
    <dgm:pt modelId="{21BD10E0-E24A-4FB8-A84E-CF5F43FA6B66}" type="pres">
      <dgm:prSet presAssocID="{48799BDC-677B-4DED-BB54-F415889A62BA}" presName="rootComposite" presStyleCnt="0"/>
      <dgm:spPr/>
    </dgm:pt>
    <dgm:pt modelId="{B7698380-AAA0-4130-9DB3-6A8E35C7873A}" type="pres">
      <dgm:prSet presAssocID="{48799BDC-677B-4DED-BB54-F415889A62BA}" presName="rootText" presStyleLbl="node2" presStyleIdx="2" presStyleCnt="6" custScaleX="142452" custScaleY="181420">
        <dgm:presLayoutVars>
          <dgm:chPref val="3"/>
        </dgm:presLayoutVars>
      </dgm:prSet>
      <dgm:spPr/>
      <dgm:t>
        <a:bodyPr/>
        <a:lstStyle/>
        <a:p>
          <a:endParaRPr lang="zh-TW" altLang="en-US"/>
        </a:p>
      </dgm:t>
    </dgm:pt>
    <dgm:pt modelId="{EA710197-6BA7-497F-AC4F-C7FCA9669F2C}" type="pres">
      <dgm:prSet presAssocID="{48799BDC-677B-4DED-BB54-F415889A62BA}" presName="rootConnector" presStyleLbl="node2" presStyleIdx="2" presStyleCnt="6"/>
      <dgm:spPr/>
      <dgm:t>
        <a:bodyPr/>
        <a:lstStyle/>
        <a:p>
          <a:endParaRPr lang="zh-TW" altLang="en-US"/>
        </a:p>
      </dgm:t>
    </dgm:pt>
    <dgm:pt modelId="{22523A6F-9A41-499A-9A80-B77BFD54EAFA}" type="pres">
      <dgm:prSet presAssocID="{48799BDC-677B-4DED-BB54-F415889A62BA}" presName="hierChild4" presStyleCnt="0"/>
      <dgm:spPr/>
    </dgm:pt>
    <dgm:pt modelId="{FD341790-6CF3-4DCA-A931-53CBCCB2809D}" type="pres">
      <dgm:prSet presAssocID="{48799BDC-677B-4DED-BB54-F415889A62BA}" presName="hierChild5" presStyleCnt="0"/>
      <dgm:spPr/>
    </dgm:pt>
    <dgm:pt modelId="{246CEB0B-9203-4206-8026-276D983630FF}" type="pres">
      <dgm:prSet presAssocID="{F94F5D05-D2F3-4F43-B588-6F98ADE998DE}" presName="Name37" presStyleLbl="parChTrans1D2" presStyleIdx="3" presStyleCnt="6"/>
      <dgm:spPr/>
      <dgm:t>
        <a:bodyPr/>
        <a:lstStyle/>
        <a:p>
          <a:endParaRPr lang="zh-TW" altLang="en-US"/>
        </a:p>
      </dgm:t>
    </dgm:pt>
    <dgm:pt modelId="{0D6F646C-6672-4AB5-A729-D5930115577E}" type="pres">
      <dgm:prSet presAssocID="{20536437-AFA7-4E2C-B1E8-35442F64E9E9}" presName="hierRoot2" presStyleCnt="0">
        <dgm:presLayoutVars>
          <dgm:hierBranch val="init"/>
        </dgm:presLayoutVars>
      </dgm:prSet>
      <dgm:spPr/>
    </dgm:pt>
    <dgm:pt modelId="{8F97E919-4240-477D-BE52-C6E02FCE7E19}" type="pres">
      <dgm:prSet presAssocID="{20536437-AFA7-4E2C-B1E8-35442F64E9E9}" presName="rootComposite" presStyleCnt="0"/>
      <dgm:spPr/>
    </dgm:pt>
    <dgm:pt modelId="{197DB38D-AB35-4FAB-B222-E5AF08771670}" type="pres">
      <dgm:prSet presAssocID="{20536437-AFA7-4E2C-B1E8-35442F64E9E9}" presName="rootText" presStyleLbl="node2" presStyleIdx="3" presStyleCnt="6" custScaleX="158608" custScaleY="181420">
        <dgm:presLayoutVars>
          <dgm:chPref val="3"/>
        </dgm:presLayoutVars>
      </dgm:prSet>
      <dgm:spPr/>
      <dgm:t>
        <a:bodyPr/>
        <a:lstStyle/>
        <a:p>
          <a:endParaRPr lang="zh-TW" altLang="en-US"/>
        </a:p>
      </dgm:t>
    </dgm:pt>
    <dgm:pt modelId="{BC05D9F2-8061-4B5D-B14A-F630D0112EE0}" type="pres">
      <dgm:prSet presAssocID="{20536437-AFA7-4E2C-B1E8-35442F64E9E9}" presName="rootConnector" presStyleLbl="node2" presStyleIdx="3" presStyleCnt="6"/>
      <dgm:spPr/>
      <dgm:t>
        <a:bodyPr/>
        <a:lstStyle/>
        <a:p>
          <a:endParaRPr lang="zh-TW" altLang="en-US"/>
        </a:p>
      </dgm:t>
    </dgm:pt>
    <dgm:pt modelId="{893476A4-A929-4DC5-A127-6EB4AFEDB2E9}" type="pres">
      <dgm:prSet presAssocID="{20536437-AFA7-4E2C-B1E8-35442F64E9E9}" presName="hierChild4" presStyleCnt="0"/>
      <dgm:spPr/>
    </dgm:pt>
    <dgm:pt modelId="{AF2864D0-97B8-428E-A0B3-487FBF4F4A63}" type="pres">
      <dgm:prSet presAssocID="{20536437-AFA7-4E2C-B1E8-35442F64E9E9}" presName="hierChild5" presStyleCnt="0"/>
      <dgm:spPr/>
    </dgm:pt>
    <dgm:pt modelId="{88D132F4-E19C-4FA6-B944-A7F69A4BC64B}" type="pres">
      <dgm:prSet presAssocID="{DA39B2F1-77C4-451C-A785-F33C6CA85DB7}" presName="Name37" presStyleLbl="parChTrans1D2" presStyleIdx="4" presStyleCnt="6"/>
      <dgm:spPr/>
      <dgm:t>
        <a:bodyPr/>
        <a:lstStyle/>
        <a:p>
          <a:endParaRPr lang="zh-TW" altLang="en-US"/>
        </a:p>
      </dgm:t>
    </dgm:pt>
    <dgm:pt modelId="{9C4A842B-1A8D-4B79-BFA5-BE146558BE64}" type="pres">
      <dgm:prSet presAssocID="{7A40127F-C5D2-4046-9F5A-39B0BA484E56}" presName="hierRoot2" presStyleCnt="0">
        <dgm:presLayoutVars>
          <dgm:hierBranch val="init"/>
        </dgm:presLayoutVars>
      </dgm:prSet>
      <dgm:spPr/>
    </dgm:pt>
    <dgm:pt modelId="{8917F7DA-6A20-4BA5-BFFC-23868E42610F}" type="pres">
      <dgm:prSet presAssocID="{7A40127F-C5D2-4046-9F5A-39B0BA484E56}" presName="rootComposite" presStyleCnt="0"/>
      <dgm:spPr/>
    </dgm:pt>
    <dgm:pt modelId="{DDD3218A-900D-478B-90E0-59FE64B7C631}" type="pres">
      <dgm:prSet presAssocID="{7A40127F-C5D2-4046-9F5A-39B0BA484E56}" presName="rootText" presStyleLbl="node2" presStyleIdx="4" presStyleCnt="6" custScaleX="160159" custScaleY="181420">
        <dgm:presLayoutVars>
          <dgm:chPref val="3"/>
        </dgm:presLayoutVars>
      </dgm:prSet>
      <dgm:spPr/>
      <dgm:t>
        <a:bodyPr/>
        <a:lstStyle/>
        <a:p>
          <a:endParaRPr lang="zh-TW" altLang="en-US"/>
        </a:p>
      </dgm:t>
    </dgm:pt>
    <dgm:pt modelId="{501FB52D-E7E0-40D1-92A4-995F9C14D2C9}" type="pres">
      <dgm:prSet presAssocID="{7A40127F-C5D2-4046-9F5A-39B0BA484E56}" presName="rootConnector" presStyleLbl="node2" presStyleIdx="4" presStyleCnt="6"/>
      <dgm:spPr/>
      <dgm:t>
        <a:bodyPr/>
        <a:lstStyle/>
        <a:p>
          <a:endParaRPr lang="zh-TW" altLang="en-US"/>
        </a:p>
      </dgm:t>
    </dgm:pt>
    <dgm:pt modelId="{8C99338A-A92C-4815-A933-38C1B4A20CF7}" type="pres">
      <dgm:prSet presAssocID="{7A40127F-C5D2-4046-9F5A-39B0BA484E56}" presName="hierChild4" presStyleCnt="0"/>
      <dgm:spPr/>
    </dgm:pt>
    <dgm:pt modelId="{7EC99F64-BF1E-4A29-8EDB-BC41A90A72E6}" type="pres">
      <dgm:prSet presAssocID="{7A40127F-C5D2-4046-9F5A-39B0BA484E56}" presName="hierChild5" presStyleCnt="0"/>
      <dgm:spPr/>
    </dgm:pt>
    <dgm:pt modelId="{DEA3D79C-009D-4293-828A-C405022BAEA3}" type="pres">
      <dgm:prSet presAssocID="{BE9E655A-4140-4D73-A634-8AF3AE60D086}" presName="Name37" presStyleLbl="parChTrans1D2" presStyleIdx="5" presStyleCnt="6"/>
      <dgm:spPr/>
      <dgm:t>
        <a:bodyPr/>
        <a:lstStyle/>
        <a:p>
          <a:endParaRPr lang="zh-TW" altLang="en-US"/>
        </a:p>
      </dgm:t>
    </dgm:pt>
    <dgm:pt modelId="{B36B885D-8F08-4B17-BCF9-FF9ED141AB5D}" type="pres">
      <dgm:prSet presAssocID="{8997374D-26D6-4EE2-A765-80F77BAE0A3D}" presName="hierRoot2" presStyleCnt="0">
        <dgm:presLayoutVars>
          <dgm:hierBranch val="init"/>
        </dgm:presLayoutVars>
      </dgm:prSet>
      <dgm:spPr/>
    </dgm:pt>
    <dgm:pt modelId="{A10E0C54-0885-4E4A-8598-8F0558E3FC46}" type="pres">
      <dgm:prSet presAssocID="{8997374D-26D6-4EE2-A765-80F77BAE0A3D}" presName="rootComposite" presStyleCnt="0"/>
      <dgm:spPr/>
    </dgm:pt>
    <dgm:pt modelId="{7E1BBD95-7D8E-4D51-9531-A65F776A2E55}" type="pres">
      <dgm:prSet presAssocID="{8997374D-26D6-4EE2-A765-80F77BAE0A3D}" presName="rootText" presStyleLbl="node2" presStyleIdx="5" presStyleCnt="6" custScaleX="132182" custScaleY="181420">
        <dgm:presLayoutVars>
          <dgm:chPref val="3"/>
        </dgm:presLayoutVars>
      </dgm:prSet>
      <dgm:spPr/>
      <dgm:t>
        <a:bodyPr/>
        <a:lstStyle/>
        <a:p>
          <a:endParaRPr lang="zh-TW" altLang="en-US"/>
        </a:p>
      </dgm:t>
    </dgm:pt>
    <dgm:pt modelId="{013890A2-56DF-45AE-ACF1-C15DC3DCC136}" type="pres">
      <dgm:prSet presAssocID="{8997374D-26D6-4EE2-A765-80F77BAE0A3D}" presName="rootConnector" presStyleLbl="node2" presStyleIdx="5" presStyleCnt="6"/>
      <dgm:spPr/>
      <dgm:t>
        <a:bodyPr/>
        <a:lstStyle/>
        <a:p>
          <a:endParaRPr lang="zh-TW" altLang="en-US"/>
        </a:p>
      </dgm:t>
    </dgm:pt>
    <dgm:pt modelId="{69BC8210-22D3-47E9-816E-B4891089DF74}" type="pres">
      <dgm:prSet presAssocID="{8997374D-26D6-4EE2-A765-80F77BAE0A3D}" presName="hierChild4" presStyleCnt="0"/>
      <dgm:spPr/>
    </dgm:pt>
    <dgm:pt modelId="{C52BEE64-AB7A-4320-B49E-1EB28DC72213}" type="pres">
      <dgm:prSet presAssocID="{8997374D-26D6-4EE2-A765-80F77BAE0A3D}" presName="hierChild5" presStyleCnt="0"/>
      <dgm:spPr/>
    </dgm:pt>
    <dgm:pt modelId="{BE0B6AC6-88E2-4C00-861E-41AEBDAFBE6C}" type="pres">
      <dgm:prSet presAssocID="{82403AA6-E027-4B97-B1DC-B3D56A2A9AA6}" presName="hierChild3" presStyleCnt="0"/>
      <dgm:spPr/>
    </dgm:pt>
  </dgm:ptLst>
  <dgm:cxnLst>
    <dgm:cxn modelId="{E2540307-E6C9-4EA3-B930-26FE726C2EC0}" type="presOf" srcId="{8997374D-26D6-4EE2-A765-80F77BAE0A3D}" destId="{013890A2-56DF-45AE-ACF1-C15DC3DCC136}" srcOrd="1" destOrd="0" presId="urn:microsoft.com/office/officeart/2005/8/layout/orgChart1"/>
    <dgm:cxn modelId="{1AD64F21-F75A-4F16-8710-D1CD1E103695}" srcId="{82403AA6-E027-4B97-B1DC-B3D56A2A9AA6}" destId="{20536437-AFA7-4E2C-B1E8-35442F64E9E9}" srcOrd="3" destOrd="0" parTransId="{F94F5D05-D2F3-4F43-B588-6F98ADE998DE}" sibTransId="{F7BAF570-66D4-4F54-B543-2B9AA08AB187}"/>
    <dgm:cxn modelId="{922EABA1-7CDE-466C-928F-6C950FD297B3}" type="presOf" srcId="{20536437-AFA7-4E2C-B1E8-35442F64E9E9}" destId="{197DB38D-AB35-4FAB-B222-E5AF08771670}" srcOrd="0" destOrd="0" presId="urn:microsoft.com/office/officeart/2005/8/layout/orgChart1"/>
    <dgm:cxn modelId="{7F570E76-158F-42B7-99F6-5B296A48650E}" type="presOf" srcId="{7A40127F-C5D2-4046-9F5A-39B0BA484E56}" destId="{501FB52D-E7E0-40D1-92A4-995F9C14D2C9}" srcOrd="1" destOrd="0" presId="urn:microsoft.com/office/officeart/2005/8/layout/orgChart1"/>
    <dgm:cxn modelId="{49448EFC-E338-4E95-BC1E-2258B26924F5}" type="presOf" srcId="{9348C9A3-47CF-44AA-BC40-9B80270DBC73}" destId="{5051FE2B-147B-45A1-9622-84E2D780196F}" srcOrd="0" destOrd="0" presId="urn:microsoft.com/office/officeart/2005/8/layout/orgChart1"/>
    <dgm:cxn modelId="{E048C128-4525-4DC1-98B6-5461C5D83A48}" type="presOf" srcId="{BE9E655A-4140-4D73-A634-8AF3AE60D086}" destId="{DEA3D79C-009D-4293-828A-C405022BAEA3}" srcOrd="0" destOrd="0" presId="urn:microsoft.com/office/officeart/2005/8/layout/orgChart1"/>
    <dgm:cxn modelId="{1BBE3497-0174-4B43-9D24-B47A11676198}" type="presOf" srcId="{20536437-AFA7-4E2C-B1E8-35442F64E9E9}" destId="{BC05D9F2-8061-4B5D-B14A-F630D0112EE0}" srcOrd="1" destOrd="0" presId="urn:microsoft.com/office/officeart/2005/8/layout/orgChart1"/>
    <dgm:cxn modelId="{C71005C0-B9AA-495D-B8B1-BD7F25749B7B}" type="presOf" srcId="{7F46E6B6-91DC-4D42-B201-6245B2351B6B}" destId="{11EACDF2-61BD-43DA-A0A9-C9FF8290F5AD}" srcOrd="0" destOrd="0" presId="urn:microsoft.com/office/officeart/2005/8/layout/orgChart1"/>
    <dgm:cxn modelId="{FED74450-075B-4EA9-984B-33EE53960E88}" srcId="{9348C9A3-47CF-44AA-BC40-9B80270DBC73}" destId="{82403AA6-E027-4B97-B1DC-B3D56A2A9AA6}" srcOrd="0" destOrd="0" parTransId="{F8B9612A-2EA3-4C47-989C-ED69F74741BD}" sibTransId="{5947B5AE-92FA-4BC8-B645-763E365F8A7A}"/>
    <dgm:cxn modelId="{67360342-E1B1-40DE-B6BD-567C99227BD6}" srcId="{82403AA6-E027-4B97-B1DC-B3D56A2A9AA6}" destId="{8997374D-26D6-4EE2-A765-80F77BAE0A3D}" srcOrd="5" destOrd="0" parTransId="{BE9E655A-4140-4D73-A634-8AF3AE60D086}" sibTransId="{CC3D66FA-EF0C-4106-9423-957ED2C320D6}"/>
    <dgm:cxn modelId="{8E7DED21-671D-48BA-8911-0D3AB97C40F4}" srcId="{82403AA6-E027-4B97-B1DC-B3D56A2A9AA6}" destId="{13181BE1-51AA-44D3-80C7-E046ECF9778D}" srcOrd="0" destOrd="0" parTransId="{C3B023D1-E6D5-4F31-88BD-8E2AA7CDE522}" sibTransId="{8E466DDD-926B-49FB-8CB6-9E4C4B4BD240}"/>
    <dgm:cxn modelId="{7FA37E4A-CDFB-4ECC-9B8B-A1C889BFC929}" type="presOf" srcId="{7A40127F-C5D2-4046-9F5A-39B0BA484E56}" destId="{DDD3218A-900D-478B-90E0-59FE64B7C631}" srcOrd="0" destOrd="0" presId="urn:microsoft.com/office/officeart/2005/8/layout/orgChart1"/>
    <dgm:cxn modelId="{046A85EF-FAE8-4357-83A9-3FA65A695336}" type="presOf" srcId="{3BCCE66A-BA3D-463D-AB11-6C75932957A9}" destId="{E12612B8-D3E7-41A6-86DC-FBA045328A11}" srcOrd="0" destOrd="0" presId="urn:microsoft.com/office/officeart/2005/8/layout/orgChart1"/>
    <dgm:cxn modelId="{5409A925-5252-4D12-8436-6A3539ABC0CD}" type="presOf" srcId="{DA39B2F1-77C4-451C-A785-F33C6CA85DB7}" destId="{88D132F4-E19C-4FA6-B944-A7F69A4BC64B}" srcOrd="0" destOrd="0" presId="urn:microsoft.com/office/officeart/2005/8/layout/orgChart1"/>
    <dgm:cxn modelId="{A481879F-1A1F-4C90-9A6E-2A36BBDD5C56}" srcId="{82403AA6-E027-4B97-B1DC-B3D56A2A9AA6}" destId="{7A40127F-C5D2-4046-9F5A-39B0BA484E56}" srcOrd="4" destOrd="0" parTransId="{DA39B2F1-77C4-451C-A785-F33C6CA85DB7}" sibTransId="{97C0F046-0D22-4C5C-BB77-B1BB21FB913F}"/>
    <dgm:cxn modelId="{1AA984D6-9A8E-420F-8756-BBF157C03537}" type="presOf" srcId="{13181BE1-51AA-44D3-80C7-E046ECF9778D}" destId="{F2D9C6B8-0256-4934-8F93-58F6599DA7C1}" srcOrd="0" destOrd="0" presId="urn:microsoft.com/office/officeart/2005/8/layout/orgChart1"/>
    <dgm:cxn modelId="{F2229AE7-A4EB-49EC-80CB-8AE5125AA9B4}" type="presOf" srcId="{82403AA6-E027-4B97-B1DC-B3D56A2A9AA6}" destId="{09DDC1FF-FF63-49CB-AB00-31002C1BCD64}" srcOrd="1" destOrd="0" presId="urn:microsoft.com/office/officeart/2005/8/layout/orgChart1"/>
    <dgm:cxn modelId="{DDBE136D-E68B-4014-9FA0-8B50922FE387}" type="presOf" srcId="{48799BDC-677B-4DED-BB54-F415889A62BA}" destId="{B7698380-AAA0-4130-9DB3-6A8E35C7873A}" srcOrd="0" destOrd="0" presId="urn:microsoft.com/office/officeart/2005/8/layout/orgChart1"/>
    <dgm:cxn modelId="{E0FA92BE-502F-414F-9496-BC39AB49E55C}" type="presOf" srcId="{82403AA6-E027-4B97-B1DC-B3D56A2A9AA6}" destId="{76D70B2A-D0CD-46DA-AC21-17F71D13FBD3}" srcOrd="0" destOrd="0" presId="urn:microsoft.com/office/officeart/2005/8/layout/orgChart1"/>
    <dgm:cxn modelId="{A6F57AA3-C345-4A48-B3B1-28AA8E287272}" type="presOf" srcId="{13181BE1-51AA-44D3-80C7-E046ECF9778D}" destId="{40C89E78-0EF6-44F3-8927-46A1BB8D499F}" srcOrd="1" destOrd="0" presId="urn:microsoft.com/office/officeart/2005/8/layout/orgChart1"/>
    <dgm:cxn modelId="{1807ED39-97DC-459E-B5CF-7EADAC375112}" type="presOf" srcId="{8997374D-26D6-4EE2-A765-80F77BAE0A3D}" destId="{7E1BBD95-7D8E-4D51-9531-A65F776A2E55}" srcOrd="0" destOrd="0" presId="urn:microsoft.com/office/officeart/2005/8/layout/orgChart1"/>
    <dgm:cxn modelId="{CA6EB589-138E-4F53-A066-E1B0FA658344}" type="presOf" srcId="{0860B955-3E0E-45A0-B346-C9EE6D12CBE2}" destId="{04349524-E1E0-4EE5-94A7-DBE3B967F92A}" srcOrd="1" destOrd="0" presId="urn:microsoft.com/office/officeart/2005/8/layout/orgChart1"/>
    <dgm:cxn modelId="{9CCF4D61-8842-4FB4-947C-C484F9A67E84}" type="presOf" srcId="{0860B955-3E0E-45A0-B346-C9EE6D12CBE2}" destId="{552A5481-C670-40F7-9842-71D51B8C7B36}" srcOrd="0" destOrd="0" presId="urn:microsoft.com/office/officeart/2005/8/layout/orgChart1"/>
    <dgm:cxn modelId="{41A10FDA-4253-47FB-A2D8-4447EC7DADD9}" type="presOf" srcId="{F94F5D05-D2F3-4F43-B588-6F98ADE998DE}" destId="{246CEB0B-9203-4206-8026-276D983630FF}" srcOrd="0" destOrd="0" presId="urn:microsoft.com/office/officeart/2005/8/layout/orgChart1"/>
    <dgm:cxn modelId="{58EFA482-73E5-4F96-9E6C-FC98FCA75620}" type="presOf" srcId="{48799BDC-677B-4DED-BB54-F415889A62BA}" destId="{EA710197-6BA7-497F-AC4F-C7FCA9669F2C}" srcOrd="1" destOrd="0" presId="urn:microsoft.com/office/officeart/2005/8/layout/orgChart1"/>
    <dgm:cxn modelId="{6443218A-CA76-4D83-858F-535FD9ED23F7}" srcId="{82403AA6-E027-4B97-B1DC-B3D56A2A9AA6}" destId="{48799BDC-677B-4DED-BB54-F415889A62BA}" srcOrd="2" destOrd="0" parTransId="{7F46E6B6-91DC-4D42-B201-6245B2351B6B}" sibTransId="{BD5564CB-323F-4FE7-95EA-BF1DFEAC2E07}"/>
    <dgm:cxn modelId="{2BB9BF2E-4016-4CBB-B5AB-B2DE60838BA7}" srcId="{82403AA6-E027-4B97-B1DC-B3D56A2A9AA6}" destId="{0860B955-3E0E-45A0-B346-C9EE6D12CBE2}" srcOrd="1" destOrd="0" parTransId="{3BCCE66A-BA3D-463D-AB11-6C75932957A9}" sibTransId="{1508A6B3-7D2D-4456-BEE4-E2A25087B92D}"/>
    <dgm:cxn modelId="{7804C165-2648-4E61-9B55-22EFEF037EF3}" type="presOf" srcId="{C3B023D1-E6D5-4F31-88BD-8E2AA7CDE522}" destId="{D6F255A8-DB53-4610-89FB-52782441D16F}" srcOrd="0" destOrd="0" presId="urn:microsoft.com/office/officeart/2005/8/layout/orgChart1"/>
    <dgm:cxn modelId="{C391C7FF-FA89-4E9C-AA24-509421A642D1}" type="presParOf" srcId="{5051FE2B-147B-45A1-9622-84E2D780196F}" destId="{D5E16C4E-63F8-47BF-84E7-CE1831FD2D51}" srcOrd="0" destOrd="0" presId="urn:microsoft.com/office/officeart/2005/8/layout/orgChart1"/>
    <dgm:cxn modelId="{15A6B1D7-5F6C-45CC-B8B5-766A53AD8865}" type="presParOf" srcId="{D5E16C4E-63F8-47BF-84E7-CE1831FD2D51}" destId="{0AF3F99B-EA96-4449-ACC9-7F550FDD8078}" srcOrd="0" destOrd="0" presId="urn:microsoft.com/office/officeart/2005/8/layout/orgChart1"/>
    <dgm:cxn modelId="{A635E2A5-1C00-4BB9-9234-23B01C0E88E0}" type="presParOf" srcId="{0AF3F99B-EA96-4449-ACC9-7F550FDD8078}" destId="{76D70B2A-D0CD-46DA-AC21-17F71D13FBD3}" srcOrd="0" destOrd="0" presId="urn:microsoft.com/office/officeart/2005/8/layout/orgChart1"/>
    <dgm:cxn modelId="{9E10E4F6-D0B5-4BA3-B21E-39BB0508D02C}" type="presParOf" srcId="{0AF3F99B-EA96-4449-ACC9-7F550FDD8078}" destId="{09DDC1FF-FF63-49CB-AB00-31002C1BCD64}" srcOrd="1" destOrd="0" presId="urn:microsoft.com/office/officeart/2005/8/layout/orgChart1"/>
    <dgm:cxn modelId="{3B540A74-0AB4-4BD3-B68F-8A466251B222}" type="presParOf" srcId="{D5E16C4E-63F8-47BF-84E7-CE1831FD2D51}" destId="{DB1C409B-2F0C-4C02-9911-029C047AEB29}" srcOrd="1" destOrd="0" presId="urn:microsoft.com/office/officeart/2005/8/layout/orgChart1"/>
    <dgm:cxn modelId="{AB376E24-31DA-4563-A3A1-CE0BC996B230}" type="presParOf" srcId="{DB1C409B-2F0C-4C02-9911-029C047AEB29}" destId="{D6F255A8-DB53-4610-89FB-52782441D16F}" srcOrd="0" destOrd="0" presId="urn:microsoft.com/office/officeart/2005/8/layout/orgChart1"/>
    <dgm:cxn modelId="{F283B74A-55BD-43C1-A62F-DA39700C0895}" type="presParOf" srcId="{DB1C409B-2F0C-4C02-9911-029C047AEB29}" destId="{FDE36463-6FAC-470A-B8BD-2AA6A7E0A93A}" srcOrd="1" destOrd="0" presId="urn:microsoft.com/office/officeart/2005/8/layout/orgChart1"/>
    <dgm:cxn modelId="{D79B908E-F3F2-4344-90E7-898CE67892FD}" type="presParOf" srcId="{FDE36463-6FAC-470A-B8BD-2AA6A7E0A93A}" destId="{605F1374-730F-436D-93AE-4676CA29CDF3}" srcOrd="0" destOrd="0" presId="urn:microsoft.com/office/officeart/2005/8/layout/orgChart1"/>
    <dgm:cxn modelId="{9A34C3DA-4702-4E05-A6FB-3349AB106CD6}" type="presParOf" srcId="{605F1374-730F-436D-93AE-4676CA29CDF3}" destId="{F2D9C6B8-0256-4934-8F93-58F6599DA7C1}" srcOrd="0" destOrd="0" presId="urn:microsoft.com/office/officeart/2005/8/layout/orgChart1"/>
    <dgm:cxn modelId="{7400AB14-722D-47AB-9FCE-D2D39560212C}" type="presParOf" srcId="{605F1374-730F-436D-93AE-4676CA29CDF3}" destId="{40C89E78-0EF6-44F3-8927-46A1BB8D499F}" srcOrd="1" destOrd="0" presId="urn:microsoft.com/office/officeart/2005/8/layout/orgChart1"/>
    <dgm:cxn modelId="{CAE519BC-1BB2-44EF-A6B2-283165D61ECF}" type="presParOf" srcId="{FDE36463-6FAC-470A-B8BD-2AA6A7E0A93A}" destId="{E5A18A3F-8D26-4D70-9872-E27682BC75B1}" srcOrd="1" destOrd="0" presId="urn:microsoft.com/office/officeart/2005/8/layout/orgChart1"/>
    <dgm:cxn modelId="{519C45D3-DE99-467D-81CD-13B9F732BD40}" type="presParOf" srcId="{FDE36463-6FAC-470A-B8BD-2AA6A7E0A93A}" destId="{7AE74535-B5D6-41A6-BEF8-359B08D6B80B}" srcOrd="2" destOrd="0" presId="urn:microsoft.com/office/officeart/2005/8/layout/orgChart1"/>
    <dgm:cxn modelId="{394A5EC2-8DE5-49FE-9366-2A55A198C9CA}" type="presParOf" srcId="{DB1C409B-2F0C-4C02-9911-029C047AEB29}" destId="{E12612B8-D3E7-41A6-86DC-FBA045328A11}" srcOrd="2" destOrd="0" presId="urn:microsoft.com/office/officeart/2005/8/layout/orgChart1"/>
    <dgm:cxn modelId="{FA3465AB-BC50-4A51-9076-128ED11A88D5}" type="presParOf" srcId="{DB1C409B-2F0C-4C02-9911-029C047AEB29}" destId="{8F148CC7-5011-478A-9DD8-079189CD3F35}" srcOrd="3" destOrd="0" presId="urn:microsoft.com/office/officeart/2005/8/layout/orgChart1"/>
    <dgm:cxn modelId="{A7D7296D-B40F-4E99-B0C7-AA39F206343F}" type="presParOf" srcId="{8F148CC7-5011-478A-9DD8-079189CD3F35}" destId="{7EB2009B-BECC-4E9A-9DB2-C1FCE8C9C7C9}" srcOrd="0" destOrd="0" presId="urn:microsoft.com/office/officeart/2005/8/layout/orgChart1"/>
    <dgm:cxn modelId="{2259359A-E41C-4F67-8ECB-0F3B96F27E50}" type="presParOf" srcId="{7EB2009B-BECC-4E9A-9DB2-C1FCE8C9C7C9}" destId="{552A5481-C670-40F7-9842-71D51B8C7B36}" srcOrd="0" destOrd="0" presId="urn:microsoft.com/office/officeart/2005/8/layout/orgChart1"/>
    <dgm:cxn modelId="{122E866F-0343-4583-B901-2671B6D1DC2B}" type="presParOf" srcId="{7EB2009B-BECC-4E9A-9DB2-C1FCE8C9C7C9}" destId="{04349524-E1E0-4EE5-94A7-DBE3B967F92A}" srcOrd="1" destOrd="0" presId="urn:microsoft.com/office/officeart/2005/8/layout/orgChart1"/>
    <dgm:cxn modelId="{008B3DFC-DE63-46D6-9A17-0F0CA83CC2EE}" type="presParOf" srcId="{8F148CC7-5011-478A-9DD8-079189CD3F35}" destId="{BD005E01-CF62-4078-839F-21312357D9BC}" srcOrd="1" destOrd="0" presId="urn:microsoft.com/office/officeart/2005/8/layout/orgChart1"/>
    <dgm:cxn modelId="{D2B72E92-67A4-49C6-A3CB-70E3DD7D5553}" type="presParOf" srcId="{8F148CC7-5011-478A-9DD8-079189CD3F35}" destId="{83865B0C-B6D2-4B9C-9758-8841CA145DD3}" srcOrd="2" destOrd="0" presId="urn:microsoft.com/office/officeart/2005/8/layout/orgChart1"/>
    <dgm:cxn modelId="{A3B7D800-AF13-4817-8A6B-015A009D154C}" type="presParOf" srcId="{DB1C409B-2F0C-4C02-9911-029C047AEB29}" destId="{11EACDF2-61BD-43DA-A0A9-C9FF8290F5AD}" srcOrd="4" destOrd="0" presId="urn:microsoft.com/office/officeart/2005/8/layout/orgChart1"/>
    <dgm:cxn modelId="{049DBA0E-8FF3-4AB9-84FD-4F1342B59905}" type="presParOf" srcId="{DB1C409B-2F0C-4C02-9911-029C047AEB29}" destId="{D55F7379-5055-4D81-8AAF-7144B3BDE8FC}" srcOrd="5" destOrd="0" presId="urn:microsoft.com/office/officeart/2005/8/layout/orgChart1"/>
    <dgm:cxn modelId="{F9588709-6F06-461B-A103-45C4DCD3173A}" type="presParOf" srcId="{D55F7379-5055-4D81-8AAF-7144B3BDE8FC}" destId="{21BD10E0-E24A-4FB8-A84E-CF5F43FA6B66}" srcOrd="0" destOrd="0" presId="urn:microsoft.com/office/officeart/2005/8/layout/orgChart1"/>
    <dgm:cxn modelId="{DAE36A1B-4BF4-481F-AAE2-5A0B209982F8}" type="presParOf" srcId="{21BD10E0-E24A-4FB8-A84E-CF5F43FA6B66}" destId="{B7698380-AAA0-4130-9DB3-6A8E35C7873A}" srcOrd="0" destOrd="0" presId="urn:microsoft.com/office/officeart/2005/8/layout/orgChart1"/>
    <dgm:cxn modelId="{68D80381-6E7C-4190-8CC3-F87F3431D4A9}" type="presParOf" srcId="{21BD10E0-E24A-4FB8-A84E-CF5F43FA6B66}" destId="{EA710197-6BA7-497F-AC4F-C7FCA9669F2C}" srcOrd="1" destOrd="0" presId="urn:microsoft.com/office/officeart/2005/8/layout/orgChart1"/>
    <dgm:cxn modelId="{A104F989-6E21-419A-AB2C-066731E82322}" type="presParOf" srcId="{D55F7379-5055-4D81-8AAF-7144B3BDE8FC}" destId="{22523A6F-9A41-499A-9A80-B77BFD54EAFA}" srcOrd="1" destOrd="0" presId="urn:microsoft.com/office/officeart/2005/8/layout/orgChart1"/>
    <dgm:cxn modelId="{3C429015-8B0D-47E1-A0A6-70EDDB1C166C}" type="presParOf" srcId="{D55F7379-5055-4D81-8AAF-7144B3BDE8FC}" destId="{FD341790-6CF3-4DCA-A931-53CBCCB2809D}" srcOrd="2" destOrd="0" presId="urn:microsoft.com/office/officeart/2005/8/layout/orgChart1"/>
    <dgm:cxn modelId="{BB5B3FD5-E41B-440A-A55B-925CD0AF399E}" type="presParOf" srcId="{DB1C409B-2F0C-4C02-9911-029C047AEB29}" destId="{246CEB0B-9203-4206-8026-276D983630FF}" srcOrd="6" destOrd="0" presId="urn:microsoft.com/office/officeart/2005/8/layout/orgChart1"/>
    <dgm:cxn modelId="{E939CEAC-2710-44A3-AFE4-8F989E743AC6}" type="presParOf" srcId="{DB1C409B-2F0C-4C02-9911-029C047AEB29}" destId="{0D6F646C-6672-4AB5-A729-D5930115577E}" srcOrd="7" destOrd="0" presId="urn:microsoft.com/office/officeart/2005/8/layout/orgChart1"/>
    <dgm:cxn modelId="{0E32D5D7-89D3-4E41-B1D7-5B53EDE630EE}" type="presParOf" srcId="{0D6F646C-6672-4AB5-A729-D5930115577E}" destId="{8F97E919-4240-477D-BE52-C6E02FCE7E19}" srcOrd="0" destOrd="0" presId="urn:microsoft.com/office/officeart/2005/8/layout/orgChart1"/>
    <dgm:cxn modelId="{C3233B30-87B8-4F16-A52D-B34AC4679501}" type="presParOf" srcId="{8F97E919-4240-477D-BE52-C6E02FCE7E19}" destId="{197DB38D-AB35-4FAB-B222-E5AF08771670}" srcOrd="0" destOrd="0" presId="urn:microsoft.com/office/officeart/2005/8/layout/orgChart1"/>
    <dgm:cxn modelId="{54E9AFED-CB39-446A-B3C7-F083373EBE52}" type="presParOf" srcId="{8F97E919-4240-477D-BE52-C6E02FCE7E19}" destId="{BC05D9F2-8061-4B5D-B14A-F630D0112EE0}" srcOrd="1" destOrd="0" presId="urn:microsoft.com/office/officeart/2005/8/layout/orgChart1"/>
    <dgm:cxn modelId="{047D9577-5D23-437A-98BC-02E3AF973900}" type="presParOf" srcId="{0D6F646C-6672-4AB5-A729-D5930115577E}" destId="{893476A4-A929-4DC5-A127-6EB4AFEDB2E9}" srcOrd="1" destOrd="0" presId="urn:microsoft.com/office/officeart/2005/8/layout/orgChart1"/>
    <dgm:cxn modelId="{184F1F4E-C000-43BB-89A9-A6ABF4D64C69}" type="presParOf" srcId="{0D6F646C-6672-4AB5-A729-D5930115577E}" destId="{AF2864D0-97B8-428E-A0B3-487FBF4F4A63}" srcOrd="2" destOrd="0" presId="urn:microsoft.com/office/officeart/2005/8/layout/orgChart1"/>
    <dgm:cxn modelId="{F0424CAF-26D8-4157-9E23-EB2C02FB5288}" type="presParOf" srcId="{DB1C409B-2F0C-4C02-9911-029C047AEB29}" destId="{88D132F4-E19C-4FA6-B944-A7F69A4BC64B}" srcOrd="8" destOrd="0" presId="urn:microsoft.com/office/officeart/2005/8/layout/orgChart1"/>
    <dgm:cxn modelId="{0B2CB24C-19AA-4D64-AD31-302B6815B55D}" type="presParOf" srcId="{DB1C409B-2F0C-4C02-9911-029C047AEB29}" destId="{9C4A842B-1A8D-4B79-BFA5-BE146558BE64}" srcOrd="9" destOrd="0" presId="urn:microsoft.com/office/officeart/2005/8/layout/orgChart1"/>
    <dgm:cxn modelId="{FB9F66B3-5E41-4F5A-81B1-3C6C2914AA91}" type="presParOf" srcId="{9C4A842B-1A8D-4B79-BFA5-BE146558BE64}" destId="{8917F7DA-6A20-4BA5-BFFC-23868E42610F}" srcOrd="0" destOrd="0" presId="urn:microsoft.com/office/officeart/2005/8/layout/orgChart1"/>
    <dgm:cxn modelId="{3C0D1D84-F114-4BF7-8303-DB7D74D3E8B6}" type="presParOf" srcId="{8917F7DA-6A20-4BA5-BFFC-23868E42610F}" destId="{DDD3218A-900D-478B-90E0-59FE64B7C631}" srcOrd="0" destOrd="0" presId="urn:microsoft.com/office/officeart/2005/8/layout/orgChart1"/>
    <dgm:cxn modelId="{DF7D3253-0881-41E5-B6BD-42DC74C0F3F5}" type="presParOf" srcId="{8917F7DA-6A20-4BA5-BFFC-23868E42610F}" destId="{501FB52D-E7E0-40D1-92A4-995F9C14D2C9}" srcOrd="1" destOrd="0" presId="urn:microsoft.com/office/officeart/2005/8/layout/orgChart1"/>
    <dgm:cxn modelId="{DEAA7BA9-BCCF-4258-9BAC-D6178FBAE674}" type="presParOf" srcId="{9C4A842B-1A8D-4B79-BFA5-BE146558BE64}" destId="{8C99338A-A92C-4815-A933-38C1B4A20CF7}" srcOrd="1" destOrd="0" presId="urn:microsoft.com/office/officeart/2005/8/layout/orgChart1"/>
    <dgm:cxn modelId="{5271E96D-AE6A-4DE1-846E-AF48E5A36C56}" type="presParOf" srcId="{9C4A842B-1A8D-4B79-BFA5-BE146558BE64}" destId="{7EC99F64-BF1E-4A29-8EDB-BC41A90A72E6}" srcOrd="2" destOrd="0" presId="urn:microsoft.com/office/officeart/2005/8/layout/orgChart1"/>
    <dgm:cxn modelId="{48C54B44-8D4B-4A37-BFEB-293036C2FC56}" type="presParOf" srcId="{DB1C409B-2F0C-4C02-9911-029C047AEB29}" destId="{DEA3D79C-009D-4293-828A-C405022BAEA3}" srcOrd="10" destOrd="0" presId="urn:microsoft.com/office/officeart/2005/8/layout/orgChart1"/>
    <dgm:cxn modelId="{FC6D6CA7-9A47-407B-A202-9EB32A6912A9}" type="presParOf" srcId="{DB1C409B-2F0C-4C02-9911-029C047AEB29}" destId="{B36B885D-8F08-4B17-BCF9-FF9ED141AB5D}" srcOrd="11" destOrd="0" presId="urn:microsoft.com/office/officeart/2005/8/layout/orgChart1"/>
    <dgm:cxn modelId="{0D1298D8-BC70-497A-A366-EA1526224EF7}" type="presParOf" srcId="{B36B885D-8F08-4B17-BCF9-FF9ED141AB5D}" destId="{A10E0C54-0885-4E4A-8598-8F0558E3FC46}" srcOrd="0" destOrd="0" presId="urn:microsoft.com/office/officeart/2005/8/layout/orgChart1"/>
    <dgm:cxn modelId="{312DD0C6-877A-446F-8C5B-BD600E9C7AC3}" type="presParOf" srcId="{A10E0C54-0885-4E4A-8598-8F0558E3FC46}" destId="{7E1BBD95-7D8E-4D51-9531-A65F776A2E55}" srcOrd="0" destOrd="0" presId="urn:microsoft.com/office/officeart/2005/8/layout/orgChart1"/>
    <dgm:cxn modelId="{6BB3F79C-1EB8-44A9-9F0A-DE1D87D2807C}" type="presParOf" srcId="{A10E0C54-0885-4E4A-8598-8F0558E3FC46}" destId="{013890A2-56DF-45AE-ACF1-C15DC3DCC136}" srcOrd="1" destOrd="0" presId="urn:microsoft.com/office/officeart/2005/8/layout/orgChart1"/>
    <dgm:cxn modelId="{5BF1273C-29A0-49F9-AF21-B9CB9F55664B}" type="presParOf" srcId="{B36B885D-8F08-4B17-BCF9-FF9ED141AB5D}" destId="{69BC8210-22D3-47E9-816E-B4891089DF74}" srcOrd="1" destOrd="0" presId="urn:microsoft.com/office/officeart/2005/8/layout/orgChart1"/>
    <dgm:cxn modelId="{35AAED53-EC6E-46B4-B1B2-3DBFB2DE7F19}" type="presParOf" srcId="{B36B885D-8F08-4B17-BCF9-FF9ED141AB5D}" destId="{C52BEE64-AB7A-4320-B49E-1EB28DC72213}" srcOrd="2" destOrd="0" presId="urn:microsoft.com/office/officeart/2005/8/layout/orgChart1"/>
    <dgm:cxn modelId="{2E50100B-FBE8-4E8B-9937-E830548C279D}" type="presParOf" srcId="{D5E16C4E-63F8-47BF-84E7-CE1831FD2D51}" destId="{BE0B6AC6-88E2-4C00-861E-41AEBDAFBE6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3D79C-009D-4293-828A-C405022BAEA3}">
      <dsp:nvSpPr>
        <dsp:cNvPr id="0" name=""/>
        <dsp:cNvSpPr/>
      </dsp:nvSpPr>
      <dsp:spPr>
        <a:xfrm>
          <a:off x="4114800" y="1360507"/>
          <a:ext cx="3569933" cy="960093"/>
        </a:xfrm>
        <a:custGeom>
          <a:avLst/>
          <a:gdLst/>
          <a:ahLst/>
          <a:cxnLst/>
          <a:rect l="0" t="0" r="0" b="0"/>
          <a:pathLst>
            <a:path>
              <a:moveTo>
                <a:pt x="0" y="0"/>
              </a:moveTo>
              <a:lnTo>
                <a:pt x="0" y="874389"/>
              </a:lnTo>
              <a:lnTo>
                <a:pt x="3569933" y="874389"/>
              </a:lnTo>
              <a:lnTo>
                <a:pt x="3569933" y="96009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8D132F4-E19C-4FA6-B944-A7F69A4BC64B}">
      <dsp:nvSpPr>
        <dsp:cNvPr id="0" name=""/>
        <dsp:cNvSpPr/>
      </dsp:nvSpPr>
      <dsp:spPr>
        <a:xfrm>
          <a:off x="4114800" y="1360507"/>
          <a:ext cx="2205439" cy="960093"/>
        </a:xfrm>
        <a:custGeom>
          <a:avLst/>
          <a:gdLst/>
          <a:ahLst/>
          <a:cxnLst/>
          <a:rect l="0" t="0" r="0" b="0"/>
          <a:pathLst>
            <a:path>
              <a:moveTo>
                <a:pt x="0" y="0"/>
              </a:moveTo>
              <a:lnTo>
                <a:pt x="0" y="874389"/>
              </a:lnTo>
              <a:lnTo>
                <a:pt x="2205439" y="874389"/>
              </a:lnTo>
              <a:lnTo>
                <a:pt x="2205439" y="96009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46CEB0B-9203-4206-8026-276D983630FF}">
      <dsp:nvSpPr>
        <dsp:cNvPr id="0" name=""/>
        <dsp:cNvSpPr/>
      </dsp:nvSpPr>
      <dsp:spPr>
        <a:xfrm>
          <a:off x="4114800" y="1360507"/>
          <a:ext cx="733096" cy="960093"/>
        </a:xfrm>
        <a:custGeom>
          <a:avLst/>
          <a:gdLst/>
          <a:ahLst/>
          <a:cxnLst/>
          <a:rect l="0" t="0" r="0" b="0"/>
          <a:pathLst>
            <a:path>
              <a:moveTo>
                <a:pt x="0" y="0"/>
              </a:moveTo>
              <a:lnTo>
                <a:pt x="0" y="874389"/>
              </a:lnTo>
              <a:lnTo>
                <a:pt x="733096" y="874389"/>
              </a:lnTo>
              <a:lnTo>
                <a:pt x="733096" y="96009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1EACDF2-61BD-43DA-A0A9-C9FF8290F5AD}">
      <dsp:nvSpPr>
        <dsp:cNvPr id="0" name=""/>
        <dsp:cNvSpPr/>
      </dsp:nvSpPr>
      <dsp:spPr>
        <a:xfrm>
          <a:off x="3447818" y="1360507"/>
          <a:ext cx="666981" cy="960093"/>
        </a:xfrm>
        <a:custGeom>
          <a:avLst/>
          <a:gdLst/>
          <a:ahLst/>
          <a:cxnLst/>
          <a:rect l="0" t="0" r="0" b="0"/>
          <a:pathLst>
            <a:path>
              <a:moveTo>
                <a:pt x="666981" y="0"/>
              </a:moveTo>
              <a:lnTo>
                <a:pt x="666981" y="874389"/>
              </a:lnTo>
              <a:lnTo>
                <a:pt x="0" y="874389"/>
              </a:lnTo>
              <a:lnTo>
                <a:pt x="0" y="96009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12612B8-D3E7-41A6-86DC-FBA045328A11}">
      <dsp:nvSpPr>
        <dsp:cNvPr id="0" name=""/>
        <dsp:cNvSpPr/>
      </dsp:nvSpPr>
      <dsp:spPr>
        <a:xfrm>
          <a:off x="2065150" y="1360507"/>
          <a:ext cx="2049649" cy="960093"/>
        </a:xfrm>
        <a:custGeom>
          <a:avLst/>
          <a:gdLst/>
          <a:ahLst/>
          <a:cxnLst/>
          <a:rect l="0" t="0" r="0" b="0"/>
          <a:pathLst>
            <a:path>
              <a:moveTo>
                <a:pt x="2049649" y="0"/>
              </a:moveTo>
              <a:lnTo>
                <a:pt x="2049649" y="874389"/>
              </a:lnTo>
              <a:lnTo>
                <a:pt x="0" y="874389"/>
              </a:lnTo>
              <a:lnTo>
                <a:pt x="0" y="96009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6F255A8-DB53-4610-89FB-52782441D16F}">
      <dsp:nvSpPr>
        <dsp:cNvPr id="0" name=""/>
        <dsp:cNvSpPr/>
      </dsp:nvSpPr>
      <dsp:spPr>
        <a:xfrm>
          <a:off x="629218" y="1360507"/>
          <a:ext cx="3485581" cy="960093"/>
        </a:xfrm>
        <a:custGeom>
          <a:avLst/>
          <a:gdLst/>
          <a:ahLst/>
          <a:cxnLst/>
          <a:rect l="0" t="0" r="0" b="0"/>
          <a:pathLst>
            <a:path>
              <a:moveTo>
                <a:pt x="3485581" y="0"/>
              </a:moveTo>
              <a:lnTo>
                <a:pt x="3485581" y="874389"/>
              </a:lnTo>
              <a:lnTo>
                <a:pt x="0" y="874389"/>
              </a:lnTo>
              <a:lnTo>
                <a:pt x="0" y="960093"/>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6D70B2A-D0CD-46DA-AC21-17F71D13FBD3}">
      <dsp:nvSpPr>
        <dsp:cNvPr id="0" name=""/>
        <dsp:cNvSpPr/>
      </dsp:nvSpPr>
      <dsp:spPr>
        <a:xfrm>
          <a:off x="1913723" y="0"/>
          <a:ext cx="4402152" cy="1360507"/>
        </a:xfrm>
        <a:prstGeom prst="rect">
          <a:avLst/>
        </a:prstGeom>
        <a:solidFill>
          <a:srgbClr val="00206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zh-TW" altLang="en-US" sz="3000" kern="1200" dirty="0" smtClean="0"/>
            <a:t>金融資產與採用權益法之權益工具投資</a:t>
          </a:r>
          <a:endParaRPr lang="en-US" altLang="zh-TW" sz="3000" kern="1200" dirty="0" smtClean="0">
            <a:latin typeface="標楷體" pitchFamily="65" charset="-120"/>
            <a:ea typeface="標楷體" pitchFamily="65" charset="-120"/>
          </a:endParaRPr>
        </a:p>
      </dsp:txBody>
      <dsp:txXfrm>
        <a:off x="1913723" y="0"/>
        <a:ext cx="4402152" cy="1360507"/>
      </dsp:txXfrm>
    </dsp:sp>
    <dsp:sp modelId="{F2D9C6B8-0256-4934-8F93-58F6599DA7C1}">
      <dsp:nvSpPr>
        <dsp:cNvPr id="0" name=""/>
        <dsp:cNvSpPr/>
      </dsp:nvSpPr>
      <dsp:spPr>
        <a:xfrm>
          <a:off x="0" y="2320600"/>
          <a:ext cx="1258437" cy="739499"/>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標楷體" pitchFamily="65" charset="-120"/>
              <a:ea typeface="標楷體" pitchFamily="65" charset="-120"/>
            </a:rPr>
            <a:t>金融資產的原始認列與衡量</a:t>
          </a:r>
          <a:endParaRPr lang="en-US" altLang="zh-TW" sz="1800" kern="1200" dirty="0" smtClean="0">
            <a:latin typeface="標楷體" pitchFamily="65" charset="-120"/>
            <a:ea typeface="標楷體" pitchFamily="65" charset="-120"/>
          </a:endParaRPr>
        </a:p>
      </dsp:txBody>
      <dsp:txXfrm>
        <a:off x="0" y="2320600"/>
        <a:ext cx="1258437" cy="739499"/>
      </dsp:txXfrm>
    </dsp:sp>
    <dsp:sp modelId="{552A5481-C670-40F7-9842-71D51B8C7B36}">
      <dsp:nvSpPr>
        <dsp:cNvPr id="0" name=""/>
        <dsp:cNvSpPr/>
      </dsp:nvSpPr>
      <dsp:spPr>
        <a:xfrm>
          <a:off x="1435258" y="2320600"/>
          <a:ext cx="1259784" cy="740401"/>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標楷體" pitchFamily="65" charset="-120"/>
              <a:ea typeface="標楷體" pitchFamily="65" charset="-120"/>
            </a:rPr>
            <a:t>金融資產的分類與後續衡量</a:t>
          </a:r>
          <a:endParaRPr lang="en-US" altLang="zh-TW" sz="1800" kern="1200" dirty="0" smtClean="0">
            <a:latin typeface="標楷體" pitchFamily="65" charset="-120"/>
            <a:ea typeface="標楷體" pitchFamily="65" charset="-120"/>
          </a:endParaRPr>
        </a:p>
      </dsp:txBody>
      <dsp:txXfrm>
        <a:off x="1435258" y="2320600"/>
        <a:ext cx="1259784" cy="740401"/>
      </dsp:txXfrm>
    </dsp:sp>
    <dsp:sp modelId="{B7698380-AAA0-4130-9DB3-6A8E35C7873A}">
      <dsp:nvSpPr>
        <dsp:cNvPr id="0" name=""/>
        <dsp:cNvSpPr/>
      </dsp:nvSpPr>
      <dsp:spPr>
        <a:xfrm>
          <a:off x="2866450" y="2320600"/>
          <a:ext cx="1162734" cy="740401"/>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標楷體" pitchFamily="65" charset="-120"/>
              <a:ea typeface="標楷體" pitchFamily="65" charset="-120"/>
            </a:rPr>
            <a:t>金融資產的減損</a:t>
          </a:r>
          <a:endParaRPr lang="en-US" altLang="zh-TW" sz="1800" kern="1200" dirty="0" smtClean="0">
            <a:latin typeface="標楷體" pitchFamily="65" charset="-120"/>
            <a:ea typeface="標楷體" pitchFamily="65" charset="-120"/>
          </a:endParaRPr>
        </a:p>
      </dsp:txBody>
      <dsp:txXfrm>
        <a:off x="2866450" y="2320600"/>
        <a:ext cx="1162734" cy="740401"/>
      </dsp:txXfrm>
    </dsp:sp>
    <dsp:sp modelId="{197DB38D-AB35-4FAB-B222-E5AF08771670}">
      <dsp:nvSpPr>
        <dsp:cNvPr id="0" name=""/>
        <dsp:cNvSpPr/>
      </dsp:nvSpPr>
      <dsp:spPr>
        <a:xfrm>
          <a:off x="4200593" y="2320600"/>
          <a:ext cx="1294604" cy="740401"/>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標楷體" pitchFamily="65" charset="-120"/>
              <a:ea typeface="標楷體" pitchFamily="65" charset="-120"/>
            </a:rPr>
            <a:t>金融資產的重分類</a:t>
          </a:r>
          <a:endParaRPr lang="en-US" altLang="zh-TW" sz="1800" kern="1200" dirty="0" smtClean="0">
            <a:latin typeface="標楷體" pitchFamily="65" charset="-120"/>
            <a:ea typeface="標楷體" pitchFamily="65" charset="-120"/>
          </a:endParaRPr>
        </a:p>
      </dsp:txBody>
      <dsp:txXfrm>
        <a:off x="4200593" y="2320600"/>
        <a:ext cx="1294604" cy="740401"/>
      </dsp:txXfrm>
    </dsp:sp>
    <dsp:sp modelId="{DDD3218A-900D-478B-90E0-59FE64B7C631}">
      <dsp:nvSpPr>
        <dsp:cNvPr id="0" name=""/>
        <dsp:cNvSpPr/>
      </dsp:nvSpPr>
      <dsp:spPr>
        <a:xfrm>
          <a:off x="5666606" y="2320600"/>
          <a:ext cx="1307264" cy="740401"/>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標楷體" pitchFamily="65" charset="-120"/>
              <a:ea typeface="標楷體" pitchFamily="65" charset="-120"/>
            </a:rPr>
            <a:t>採用權益法之權益工具投資</a:t>
          </a:r>
          <a:endParaRPr lang="en-US" altLang="zh-TW" sz="1800" kern="1200" dirty="0" smtClean="0">
            <a:latin typeface="標楷體" pitchFamily="65" charset="-120"/>
            <a:ea typeface="標楷體" pitchFamily="65" charset="-120"/>
          </a:endParaRPr>
        </a:p>
      </dsp:txBody>
      <dsp:txXfrm>
        <a:off x="5666606" y="2320600"/>
        <a:ext cx="1307264" cy="740401"/>
      </dsp:txXfrm>
    </dsp:sp>
    <dsp:sp modelId="{7E1BBD95-7D8E-4D51-9531-A65F776A2E55}">
      <dsp:nvSpPr>
        <dsp:cNvPr id="0" name=""/>
        <dsp:cNvSpPr/>
      </dsp:nvSpPr>
      <dsp:spPr>
        <a:xfrm>
          <a:off x="7145279" y="2320600"/>
          <a:ext cx="1078908" cy="740401"/>
        </a:xfrm>
        <a:prstGeom prst="rect">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標楷體" pitchFamily="65" charset="-120"/>
              <a:ea typeface="標楷體" pitchFamily="65" charset="-120"/>
            </a:rPr>
            <a:t>應收款項的融資</a:t>
          </a:r>
          <a:endParaRPr lang="en-US" altLang="zh-TW" sz="1800" kern="1200" dirty="0" smtClean="0">
            <a:latin typeface="標楷體" pitchFamily="65" charset="-120"/>
            <a:ea typeface="標楷體" pitchFamily="65" charset="-120"/>
          </a:endParaRPr>
        </a:p>
      </dsp:txBody>
      <dsp:txXfrm>
        <a:off x="7145279" y="2320600"/>
        <a:ext cx="1078908" cy="7404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23D2A-39F9-4EA2-9558-4D60DAD83810}" type="datetimeFigureOut">
              <a:rPr lang="zh-TW" altLang="en-US" smtClean="0"/>
              <a:t>2018/6/6</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848C1-F377-4042-9296-3699818DB1F1}" type="slidenum">
              <a:rPr lang="zh-TW" altLang="en-US" smtClean="0"/>
              <a:t>‹#›</a:t>
            </a:fld>
            <a:endParaRPr lang="zh-TW" altLang="en-US"/>
          </a:p>
        </p:txBody>
      </p:sp>
    </p:spTree>
    <p:extLst>
      <p:ext uri="{BB962C8B-B14F-4D97-AF65-F5344CB8AC3E}">
        <p14:creationId xmlns:p14="http://schemas.microsoft.com/office/powerpoint/2010/main" val="21283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a:t>
            </a:r>
            <a:r>
              <a:rPr lang="zh-TW" altLang="en-US" dirty="0" smtClean="0"/>
              <a:t>代表</a:t>
            </a:r>
            <a:r>
              <a:rPr lang="en-US" altLang="zh-TW" dirty="0" smtClean="0"/>
              <a:t>transaction</a:t>
            </a:r>
            <a:endParaRPr lang="zh-TW" altLang="en-US" dirty="0"/>
          </a:p>
        </p:txBody>
      </p:sp>
      <p:sp>
        <p:nvSpPr>
          <p:cNvPr id="4" name="投影片編號版面配置區 3"/>
          <p:cNvSpPr>
            <a:spLocks noGrp="1"/>
          </p:cNvSpPr>
          <p:nvPr>
            <p:ph type="sldNum" sz="quarter" idx="10"/>
          </p:nvPr>
        </p:nvSpPr>
        <p:spPr/>
        <p:txBody>
          <a:bodyPr/>
          <a:lstStyle/>
          <a:p>
            <a:fld id="{E2B848C1-F377-4042-9296-3699818DB1F1}" type="slidenum">
              <a:rPr lang="zh-TW" altLang="en-US" smtClean="0"/>
              <a:t>16</a:t>
            </a:fld>
            <a:endParaRPr lang="zh-TW" altLang="en-US"/>
          </a:p>
        </p:txBody>
      </p:sp>
    </p:spTree>
    <p:extLst>
      <p:ext uri="{BB962C8B-B14F-4D97-AF65-F5344CB8AC3E}">
        <p14:creationId xmlns:p14="http://schemas.microsoft.com/office/powerpoint/2010/main" val="272150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2B848C1-F377-4042-9296-3699818DB1F1}" type="slidenum">
              <a:rPr lang="zh-TW" altLang="en-US" smtClean="0"/>
              <a:t>20</a:t>
            </a:fld>
            <a:endParaRPr lang="zh-TW" altLang="en-US"/>
          </a:p>
        </p:txBody>
      </p:sp>
    </p:spTree>
    <p:extLst>
      <p:ext uri="{BB962C8B-B14F-4D97-AF65-F5344CB8AC3E}">
        <p14:creationId xmlns:p14="http://schemas.microsoft.com/office/powerpoint/2010/main" val="2519372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2B848C1-F377-4042-9296-3699818DB1F1}" type="slidenum">
              <a:rPr lang="zh-TW" altLang="en-US" smtClean="0"/>
              <a:t>21</a:t>
            </a:fld>
            <a:endParaRPr lang="zh-TW" altLang="en-US"/>
          </a:p>
        </p:txBody>
      </p:sp>
    </p:spTree>
    <p:extLst>
      <p:ext uri="{BB962C8B-B14F-4D97-AF65-F5344CB8AC3E}">
        <p14:creationId xmlns:p14="http://schemas.microsoft.com/office/powerpoint/2010/main" val="120450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2B848C1-F377-4042-9296-3699818DB1F1}" type="slidenum">
              <a:rPr lang="zh-TW" altLang="en-US" smtClean="0"/>
              <a:t>22</a:t>
            </a:fld>
            <a:endParaRPr lang="zh-TW" altLang="en-US"/>
          </a:p>
        </p:txBody>
      </p:sp>
    </p:spTree>
    <p:extLst>
      <p:ext uri="{BB962C8B-B14F-4D97-AF65-F5344CB8AC3E}">
        <p14:creationId xmlns:p14="http://schemas.microsoft.com/office/powerpoint/2010/main" val="328522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2B848C1-F377-4042-9296-3699818DB1F1}" type="slidenum">
              <a:rPr lang="zh-TW" altLang="en-US" smtClean="0"/>
              <a:t>23</a:t>
            </a:fld>
            <a:endParaRPr lang="zh-TW" altLang="en-US"/>
          </a:p>
        </p:txBody>
      </p:sp>
    </p:spTree>
    <p:extLst>
      <p:ext uri="{BB962C8B-B14F-4D97-AF65-F5344CB8AC3E}">
        <p14:creationId xmlns:p14="http://schemas.microsoft.com/office/powerpoint/2010/main" val="191911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2B848C1-F377-4042-9296-3699818DB1F1}" type="slidenum">
              <a:rPr lang="zh-TW" altLang="en-US" smtClean="0"/>
              <a:t>24</a:t>
            </a:fld>
            <a:endParaRPr lang="zh-TW" altLang="en-US"/>
          </a:p>
        </p:txBody>
      </p:sp>
    </p:spTree>
    <p:extLst>
      <p:ext uri="{BB962C8B-B14F-4D97-AF65-F5344CB8AC3E}">
        <p14:creationId xmlns:p14="http://schemas.microsoft.com/office/powerpoint/2010/main" val="4148336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股票投資只能靠出售以收回其成本</a:t>
            </a:r>
            <a:endParaRPr lang="zh-TW" altLang="en-US" dirty="0"/>
          </a:p>
        </p:txBody>
      </p:sp>
      <p:sp>
        <p:nvSpPr>
          <p:cNvPr id="4" name="投影片編號版面配置區 3"/>
          <p:cNvSpPr>
            <a:spLocks noGrp="1"/>
          </p:cNvSpPr>
          <p:nvPr>
            <p:ph type="sldNum" sz="quarter" idx="10"/>
          </p:nvPr>
        </p:nvSpPr>
        <p:spPr/>
        <p:txBody>
          <a:bodyPr/>
          <a:lstStyle/>
          <a:p>
            <a:fld id="{E2B848C1-F377-4042-9296-3699818DB1F1}" type="slidenum">
              <a:rPr lang="zh-TW" altLang="en-US" smtClean="0"/>
              <a:t>33</a:t>
            </a:fld>
            <a:endParaRPr lang="zh-TW" altLang="en-US"/>
          </a:p>
        </p:txBody>
      </p:sp>
    </p:spTree>
    <p:extLst>
      <p:ext uri="{BB962C8B-B14F-4D97-AF65-F5344CB8AC3E}">
        <p14:creationId xmlns:p14="http://schemas.microsoft.com/office/powerpoint/2010/main" val="187387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2B848C1-F377-4042-9296-3699818DB1F1}" type="slidenum">
              <a:rPr lang="zh-TW" altLang="en-US" smtClean="0"/>
              <a:t>34</a:t>
            </a:fld>
            <a:endParaRPr lang="zh-TW" altLang="en-US"/>
          </a:p>
        </p:txBody>
      </p:sp>
    </p:spTree>
    <p:extLst>
      <p:ext uri="{BB962C8B-B14F-4D97-AF65-F5344CB8AC3E}">
        <p14:creationId xmlns:p14="http://schemas.microsoft.com/office/powerpoint/2010/main" val="311572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1.</a:t>
            </a:r>
            <a:r>
              <a:rPr lang="zh-TW" altLang="zh-TW" sz="1200" kern="1200" dirty="0" smtClean="0">
                <a:solidFill>
                  <a:schemeClr val="tx1"/>
                </a:solidFill>
                <a:effectLst/>
                <a:latin typeface="+mn-lt"/>
                <a:ea typeface="+mn-ea"/>
                <a:cs typeface="+mn-cs"/>
              </a:rPr>
              <a:t>例如保險公司發生重大理賠事件而調整金融資產配置，預期將於近期內出售較多金融資產以支應流動性需求，或原擬持有至到期之債券投資因信用風險增高而計劃出售。</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a:t>
            </a:r>
            <a:r>
              <a:rPr lang="zh-TW" altLang="zh-TW" sz="1200" kern="1200" dirty="0" smtClean="0">
                <a:solidFill>
                  <a:schemeClr val="tx1"/>
                </a:solidFill>
                <a:effectLst/>
                <a:latin typeface="+mn-lt"/>
                <a:ea typeface="+mn-ea"/>
                <a:cs typeface="+mn-cs"/>
              </a:rPr>
              <a:t>例如所投資之債券於公開市場中暫停交易。</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3.</a:t>
            </a:r>
            <a:r>
              <a:rPr lang="zh-TW" altLang="zh-TW" sz="1200" kern="1200" dirty="0" smtClean="0">
                <a:solidFill>
                  <a:schemeClr val="tx1"/>
                </a:solidFill>
                <a:effectLst/>
                <a:latin typeface="+mn-lt"/>
                <a:ea typeface="+mn-ea"/>
                <a:cs typeface="+mn-cs"/>
              </a:rPr>
              <a:t>例如金控公司將證券由自營或承銷部門（經營模式為藉由收取合約現金流量及出售）移轉給投資部門（經營模式為持有金融資產以收取合約現金流量）。</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4.</a:t>
            </a:r>
            <a:r>
              <a:rPr lang="zh-TW" altLang="zh-TW" sz="1200" kern="1200" dirty="0" smtClean="0">
                <a:solidFill>
                  <a:schemeClr val="tx1"/>
                </a:solidFill>
                <a:effectLst/>
                <a:latin typeface="+mn-lt"/>
                <a:ea typeface="+mn-ea"/>
                <a:cs typeface="+mn-cs"/>
              </a:rPr>
              <a:t>例如可換債券之轉換權逾期失效而變成單純債券。</a:t>
            </a:r>
          </a:p>
          <a:p>
            <a:endParaRPr lang="zh-TW" altLang="en-US" dirty="0"/>
          </a:p>
        </p:txBody>
      </p:sp>
      <p:sp>
        <p:nvSpPr>
          <p:cNvPr id="4" name="投影片編號版面配置區 3"/>
          <p:cNvSpPr>
            <a:spLocks noGrp="1"/>
          </p:cNvSpPr>
          <p:nvPr>
            <p:ph type="sldNum" sz="quarter" idx="10"/>
          </p:nvPr>
        </p:nvSpPr>
        <p:spPr/>
        <p:txBody>
          <a:bodyPr/>
          <a:lstStyle/>
          <a:p>
            <a:fld id="{E2B848C1-F377-4042-9296-3699818DB1F1}" type="slidenum">
              <a:rPr lang="zh-TW" altLang="en-US" smtClean="0"/>
              <a:t>152</a:t>
            </a:fld>
            <a:endParaRPr lang="zh-TW" altLang="en-US"/>
          </a:p>
        </p:txBody>
      </p:sp>
    </p:spTree>
    <p:extLst>
      <p:ext uri="{BB962C8B-B14F-4D97-AF65-F5344CB8AC3E}">
        <p14:creationId xmlns:p14="http://schemas.microsoft.com/office/powerpoint/2010/main" val="53237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85800" y="2130426"/>
            <a:ext cx="7772400" cy="1470025"/>
          </a:xfrm>
        </p:spPr>
        <p:txBody>
          <a:bodyPr/>
          <a:lstStyle>
            <a:lvl1pPr>
              <a:defRPr/>
            </a:lvl1pPr>
          </a:lstStyle>
          <a:p>
            <a:r>
              <a:rPr lang="zh-TW" altLang="en-US" smtClean="0"/>
              <a:t>按一下以編輯母片標題樣式</a:t>
            </a:r>
            <a:endParaRPr lang="zh-TW" altLang="en-US" dirty="0"/>
          </a:p>
        </p:txBody>
      </p:sp>
      <p:sp>
        <p:nvSpPr>
          <p:cNvPr id="93187"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fld id="{5B5EBA53-CB98-4023-8FF4-23D27E0FDFD2}" type="datetimeFigureOut">
              <a:rPr lang="zh-TW" altLang="en-US" smtClean="0"/>
              <a:pPr/>
              <a:t>2018/6/6</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2775788A-7241-4932-8D25-6DC2D8266B9C}" type="slidenum">
              <a:rPr lang="zh-TW" altLang="en-US" smtClean="0"/>
              <a:pPr/>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5B5EBA53-CB98-4023-8FF4-23D27E0FDFD2}" type="datetimeFigureOut">
              <a:rPr lang="zh-TW" altLang="en-US" smtClean="0"/>
              <a:pPr/>
              <a:t>2018/6/6</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2775788A-7241-4932-8D25-6DC2D8266B9C}" type="slidenum">
              <a:rPr lang="zh-TW" altLang="en-US" smtClean="0"/>
              <a:pPr/>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1"/>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5B5EBA53-CB98-4023-8FF4-23D27E0FDFD2}" type="datetimeFigureOut">
              <a:rPr lang="zh-TW" altLang="en-US" smtClean="0"/>
              <a:pPr/>
              <a:t>2018/6/6</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2775788A-7241-4932-8D25-6DC2D8266B9C}" type="slidenum">
              <a:rPr lang="zh-TW" altLang="en-US" smtClean="0"/>
              <a:pPr/>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5B5EBA53-CB98-4023-8FF4-23D27E0FDFD2}" type="datetimeFigureOut">
              <a:rPr lang="zh-TW" altLang="en-US" smtClean="0"/>
              <a:pPr/>
              <a:t>2018/6/6</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2775788A-7241-4932-8D25-6DC2D8266B9C}" type="slidenum">
              <a:rPr lang="zh-TW" altLang="en-US" smtClean="0"/>
              <a:pPr/>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125539"/>
            <a:ext cx="2057400" cy="492918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125539"/>
            <a:ext cx="6019800" cy="492918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5B5EBA53-CB98-4023-8FF4-23D27E0FDFD2}" type="datetimeFigureOut">
              <a:rPr lang="zh-TW" altLang="en-US" smtClean="0"/>
              <a:pPr/>
              <a:t>2018/6/6</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2775788A-7241-4932-8D25-6DC2D8266B9C}" type="slidenum">
              <a:rPr lang="zh-TW" altLang="en-US" smtClean="0"/>
              <a:pPr/>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l" rtl="0" eaLnBrk="1" fontAlgn="base" hangingPunct="1">
              <a:spcBef>
                <a:spcPct val="0"/>
              </a:spcBef>
              <a:spcAft>
                <a:spcPct val="0"/>
              </a:spcAft>
              <a:defRPr kumimoji="1" lang="zh-TW" altLang="en-US" sz="3200" b="1" dirty="0">
                <a:solidFill>
                  <a:schemeClr val="accent2"/>
                </a:solidFill>
                <a:effectLst>
                  <a:outerShdw blurRad="38100" dist="38100" dir="2700000" algn="tl">
                    <a:srgbClr val="000000">
                      <a:alpha val="43137"/>
                    </a:srgbClr>
                  </a:outerShdw>
                </a:effectLst>
                <a:latin typeface="+mj-lt"/>
                <a:ea typeface="+mj-ea"/>
                <a:cs typeface="+mj-cs"/>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457200" y="1557352"/>
            <a:ext cx="8229600" cy="5040000"/>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fld id="{5B5EBA53-CB98-4023-8FF4-23D27E0FDFD2}" type="datetimeFigureOut">
              <a:rPr lang="zh-TW" altLang="en-US" smtClean="0"/>
              <a:pPr/>
              <a:t>2018/6/6</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2775788A-7241-4932-8D25-6DC2D8266B9C}" type="slidenum">
              <a:rPr lang="zh-TW" altLang="en-US" smtClean="0"/>
              <a:pPr/>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l" rtl="0" eaLnBrk="1" fontAlgn="base" hangingPunct="1">
              <a:spcBef>
                <a:spcPct val="0"/>
              </a:spcBef>
              <a:spcAft>
                <a:spcPct val="0"/>
              </a:spcAft>
              <a:defRPr kumimoji="1" lang="zh-TW" altLang="en-US" sz="3200" b="1" dirty="0">
                <a:solidFill>
                  <a:schemeClr val="accent2"/>
                </a:solidFill>
                <a:effectLst>
                  <a:outerShdw blurRad="38100" dist="38100" dir="2700000" algn="tl">
                    <a:srgbClr val="000000">
                      <a:alpha val="43137"/>
                    </a:srgbClr>
                  </a:outerShdw>
                </a:effectLst>
                <a:latin typeface="+mj-lt"/>
                <a:ea typeface="+mj-ea"/>
                <a:cs typeface="+mj-cs"/>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989138"/>
            <a:ext cx="8229600" cy="4608214"/>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fld id="{5B5EBA53-CB98-4023-8FF4-23D27E0FDFD2}" type="datetimeFigureOut">
              <a:rPr lang="zh-TW" altLang="en-US" smtClean="0"/>
              <a:pPr/>
              <a:t>2018/6/6</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2775788A-7241-4932-8D25-6DC2D8266B9C}" type="slidenum">
              <a:rPr lang="zh-TW" altLang="en-US" smtClean="0"/>
              <a:pPr/>
              <a:t>‹#›</a:t>
            </a:fld>
            <a:endParaRPr lang="zh-TW" altLang="en-US"/>
          </a:p>
        </p:txBody>
      </p:sp>
    </p:spTree>
    <p:extLst>
      <p:ext uri="{BB962C8B-B14F-4D97-AF65-F5344CB8AC3E}">
        <p14:creationId xmlns:p14="http://schemas.microsoft.com/office/powerpoint/2010/main" val="89619087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kumimoji="1" lang="zh-TW" altLang="en-US" sz="3200" b="1" dirty="0">
                <a:solidFill>
                  <a:schemeClr val="accent2"/>
                </a:solidFill>
                <a:effectLst>
                  <a:outerShdw blurRad="38100" dist="38100" dir="2700000" algn="tl">
                    <a:srgbClr val="000000">
                      <a:alpha val="43137"/>
                    </a:srgbClr>
                  </a:outerShdw>
                </a:effectLst>
                <a:latin typeface="+mj-lt"/>
                <a:ea typeface="+mj-ea"/>
                <a:cs typeface="+mj-cs"/>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5B5EBA53-CB98-4023-8FF4-23D27E0FDFD2}" type="datetimeFigureOut">
              <a:rPr lang="zh-TW" altLang="en-US" smtClean="0"/>
              <a:pPr/>
              <a:t>2018/6/6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775788A-7241-4932-8D25-6DC2D8266B9C}" type="slidenum">
              <a:rPr lang="zh-TW" altLang="en-US" smtClean="0"/>
              <a:pPr/>
              <a:t>‹#›</a:t>
            </a:fld>
            <a:endParaRPr lang="zh-TW" altLang="en-US"/>
          </a:p>
        </p:txBody>
      </p:sp>
      <p:sp>
        <p:nvSpPr>
          <p:cNvPr id="6" name="矩形 5"/>
          <p:cNvSpPr/>
          <p:nvPr userDrawn="1"/>
        </p:nvSpPr>
        <p:spPr bwMode="auto">
          <a:xfrm>
            <a:off x="6553200" y="6165304"/>
            <a:ext cx="2592000" cy="692696"/>
          </a:xfrm>
          <a:prstGeom prst="rect">
            <a:avLst/>
          </a:prstGeom>
          <a:blipFill>
            <a:blip r:embed="rId2"/>
            <a:tile tx="0" ty="0" sx="100000" sy="100000" flip="none" algn="tl"/>
          </a:blip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pic>
        <p:nvPicPr>
          <p:cNvPr id="7" name="圖片 6"/>
          <p:cNvPicPr>
            <a:picLocks noChangeAspect="1"/>
          </p:cNvPicPr>
          <p:nvPr userDrawn="1"/>
        </p:nvPicPr>
        <p:blipFill>
          <a:blip r:embed="rId3"/>
          <a:stretch>
            <a:fillRect/>
          </a:stretch>
        </p:blipFill>
        <p:spPr>
          <a:xfrm>
            <a:off x="6728306" y="0"/>
            <a:ext cx="2429549" cy="620688"/>
          </a:xfrm>
          <a:prstGeom prst="rect">
            <a:avLst/>
          </a:prstGeom>
        </p:spPr>
      </p:pic>
    </p:spTree>
    <p:extLst>
      <p:ext uri="{BB962C8B-B14F-4D97-AF65-F5344CB8AC3E}">
        <p14:creationId xmlns:p14="http://schemas.microsoft.com/office/powerpoint/2010/main" val="129878552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fld id="{5B5EBA53-CB98-4023-8FF4-23D27E0FDFD2}" type="datetimeFigureOut">
              <a:rPr lang="zh-TW" altLang="en-US" smtClean="0"/>
              <a:pPr/>
              <a:t>2018/6/6</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2775788A-7241-4932-8D25-6DC2D8266B9C}" type="slidenum">
              <a:rPr lang="zh-TW" altLang="en-US" smtClean="0"/>
              <a:pPr/>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2205038"/>
            <a:ext cx="4038600"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2205038"/>
            <a:ext cx="4038600" cy="3849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fld id="{5B5EBA53-CB98-4023-8FF4-23D27E0FDFD2}" type="datetimeFigureOut">
              <a:rPr lang="zh-TW" altLang="en-US" smtClean="0"/>
              <a:pPr/>
              <a:t>2018/6/6</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2775788A-7241-4932-8D25-6DC2D8266B9C}" type="slidenum">
              <a:rPr lang="zh-TW" altLang="en-US" smtClean="0"/>
              <a:pPr/>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fld id="{5B5EBA53-CB98-4023-8FF4-23D27E0FDFD2}" type="datetimeFigureOut">
              <a:rPr lang="zh-TW" altLang="en-US" smtClean="0"/>
              <a:pPr/>
              <a:t>2018/6/6</a:t>
            </a:fld>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2775788A-7241-4932-8D25-6DC2D8266B9C}" type="slidenum">
              <a:rPr lang="zh-TW" altLang="en-US" smtClean="0"/>
              <a:pPr/>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fld id="{5B5EBA53-CB98-4023-8FF4-23D27E0FDFD2}" type="datetimeFigureOut">
              <a:rPr lang="zh-TW" altLang="en-US" smtClean="0"/>
              <a:pPr/>
              <a:t>2018/6/6</a:t>
            </a:fld>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2775788A-7241-4932-8D25-6DC2D8266B9C}" type="slidenum">
              <a:rPr lang="zh-TW" altLang="en-US" smtClean="0"/>
              <a:pPr/>
              <a:t>‹#›</a:t>
            </a:fld>
            <a:endParaRPr lang="zh-TW" alt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B5EBA53-CB98-4023-8FF4-23D27E0FDFD2}" type="datetimeFigureOut">
              <a:rPr lang="zh-TW" altLang="en-US" smtClean="0"/>
              <a:pPr/>
              <a:t>2018/6/6</a:t>
            </a:fld>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2775788A-7241-4932-8D25-6DC2D8266B9C}" type="slidenum">
              <a:rPr lang="zh-TW" altLang="en-US" smtClean="0"/>
              <a:pPr/>
              <a:t>‹#›</a:t>
            </a:fld>
            <a:endParaRPr lang="zh-TW" alt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25538"/>
            <a:ext cx="82296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单击以编辑母片标题样式</a:t>
            </a:r>
            <a:endParaRPr lang="zh-TW" altLang="en-US" smtClean="0"/>
          </a:p>
        </p:txBody>
      </p:sp>
      <p:sp>
        <p:nvSpPr>
          <p:cNvPr id="1027" name="Rectangle 3"/>
          <p:cNvSpPr>
            <a:spLocks noGrp="1" noChangeArrowheads="1"/>
          </p:cNvSpPr>
          <p:nvPr>
            <p:ph type="body" idx="1"/>
          </p:nvPr>
        </p:nvSpPr>
        <p:spPr bwMode="auto">
          <a:xfrm>
            <a:off x="457200" y="2205038"/>
            <a:ext cx="8229600" cy="3849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单击以编辑母片</a:t>
            </a:r>
            <a:endParaRPr lang="zh-TW" altLang="en-US" smtClean="0"/>
          </a:p>
          <a:p>
            <a:pPr lvl="1"/>
            <a:r>
              <a:rPr lang="zh-TW" altLang="en-US" smtClean="0"/>
              <a:t>第二层</a:t>
            </a:r>
          </a:p>
          <a:p>
            <a:pPr lvl="2"/>
            <a:r>
              <a:rPr lang="zh-TW" altLang="en-US" smtClean="0"/>
              <a:t>第三层</a:t>
            </a:r>
          </a:p>
          <a:p>
            <a:pPr lvl="3"/>
            <a:r>
              <a:rPr lang="zh-TW" altLang="en-US" smtClean="0"/>
              <a:t>第四层</a:t>
            </a:r>
          </a:p>
          <a:p>
            <a:pPr lvl="4"/>
            <a:r>
              <a:rPr lang="zh-TW" altLang="en-US" smtClean="0"/>
              <a:t>第五层</a:t>
            </a:r>
          </a:p>
        </p:txBody>
      </p:sp>
      <p:sp>
        <p:nvSpPr>
          <p:cNvPr id="92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mn-ea"/>
              </a:defRPr>
            </a:lvl1pPr>
          </a:lstStyle>
          <a:p>
            <a:fld id="{5B5EBA53-CB98-4023-8FF4-23D27E0FDFD2}" type="datetimeFigureOut">
              <a:rPr lang="zh-TW" altLang="en-US" smtClean="0"/>
              <a:pPr/>
              <a:t>2018/6/6</a:t>
            </a:fld>
            <a:endParaRPr lang="zh-TW" altLang="en-US"/>
          </a:p>
        </p:txBody>
      </p:sp>
      <p:sp>
        <p:nvSpPr>
          <p:cNvPr id="92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endParaRPr lang="zh-TW" altLang="en-US"/>
          </a:p>
        </p:txBody>
      </p:sp>
      <p:sp>
        <p:nvSpPr>
          <p:cNvPr id="92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fld id="{2775788A-7241-4932-8D25-6DC2D8266B9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96" r:id="rId3"/>
    <p:sldLayoutId id="2147483697"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Times New Roman" pitchFamily="18" charset="0"/>
          <a:ea typeface="標楷體" pitchFamily="65" charset="-120"/>
        </a:defRPr>
      </a:lvl2pPr>
      <a:lvl3pPr algn="l" rtl="0" eaLnBrk="1" fontAlgn="base" hangingPunct="1">
        <a:spcBef>
          <a:spcPct val="0"/>
        </a:spcBef>
        <a:spcAft>
          <a:spcPct val="0"/>
        </a:spcAft>
        <a:defRPr kumimoji="1" sz="3600">
          <a:solidFill>
            <a:schemeClr val="tx2"/>
          </a:solidFill>
          <a:latin typeface="Times New Roman" pitchFamily="18" charset="0"/>
          <a:ea typeface="標楷體" pitchFamily="65" charset="-120"/>
        </a:defRPr>
      </a:lvl3pPr>
      <a:lvl4pPr algn="l" rtl="0" eaLnBrk="1" fontAlgn="base" hangingPunct="1">
        <a:spcBef>
          <a:spcPct val="0"/>
        </a:spcBef>
        <a:spcAft>
          <a:spcPct val="0"/>
        </a:spcAft>
        <a:defRPr kumimoji="1" sz="3600">
          <a:solidFill>
            <a:schemeClr val="tx2"/>
          </a:solidFill>
          <a:latin typeface="Times New Roman" pitchFamily="18" charset="0"/>
          <a:ea typeface="標楷體" pitchFamily="65" charset="-120"/>
        </a:defRPr>
      </a:lvl4pPr>
      <a:lvl5pPr algn="l" rtl="0" eaLnBrk="1" fontAlgn="base" hangingPunct="1">
        <a:spcBef>
          <a:spcPct val="0"/>
        </a:spcBef>
        <a:spcAft>
          <a:spcPct val="0"/>
        </a:spcAft>
        <a:defRPr kumimoji="1" sz="3600">
          <a:solidFill>
            <a:schemeClr val="tx2"/>
          </a:solidFill>
          <a:latin typeface="Times New Roman" pitchFamily="18" charset="0"/>
          <a:ea typeface="標楷體" pitchFamily="65" charset="-120"/>
        </a:defRPr>
      </a:lvl5pPr>
      <a:lvl6pPr marL="457200" algn="l" rtl="0" eaLnBrk="1" fontAlgn="base" hangingPunct="1">
        <a:spcBef>
          <a:spcPct val="0"/>
        </a:spcBef>
        <a:spcAft>
          <a:spcPct val="0"/>
        </a:spcAft>
        <a:defRPr kumimoji="1" sz="3600">
          <a:solidFill>
            <a:schemeClr val="tx2"/>
          </a:solidFill>
          <a:latin typeface="Times New Roman" pitchFamily="18" charset="0"/>
          <a:ea typeface="標楷體" pitchFamily="65" charset="-120"/>
        </a:defRPr>
      </a:lvl6pPr>
      <a:lvl7pPr marL="914400" algn="l" rtl="0" eaLnBrk="1" fontAlgn="base" hangingPunct="1">
        <a:spcBef>
          <a:spcPct val="0"/>
        </a:spcBef>
        <a:spcAft>
          <a:spcPct val="0"/>
        </a:spcAft>
        <a:defRPr kumimoji="1" sz="3600">
          <a:solidFill>
            <a:schemeClr val="tx2"/>
          </a:solidFill>
          <a:latin typeface="Times New Roman" pitchFamily="18" charset="0"/>
          <a:ea typeface="標楷體" pitchFamily="65" charset="-120"/>
        </a:defRPr>
      </a:lvl7pPr>
      <a:lvl8pPr marL="1371600" algn="l" rtl="0" eaLnBrk="1" fontAlgn="base" hangingPunct="1">
        <a:spcBef>
          <a:spcPct val="0"/>
        </a:spcBef>
        <a:spcAft>
          <a:spcPct val="0"/>
        </a:spcAft>
        <a:defRPr kumimoji="1" sz="3600">
          <a:solidFill>
            <a:schemeClr val="tx2"/>
          </a:solidFill>
          <a:latin typeface="Times New Roman" pitchFamily="18" charset="0"/>
          <a:ea typeface="標楷體" pitchFamily="65" charset="-120"/>
        </a:defRPr>
      </a:lvl8pPr>
      <a:lvl9pPr marL="1828800" algn="l" rtl="0" eaLnBrk="1" fontAlgn="base" hangingPunct="1">
        <a:spcBef>
          <a:spcPct val="0"/>
        </a:spcBef>
        <a:spcAft>
          <a:spcPct val="0"/>
        </a:spcAft>
        <a:defRPr kumimoji="1" sz="3600">
          <a:solidFill>
            <a:schemeClr val="tx2"/>
          </a:solidFill>
          <a:latin typeface="Times New Roman" pitchFamily="18" charset="0"/>
          <a:ea typeface="標楷體" pitchFamily="65" charset="-120"/>
        </a:defRPr>
      </a:lvl9pPr>
    </p:titleStyle>
    <p:bodyStyle>
      <a:lvl1pPr marL="342900" indent="-342900" algn="l" rtl="0" eaLnBrk="1" fontAlgn="base" hangingPunct="1">
        <a:spcBef>
          <a:spcPct val="20000"/>
        </a:spcBef>
        <a:spcAft>
          <a:spcPct val="0"/>
        </a:spcAft>
        <a:buClr>
          <a:srgbClr val="FF0000"/>
        </a:buClr>
        <a:buFont typeface="Wingdings" pitchFamily="2" charset="2"/>
        <a:buChar char="l"/>
        <a:defRPr kumimoji="1" sz="30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Font typeface="Wingdings" pitchFamily="2" charset="2"/>
        <a:buChar char="n"/>
        <a:defRPr kumimoji="1" sz="2800">
          <a:solidFill>
            <a:schemeClr val="tx1"/>
          </a:solidFill>
          <a:latin typeface="+mn-lt"/>
          <a:ea typeface="+mn-ea"/>
        </a:defRPr>
      </a:lvl2pPr>
      <a:lvl3pPr marL="1143000" indent="-228600" algn="l" rtl="0" eaLnBrk="1" fontAlgn="base" hangingPunct="1">
        <a:spcBef>
          <a:spcPct val="20000"/>
        </a:spcBef>
        <a:spcAft>
          <a:spcPct val="0"/>
        </a:spcAft>
        <a:buClr>
          <a:srgbClr val="FF0000"/>
        </a:buClr>
        <a:buFont typeface="Wingdings" pitchFamily="2" charset="2"/>
        <a:buChar char="Ø"/>
        <a:defRPr kumimoji="1" sz="2600">
          <a:solidFill>
            <a:schemeClr val="tx1"/>
          </a:solidFill>
          <a:latin typeface="+mn-lt"/>
          <a:ea typeface="+mn-ea"/>
        </a:defRPr>
      </a:lvl3pPr>
      <a:lvl4pPr marL="1600200" indent="-228600" algn="l" rtl="0" eaLnBrk="1" fontAlgn="base" hangingPunct="1">
        <a:spcBef>
          <a:spcPct val="20000"/>
        </a:spcBef>
        <a:spcAft>
          <a:spcPct val="0"/>
        </a:spcAft>
        <a:buClr>
          <a:srgbClr val="FF0000"/>
        </a:buClr>
        <a:buChar char="•"/>
        <a:defRPr kumimoji="1" sz="2400">
          <a:solidFill>
            <a:schemeClr val="tx1"/>
          </a:solidFill>
          <a:latin typeface="+mn-lt"/>
          <a:ea typeface="+mn-ea"/>
        </a:defRPr>
      </a:lvl4pPr>
      <a:lvl5pPr marL="20574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5pPr>
      <a:lvl6pPr marL="25146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6pPr>
      <a:lvl7pPr marL="29718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7pPr>
      <a:lvl8pPr marL="34290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8pPr>
      <a:lvl9pPr marL="38862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5.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20.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3.xml"/><Relationship Id="rId6" Type="http://schemas.microsoft.com/office/2007/relationships/hdphoto" Target="../media/hdphoto7.wdp"/><Relationship Id="rId5" Type="http://schemas.openxmlformats.org/officeDocument/2006/relationships/image" Target="../media/image24.png"/><Relationship Id="rId4" Type="http://schemas.microsoft.com/office/2007/relationships/hdphoto" Target="../media/hdphoto6.wdp"/></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8062664" cy="1470025"/>
          </a:xfrm>
        </p:spPr>
        <p:txBody>
          <a:bodyPr/>
          <a:lstStyle/>
          <a:p>
            <a:r>
              <a:rPr lang="zh-TW" altLang="en-US" b="1" dirty="0" smtClean="0"/>
              <a:t>                       第十章</a:t>
            </a:r>
            <a:r>
              <a:rPr lang="zh-TW" altLang="en-US" b="1" dirty="0"/>
              <a:t>：</a:t>
            </a:r>
            <a:r>
              <a:rPr lang="en-US" altLang="zh-TW" b="1" dirty="0"/>
              <a:t/>
            </a:r>
            <a:br>
              <a:rPr lang="en-US" altLang="zh-TW" b="1" dirty="0"/>
            </a:br>
            <a:r>
              <a:rPr lang="zh-TW" altLang="en-US" b="1" dirty="0"/>
              <a:t>金融資產與採用權益法之權益工具投資</a:t>
            </a:r>
          </a:p>
        </p:txBody>
      </p:sp>
      <p:sp>
        <p:nvSpPr>
          <p:cNvPr id="3" name="副標題 2"/>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92243920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50"/>
                </a:solidFill>
              </a:rPr>
              <a:t>情況二：雙方以股票淨額交割──衍生工具</a:t>
            </a:r>
          </a:p>
        </p:txBody>
      </p:sp>
      <p:sp>
        <p:nvSpPr>
          <p:cNvPr id="3" name="內容版面配置區 2"/>
          <p:cNvSpPr>
            <a:spLocks noGrp="1"/>
          </p:cNvSpPr>
          <p:nvPr>
            <p:ph idx="1"/>
          </p:nvPr>
        </p:nvSpPr>
        <p:spPr/>
        <p:txBody>
          <a:bodyPr/>
          <a:lstStyle/>
          <a:p>
            <a:pPr marL="0" indent="0">
              <a:buNone/>
            </a:pPr>
            <a:r>
              <a:rPr lang="zh-TW" altLang="en-US" sz="2400" dirty="0"/>
              <a:t>若合約規定，到期時</a:t>
            </a:r>
            <a:r>
              <a:rPr lang="en-US" altLang="zh-TW" sz="2400" dirty="0"/>
              <a:t>A</a:t>
            </a:r>
            <a:r>
              <a:rPr lang="zh-TW" altLang="en-US" sz="2400" dirty="0"/>
              <a:t>公司無須交付</a:t>
            </a:r>
            <a:r>
              <a:rPr lang="en-US" altLang="zh-TW" sz="2400" dirty="0"/>
              <a:t>$105,000</a:t>
            </a:r>
            <a:r>
              <a:rPr lang="zh-TW" altLang="en-US" sz="2400" dirty="0"/>
              <a:t>，</a:t>
            </a:r>
            <a:r>
              <a:rPr lang="en-US" altLang="zh-TW" sz="2400" dirty="0"/>
              <a:t>B</a:t>
            </a:r>
            <a:r>
              <a:rPr lang="zh-TW" altLang="en-US" sz="2400" dirty="0"/>
              <a:t>公司亦不必交付</a:t>
            </a:r>
            <a:r>
              <a:rPr lang="en-US" altLang="zh-TW" sz="2400" dirty="0"/>
              <a:t>10,000</a:t>
            </a:r>
            <a:r>
              <a:rPr lang="zh-TW" altLang="en-US" sz="2400" dirty="0"/>
              <a:t>股</a:t>
            </a:r>
            <a:r>
              <a:rPr lang="en-US" altLang="zh-TW" sz="2400" dirty="0"/>
              <a:t>A</a:t>
            </a:r>
            <a:r>
              <a:rPr lang="zh-TW" altLang="en-US" sz="2400" dirty="0"/>
              <a:t>公司的股票，而僅計算股票漲跌差價，並用股票支付。例如到期日</a:t>
            </a:r>
            <a:r>
              <a:rPr lang="en-US" altLang="zh-TW" sz="2400" dirty="0"/>
              <a:t>(X2/3/31)</a:t>
            </a:r>
            <a:r>
              <a:rPr lang="zh-TW" altLang="en-US" sz="2400" dirty="0"/>
              <a:t>若</a:t>
            </a:r>
            <a:r>
              <a:rPr lang="en-US" altLang="zh-TW" sz="2400" dirty="0"/>
              <a:t>A</a:t>
            </a:r>
            <a:r>
              <a:rPr lang="zh-TW" altLang="en-US" sz="2400" dirty="0"/>
              <a:t>公司股票市價為每股</a:t>
            </a:r>
            <a:r>
              <a:rPr lang="en-US" altLang="zh-TW" sz="2400" dirty="0"/>
              <a:t>$12.00</a:t>
            </a:r>
            <a:r>
              <a:rPr lang="zh-TW" altLang="en-US" sz="2400" dirty="0"/>
              <a:t>，則</a:t>
            </a:r>
            <a:r>
              <a:rPr lang="en-US" altLang="zh-TW" sz="2400" dirty="0"/>
              <a:t>A</a:t>
            </a:r>
            <a:r>
              <a:rPr lang="zh-TW" altLang="en-US" sz="2400" dirty="0"/>
              <a:t>公司獲利（因只需付</a:t>
            </a:r>
            <a:r>
              <a:rPr lang="en-US" altLang="zh-TW" sz="2400" dirty="0"/>
              <a:t>$10.50</a:t>
            </a:r>
            <a:r>
              <a:rPr lang="zh-TW" altLang="en-US" sz="2400" dirty="0"/>
              <a:t>即可向</a:t>
            </a:r>
            <a:r>
              <a:rPr lang="en-US" altLang="zh-TW" sz="2400" dirty="0"/>
              <a:t>B</a:t>
            </a:r>
            <a:r>
              <a:rPr lang="zh-TW" altLang="en-US" sz="2400" dirty="0"/>
              <a:t>公司購買一股），每股賺</a:t>
            </a:r>
            <a:r>
              <a:rPr lang="en-US" altLang="zh-TW" sz="2400" dirty="0"/>
              <a:t>$1.50(=$12.00</a:t>
            </a:r>
            <a:r>
              <a:rPr lang="zh-TW" altLang="en-US" sz="2400" dirty="0"/>
              <a:t>－</a:t>
            </a:r>
            <a:r>
              <a:rPr lang="en-US" altLang="zh-TW" sz="2400" dirty="0"/>
              <a:t>$10.50)</a:t>
            </a:r>
            <a:r>
              <a:rPr lang="zh-TW" altLang="en-US" sz="2400" dirty="0"/>
              <a:t>，一萬股賺</a:t>
            </a:r>
            <a:r>
              <a:rPr lang="en-US" altLang="zh-TW" sz="2400" dirty="0"/>
              <a:t>$15,000</a:t>
            </a:r>
            <a:r>
              <a:rPr lang="zh-TW" altLang="en-US" sz="2400" dirty="0"/>
              <a:t>，按當時股價計算，合</a:t>
            </a:r>
            <a:r>
              <a:rPr lang="en-US" altLang="zh-TW" sz="2400" dirty="0"/>
              <a:t>1,250</a:t>
            </a:r>
            <a:r>
              <a:rPr lang="zh-TW" altLang="en-US" sz="2400" dirty="0"/>
              <a:t>股</a:t>
            </a:r>
            <a:r>
              <a:rPr lang="en-US" altLang="zh-TW" sz="2400" dirty="0"/>
              <a:t>($15,000÷$12)</a:t>
            </a:r>
            <a:r>
              <a:rPr lang="zh-TW" altLang="en-US" sz="2400" dirty="0"/>
              <a:t>，亦即</a:t>
            </a:r>
            <a:r>
              <a:rPr lang="en-US" altLang="zh-TW" sz="2400" dirty="0"/>
              <a:t>B</a:t>
            </a:r>
            <a:r>
              <a:rPr lang="zh-TW" altLang="en-US" sz="2400" dirty="0"/>
              <a:t>公司應交付</a:t>
            </a:r>
            <a:r>
              <a:rPr lang="en-US" altLang="zh-TW" sz="2400" dirty="0"/>
              <a:t>1,250</a:t>
            </a:r>
            <a:r>
              <a:rPr lang="zh-TW" altLang="en-US" sz="2400" dirty="0"/>
              <a:t>股</a:t>
            </a:r>
            <a:r>
              <a:rPr lang="en-US" altLang="zh-TW" sz="2400" dirty="0"/>
              <a:t>A</a:t>
            </a:r>
            <a:r>
              <a:rPr lang="zh-TW" altLang="en-US" sz="2400" dirty="0"/>
              <a:t>公司的普通股給</a:t>
            </a:r>
            <a:r>
              <a:rPr lang="en-US" altLang="zh-TW" sz="2400" dirty="0"/>
              <a:t>A</a:t>
            </a:r>
            <a:r>
              <a:rPr lang="zh-TW" altLang="en-US" sz="2400" dirty="0"/>
              <a:t>公司。此遠期合約為衍生工具（參閱本書第十一章），</a:t>
            </a:r>
            <a:r>
              <a:rPr lang="en-US" altLang="zh-TW" sz="2400" dirty="0"/>
              <a:t>A</a:t>
            </a:r>
            <a:r>
              <a:rPr lang="zh-TW" altLang="en-US" sz="2400" dirty="0"/>
              <a:t>公司獲利</a:t>
            </a:r>
            <a:r>
              <a:rPr lang="en-US" altLang="zh-TW" sz="2400" dirty="0"/>
              <a:t>$15,000</a:t>
            </a:r>
            <a:r>
              <a:rPr lang="zh-TW" altLang="en-US" sz="2400" dirty="0"/>
              <a:t>，故該衍生工具為</a:t>
            </a:r>
            <a:r>
              <a:rPr lang="en-US" altLang="zh-TW" sz="2400" dirty="0"/>
              <a:t>A</a:t>
            </a:r>
            <a:r>
              <a:rPr lang="zh-TW" altLang="en-US" sz="2400" dirty="0"/>
              <a:t>公司的資產，</a:t>
            </a:r>
            <a:r>
              <a:rPr lang="en-US" altLang="zh-TW" sz="2400" dirty="0"/>
              <a:t>B</a:t>
            </a:r>
            <a:r>
              <a:rPr lang="zh-TW" altLang="en-US" sz="2400" dirty="0"/>
              <a:t>公司損失</a:t>
            </a:r>
            <a:r>
              <a:rPr lang="en-US" altLang="zh-TW" sz="2400" dirty="0"/>
              <a:t>$15,000</a:t>
            </a:r>
            <a:r>
              <a:rPr lang="zh-TW" altLang="en-US" sz="2400" dirty="0"/>
              <a:t>，故該衍生工具為</a:t>
            </a:r>
            <a:r>
              <a:rPr lang="en-US" altLang="zh-TW" sz="2400" dirty="0"/>
              <a:t>B</a:t>
            </a:r>
            <a:r>
              <a:rPr lang="zh-TW" altLang="en-US" sz="2400" dirty="0"/>
              <a:t>公司的負債。若到期日</a:t>
            </a:r>
            <a:r>
              <a:rPr lang="en-US" altLang="zh-TW" sz="2400" dirty="0"/>
              <a:t>A</a:t>
            </a:r>
            <a:r>
              <a:rPr lang="zh-TW" altLang="en-US" sz="2400" dirty="0"/>
              <a:t>公司股票市價低於</a:t>
            </a:r>
            <a:r>
              <a:rPr lang="en-US" altLang="zh-TW" sz="2400" dirty="0"/>
              <a:t>$10.50</a:t>
            </a:r>
            <a:r>
              <a:rPr lang="zh-TW" altLang="en-US" sz="2400" dirty="0"/>
              <a:t>，則</a:t>
            </a:r>
            <a:r>
              <a:rPr lang="en-US" altLang="zh-TW" sz="2400" dirty="0"/>
              <a:t>A</a:t>
            </a:r>
            <a:r>
              <a:rPr lang="zh-TW" altLang="en-US" sz="2400" dirty="0"/>
              <a:t>公司有損失，該衍生工具為</a:t>
            </a:r>
            <a:r>
              <a:rPr lang="en-US" altLang="zh-TW" sz="2400" dirty="0"/>
              <a:t>A</a:t>
            </a:r>
            <a:r>
              <a:rPr lang="zh-TW" altLang="en-US" sz="2400" dirty="0"/>
              <a:t>公司的負債，</a:t>
            </a:r>
            <a:r>
              <a:rPr lang="en-US" altLang="zh-TW" sz="2400" dirty="0"/>
              <a:t>B</a:t>
            </a:r>
            <a:r>
              <a:rPr lang="zh-TW" altLang="en-US" sz="2400" dirty="0"/>
              <a:t>公司獲利，該衍生工具為</a:t>
            </a:r>
            <a:r>
              <a:rPr lang="en-US" altLang="zh-TW" sz="2400" dirty="0"/>
              <a:t>B</a:t>
            </a:r>
            <a:r>
              <a:rPr lang="zh-TW" altLang="en-US" sz="2400" dirty="0"/>
              <a:t>公司的資產。</a:t>
            </a:r>
          </a:p>
          <a:p>
            <a:pPr marL="0" indent="0">
              <a:buNone/>
            </a:pPr>
            <a:r>
              <a:rPr lang="zh-TW" altLang="en-US" sz="2400" dirty="0"/>
              <a:t>　　</a:t>
            </a:r>
          </a:p>
        </p:txBody>
      </p:sp>
    </p:spTree>
    <p:extLst>
      <p:ext uri="{BB962C8B-B14F-4D97-AF65-F5344CB8AC3E}">
        <p14:creationId xmlns:p14="http://schemas.microsoft.com/office/powerpoint/2010/main" val="1200571896"/>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000" y="1196752"/>
            <a:ext cx="8856000" cy="5940088"/>
          </a:xfrm>
          <a:prstGeom prst="rect">
            <a:avLst/>
          </a:prstGeom>
        </p:spPr>
        <p:txBody>
          <a:bodyPr>
            <a:spAutoFit/>
          </a:bodyPr>
          <a:lstStyle/>
          <a:p>
            <a:pPr defTabSz="756000"/>
            <a:r>
              <a:rPr lang="en-US" altLang="zh-TW" sz="2000" dirty="0"/>
              <a:t>X1/ 1/ </a:t>
            </a:r>
            <a:r>
              <a:rPr lang="en-US" altLang="zh-TW" sz="2000" dirty="0" smtClean="0"/>
              <a:t>1</a:t>
            </a:r>
            <a:r>
              <a:rPr lang="zh-TW" altLang="en-US" sz="2000" dirty="0" smtClean="0"/>
              <a:t>透過</a:t>
            </a:r>
            <a:r>
              <a:rPr lang="zh-TW" altLang="en-US" sz="2000" dirty="0"/>
              <a:t>損益按公允價值衡量之金融資產－可轉債	</a:t>
            </a:r>
            <a:r>
              <a:rPr lang="en-US" altLang="zh-TW" sz="2000" dirty="0"/>
              <a:t> </a:t>
            </a:r>
            <a:r>
              <a:rPr lang="en-US" altLang="zh-TW" sz="2000" dirty="0" smtClean="0"/>
              <a:t>     1,000,000</a:t>
            </a:r>
            <a:r>
              <a:rPr lang="en-US" altLang="zh-TW" sz="2000" dirty="0"/>
              <a:t>	</a:t>
            </a:r>
          </a:p>
          <a:p>
            <a:pPr defTabSz="756000"/>
            <a:r>
              <a:rPr lang="en-US" altLang="zh-TW" sz="2000" dirty="0"/>
              <a:t>	</a:t>
            </a:r>
            <a:r>
              <a:rPr lang="en-US" altLang="zh-TW" sz="2000" dirty="0" smtClean="0"/>
              <a:t> </a:t>
            </a:r>
            <a:r>
              <a:rPr lang="zh-TW" altLang="en-US" sz="2000" dirty="0" smtClean="0"/>
              <a:t>手  續  費</a:t>
            </a:r>
            <a:r>
              <a:rPr lang="zh-TW" altLang="en-US" sz="2000" dirty="0"/>
              <a:t>	</a:t>
            </a:r>
            <a:r>
              <a:rPr lang="en-US" altLang="zh-TW" sz="2000" dirty="0" smtClean="0"/>
              <a:t>						 1,000</a:t>
            </a:r>
            <a:r>
              <a:rPr lang="en-US" altLang="zh-TW" sz="2000" dirty="0"/>
              <a:t>	</a:t>
            </a:r>
          </a:p>
          <a:p>
            <a:pPr defTabSz="756000"/>
            <a:r>
              <a:rPr lang="en-US" altLang="zh-TW" sz="2000" dirty="0"/>
              <a:t>	 </a:t>
            </a:r>
            <a:r>
              <a:rPr lang="en-US" altLang="zh-TW" sz="2000" dirty="0" smtClean="0"/>
              <a:t>        </a:t>
            </a:r>
            <a:r>
              <a:rPr lang="zh-TW" altLang="en-US" sz="2000" dirty="0" smtClean="0"/>
              <a:t>現</a:t>
            </a:r>
            <a:r>
              <a:rPr lang="zh-TW" altLang="en-US" sz="2000" dirty="0"/>
              <a:t>　　金		</a:t>
            </a:r>
            <a:r>
              <a:rPr lang="en-US" altLang="zh-TW" sz="2000" dirty="0" smtClean="0"/>
              <a:t>				   	 1,001,000</a:t>
            </a:r>
          </a:p>
          <a:p>
            <a:pPr defTabSz="756000"/>
            <a:r>
              <a:rPr lang="zh-TW" altLang="en-US" sz="2000" dirty="0" smtClean="0"/>
              <a:t>    </a:t>
            </a:r>
            <a:r>
              <a:rPr lang="en-US" altLang="zh-TW" sz="2000" dirty="0" smtClean="0"/>
              <a:t>12/31</a:t>
            </a:r>
            <a:r>
              <a:rPr lang="zh-TW" altLang="en-US" sz="2000" dirty="0" smtClean="0"/>
              <a:t>現</a:t>
            </a:r>
            <a:r>
              <a:rPr lang="zh-TW" altLang="en-US" sz="2000" dirty="0"/>
              <a:t>　　金	</a:t>
            </a:r>
            <a:r>
              <a:rPr lang="en-US" altLang="zh-TW" sz="2000" dirty="0" smtClean="0"/>
              <a:t>					           60,000</a:t>
            </a:r>
            <a:r>
              <a:rPr lang="en-US" altLang="zh-TW" sz="2000" dirty="0"/>
              <a:t>	</a:t>
            </a:r>
          </a:p>
          <a:p>
            <a:pPr defTabSz="756000"/>
            <a:r>
              <a:rPr lang="en-US" altLang="zh-TW" sz="2000" dirty="0" smtClean="0"/>
              <a:t>	         </a:t>
            </a:r>
            <a:r>
              <a:rPr lang="zh-TW" altLang="en-US" sz="2000" dirty="0" smtClean="0"/>
              <a:t>利息收入</a:t>
            </a:r>
            <a:r>
              <a:rPr lang="zh-TW" altLang="en-US" sz="2000" dirty="0"/>
              <a:t>	</a:t>
            </a:r>
            <a:r>
              <a:rPr lang="en-US" altLang="zh-TW" sz="2000" dirty="0" smtClean="0"/>
              <a:t>					       	      60,000</a:t>
            </a:r>
            <a:endParaRPr lang="en-US" altLang="zh-TW" sz="2000" dirty="0"/>
          </a:p>
          <a:p>
            <a:pPr defTabSz="756000"/>
            <a:r>
              <a:rPr lang="zh-TW" altLang="en-US" sz="2000" dirty="0"/>
              <a:t>	</a:t>
            </a:r>
            <a:r>
              <a:rPr lang="zh-TW" altLang="en-US" sz="2000" dirty="0" smtClean="0"/>
              <a:t> 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可轉債	</a:t>
            </a:r>
            <a:r>
              <a:rPr lang="en-US" altLang="zh-TW" sz="2000" dirty="0" smtClean="0"/>
              <a:t>					           50,000</a:t>
            </a:r>
            <a:r>
              <a:rPr lang="en-US" altLang="zh-TW" sz="2000" dirty="0"/>
              <a:t>	</a:t>
            </a:r>
          </a:p>
          <a:p>
            <a:pPr defTabSz="756000"/>
            <a:r>
              <a:rPr lang="en-US" altLang="zh-TW" sz="2000" dirty="0" smtClean="0"/>
              <a:t>	         </a:t>
            </a:r>
            <a:r>
              <a:rPr lang="zh-TW" altLang="en-US" sz="2000" dirty="0" smtClean="0"/>
              <a:t>透過</a:t>
            </a:r>
            <a:r>
              <a:rPr lang="zh-TW" altLang="en-US" sz="2000" dirty="0"/>
              <a:t>損益按公允價值衡量之金融資產損益	</a:t>
            </a:r>
            <a:r>
              <a:rPr lang="en-US" altLang="zh-TW" sz="2000" dirty="0" smtClean="0"/>
              <a:t>      	      50,000</a:t>
            </a:r>
            <a:endParaRPr lang="en-US" altLang="zh-TW" sz="2000" dirty="0"/>
          </a:p>
          <a:p>
            <a:pPr defTabSz="756000" fontAlgn="t"/>
            <a:r>
              <a:rPr lang="en-US" altLang="zh-TW" sz="2000" dirty="0" smtClean="0"/>
              <a:t>X2</a:t>
            </a:r>
            <a:r>
              <a:rPr lang="en-US" altLang="zh-TW" sz="2000" dirty="0"/>
              <a:t>/ 1/ </a:t>
            </a:r>
            <a:r>
              <a:rPr lang="en-US" altLang="zh-TW" sz="2000" dirty="0" smtClean="0"/>
              <a:t>1</a:t>
            </a:r>
            <a:r>
              <a:rPr lang="zh-TW" altLang="zh-TW" sz="2000" b="1" dirty="0"/>
              <a:t>負債組成部分：</a:t>
            </a:r>
            <a:r>
              <a:rPr lang="en-US" altLang="zh-TW" sz="2000" b="1" dirty="0"/>
              <a:t>$1,000,000</a:t>
            </a:r>
            <a:r>
              <a:rPr lang="zh-TW" altLang="zh-TW" sz="2000" b="1" dirty="0"/>
              <a:t>×</a:t>
            </a:r>
            <a:r>
              <a:rPr lang="en-US" altLang="zh-TW" sz="2000" b="1" dirty="0"/>
              <a:t>1.07</a:t>
            </a:r>
            <a:r>
              <a:rPr lang="en-US" altLang="zh-TW" sz="2000" b="1" baseline="26000" dirty="0"/>
              <a:t>-2</a:t>
            </a:r>
            <a:r>
              <a:rPr lang="zh-TW" altLang="zh-TW" sz="2000" b="1" dirty="0"/>
              <a:t>＋</a:t>
            </a:r>
            <a:r>
              <a:rPr lang="en-US" altLang="zh-TW" sz="2000" b="1" dirty="0"/>
              <a:t>$60,000</a:t>
            </a:r>
            <a:r>
              <a:rPr lang="zh-TW" altLang="zh-TW" sz="2000" b="1" dirty="0" smtClean="0"/>
              <a:t>×</a:t>
            </a:r>
            <a:r>
              <a:rPr lang="en-US" altLang="zh-TW" sz="2000" b="1" dirty="0" smtClean="0"/>
              <a:t>P</a:t>
            </a:r>
            <a:r>
              <a:rPr lang="en-US" altLang="zh-TW" b="1" baseline="-44000" dirty="0" smtClean="0"/>
              <a:t>2,1.07</a:t>
            </a:r>
            <a:r>
              <a:rPr lang="zh-TW" altLang="zh-TW" sz="2000" b="1" dirty="0" smtClean="0"/>
              <a:t>＝</a:t>
            </a:r>
            <a:r>
              <a:rPr lang="en-US" altLang="zh-TW" sz="2000" b="1" dirty="0" smtClean="0"/>
              <a:t>$</a:t>
            </a:r>
            <a:r>
              <a:rPr lang="en-US" altLang="zh-TW" sz="2000" b="1" dirty="0"/>
              <a:t>981,920</a:t>
            </a:r>
            <a:endParaRPr lang="zh-TW" altLang="zh-TW" sz="2000" b="1" dirty="0"/>
          </a:p>
          <a:p>
            <a:pPr defTabSz="756000" fontAlgn="t"/>
            <a:r>
              <a:rPr lang="en-US" altLang="zh-TW" sz="2000" b="1" dirty="0"/>
              <a:t>	</a:t>
            </a:r>
            <a:r>
              <a:rPr lang="zh-TW" altLang="en-US" sz="2000" b="1" dirty="0" smtClean="0"/>
              <a:t> </a:t>
            </a:r>
            <a:r>
              <a:rPr lang="zh-TW" altLang="zh-TW" sz="2000" b="1" dirty="0" smtClean="0"/>
              <a:t>權益</a:t>
            </a:r>
            <a:r>
              <a:rPr lang="zh-TW" altLang="zh-TW" sz="2000" b="1" dirty="0"/>
              <a:t>組成部分：</a:t>
            </a:r>
            <a:r>
              <a:rPr lang="en-US" altLang="zh-TW" sz="2000" b="1" dirty="0"/>
              <a:t>$1,050,000</a:t>
            </a:r>
            <a:r>
              <a:rPr lang="zh-TW" altLang="zh-TW" sz="2000" b="1" dirty="0"/>
              <a:t>－</a:t>
            </a:r>
            <a:r>
              <a:rPr lang="en-US" altLang="zh-TW" sz="2000" b="1" dirty="0"/>
              <a:t>$981,920</a:t>
            </a:r>
            <a:r>
              <a:rPr lang="zh-TW" altLang="zh-TW" sz="2000" b="1" dirty="0"/>
              <a:t>＝</a:t>
            </a:r>
            <a:r>
              <a:rPr lang="en-US" altLang="zh-TW" sz="2000" b="1" dirty="0"/>
              <a:t>$</a:t>
            </a:r>
            <a:r>
              <a:rPr lang="en-US" altLang="zh-TW" sz="2000" b="1" dirty="0" smtClean="0"/>
              <a:t>68,080</a:t>
            </a:r>
            <a:endParaRPr lang="en-US" altLang="zh-TW" sz="1600" b="1" dirty="0" smtClean="0"/>
          </a:p>
          <a:p>
            <a:pPr defTabSz="756000"/>
            <a:r>
              <a:rPr lang="en-US" altLang="zh-TW" sz="2000" dirty="0" smtClean="0"/>
              <a:t>	 </a:t>
            </a:r>
            <a:r>
              <a:rPr lang="zh-TW" altLang="en-US" sz="2000" b="1" dirty="0" smtClean="0">
                <a:solidFill>
                  <a:srgbClr val="FF0000"/>
                </a:solidFill>
              </a:rPr>
              <a:t>透過損益按公允價值衡量之金融資產－債券</a:t>
            </a:r>
            <a:r>
              <a:rPr lang="zh-TW" altLang="en-US" sz="2000" dirty="0" smtClean="0"/>
              <a:t>	</a:t>
            </a:r>
            <a:r>
              <a:rPr lang="en-US" altLang="zh-TW" sz="2000" dirty="0" smtClean="0"/>
              <a:t>         981,920	</a:t>
            </a:r>
          </a:p>
          <a:p>
            <a:pPr defTabSz="756000"/>
            <a:r>
              <a:rPr lang="en-US" altLang="zh-TW" sz="2000" dirty="0" smtClean="0"/>
              <a:t>	 </a:t>
            </a:r>
            <a:r>
              <a:rPr lang="zh-TW" altLang="en-US" sz="2000" dirty="0" smtClean="0"/>
              <a:t>現</a:t>
            </a:r>
            <a:r>
              <a:rPr lang="zh-TW" altLang="en-US" sz="2000" dirty="0"/>
              <a:t>　　</a:t>
            </a:r>
            <a:r>
              <a:rPr lang="zh-TW" altLang="en-US" sz="2000" dirty="0" smtClean="0"/>
              <a:t> 金</a:t>
            </a:r>
            <a:r>
              <a:rPr lang="zh-TW" altLang="en-US" sz="2000" dirty="0"/>
              <a:t>	</a:t>
            </a:r>
            <a:r>
              <a:rPr lang="en-US" altLang="zh-TW" sz="2000" dirty="0" smtClean="0"/>
              <a:t>					           80,000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透過</a:t>
            </a:r>
            <a:r>
              <a:rPr lang="zh-TW" altLang="en-US" sz="2000" dirty="0"/>
              <a:t>損益按公允價值衡量之金融資產－可轉債		</a:t>
            </a:r>
            <a:r>
              <a:rPr lang="en-US" altLang="zh-TW" sz="2000" dirty="0"/>
              <a:t>1,000,000</a:t>
            </a:r>
          </a:p>
          <a:p>
            <a:pPr defTabSz="756000"/>
            <a:r>
              <a:rPr lang="zh-TW" altLang="en-US" sz="2000" dirty="0"/>
              <a:t>　　</a:t>
            </a:r>
            <a:r>
              <a:rPr lang="en-US" altLang="zh-TW" sz="2000" dirty="0"/>
              <a:t>	 </a:t>
            </a:r>
            <a:r>
              <a:rPr lang="en-US" altLang="zh-TW" sz="2000" dirty="0" smtClean="0"/>
              <a:t>         </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可轉</a:t>
            </a:r>
            <a:r>
              <a:rPr lang="zh-TW" altLang="en-US" sz="2000" dirty="0" smtClean="0"/>
              <a:t>債</a:t>
            </a:r>
            <a:r>
              <a:rPr lang="en-US" altLang="zh-TW" sz="2000" dirty="0" smtClean="0"/>
              <a:t>							     50,000</a:t>
            </a:r>
            <a:endParaRPr lang="en-US" altLang="zh-TW" sz="2000" dirty="0"/>
          </a:p>
          <a:p>
            <a:pPr defTabSz="756000"/>
            <a:r>
              <a:rPr lang="zh-TW" altLang="en-US" sz="2000" dirty="0"/>
              <a:t>　　</a:t>
            </a:r>
            <a:r>
              <a:rPr lang="en-US" altLang="zh-TW" sz="2000" dirty="0" smtClean="0"/>
              <a:t>	          </a:t>
            </a:r>
            <a:r>
              <a:rPr lang="zh-TW" altLang="en-US" sz="2000" dirty="0" smtClean="0"/>
              <a:t>透過</a:t>
            </a:r>
            <a:r>
              <a:rPr lang="zh-TW" altLang="en-US" sz="2000" dirty="0"/>
              <a:t>損益按公允價值衡量之金融資產損益		</a:t>
            </a:r>
            <a:r>
              <a:rPr lang="zh-TW" altLang="en-US" sz="2000" dirty="0" smtClean="0"/>
              <a:t>                 </a:t>
            </a:r>
            <a:r>
              <a:rPr lang="en-US" altLang="zh-TW" sz="2000" dirty="0" smtClean="0"/>
              <a:t>11,920</a:t>
            </a:r>
            <a:endParaRPr lang="en-US" altLang="zh-TW" sz="2000" dirty="0"/>
          </a:p>
          <a:p>
            <a:pPr defTabSz="756000"/>
            <a:r>
              <a:rPr lang="zh-TW" altLang="en-US" sz="2000" dirty="0"/>
              <a:t>		</a:t>
            </a:r>
          </a:p>
          <a:p>
            <a:pPr defTabSz="756000"/>
            <a:endParaRPr lang="zh-TW" altLang="en-US" sz="2000" dirty="0"/>
          </a:p>
          <a:p>
            <a:pPr defTabSz="756000"/>
            <a:r>
              <a:rPr lang="zh-TW" altLang="en-US" sz="2000" dirty="0"/>
              <a:t>	</a:t>
            </a:r>
            <a:r>
              <a:rPr lang="en-US" altLang="zh-TW" sz="2000" dirty="0"/>
              <a:t>			</a:t>
            </a:r>
          </a:p>
        </p:txBody>
      </p:sp>
      <p:sp>
        <p:nvSpPr>
          <p:cNvPr id="4" name="矩形 3"/>
          <p:cNvSpPr/>
          <p:nvPr/>
        </p:nvSpPr>
        <p:spPr>
          <a:xfrm>
            <a:off x="2286000" y="1997839"/>
            <a:ext cx="4572000" cy="400110"/>
          </a:xfrm>
          <a:prstGeom prst="rect">
            <a:avLst/>
          </a:prstGeom>
        </p:spPr>
        <p:txBody>
          <a:bodyPr>
            <a:spAutoFit/>
          </a:bodyPr>
          <a:lstStyle/>
          <a:p>
            <a:endParaRPr lang="zh-TW" altLang="en-US" sz="2000" dirty="0"/>
          </a:p>
        </p:txBody>
      </p:sp>
      <p:sp>
        <p:nvSpPr>
          <p:cNvPr id="6" name="文字方塊 5"/>
          <p:cNvSpPr txBox="1"/>
          <p:nvPr/>
        </p:nvSpPr>
        <p:spPr>
          <a:xfrm>
            <a:off x="72008" y="5085184"/>
            <a:ext cx="1331640" cy="1477328"/>
          </a:xfrm>
          <a:prstGeom prst="rect">
            <a:avLst/>
          </a:prstGeom>
          <a:noFill/>
          <a:ln w="28575">
            <a:solidFill>
              <a:srgbClr val="FF0000"/>
            </a:solidFill>
          </a:ln>
        </p:spPr>
        <p:txBody>
          <a:bodyPr wrap="square" rtlCol="0">
            <a:spAutoFit/>
          </a:bodyPr>
          <a:lstStyle/>
          <a:p>
            <a:r>
              <a:rPr lang="zh-TW" altLang="en-US" dirty="0"/>
              <a:t>金融資產之</a:t>
            </a:r>
            <a:r>
              <a:rPr lang="zh-TW" altLang="en-US" dirty="0">
                <a:solidFill>
                  <a:srgbClr val="0070C0"/>
                </a:solidFill>
              </a:rPr>
              <a:t>合約條款修改</a:t>
            </a:r>
            <a:r>
              <a:rPr lang="zh-TW" altLang="en-US" dirty="0"/>
              <a:t>，不屬於經營模式改變之重分類</a:t>
            </a:r>
          </a:p>
        </p:txBody>
      </p:sp>
      <p:cxnSp>
        <p:nvCxnSpPr>
          <p:cNvPr id="8" name="直線接點 7"/>
          <p:cNvCxnSpPr/>
          <p:nvPr/>
        </p:nvCxnSpPr>
        <p:spPr bwMode="auto">
          <a:xfrm flipH="1">
            <a:off x="611560" y="4509120"/>
            <a:ext cx="432048" cy="576064"/>
          </a:xfrm>
          <a:prstGeom prst="line">
            <a:avLst/>
          </a:prstGeom>
          <a:solidFill>
            <a:schemeClr val="accent1"/>
          </a:solidFill>
          <a:ln w="28575" cap="sq"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168931475"/>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10-3 </a:t>
            </a:r>
            <a:r>
              <a:rPr lang="zh-TW" altLang="en-US" dirty="0"/>
              <a:t>金融資產之減損</a:t>
            </a:r>
          </a:p>
        </p:txBody>
      </p:sp>
      <p:sp>
        <p:nvSpPr>
          <p:cNvPr id="3" name="內容版面配置區 2"/>
          <p:cNvSpPr>
            <a:spLocks noGrp="1"/>
          </p:cNvSpPr>
          <p:nvPr>
            <p:ph idx="1"/>
          </p:nvPr>
        </p:nvSpPr>
        <p:spPr/>
        <p:txBody>
          <a:bodyPr/>
          <a:lstStyle/>
          <a:p>
            <a:pPr marL="0" indent="0">
              <a:buNone/>
            </a:pPr>
            <a:r>
              <a:rPr lang="zh-TW" altLang="en-US" sz="2400" b="1" dirty="0">
                <a:solidFill>
                  <a:srgbClr val="FF0000"/>
                </a:solidFill>
              </a:rPr>
              <a:t>一、基本特徵─預期信用損失模式</a:t>
            </a:r>
          </a:p>
        </p:txBody>
      </p:sp>
      <p:sp>
        <p:nvSpPr>
          <p:cNvPr id="4" name="矩形 3"/>
          <p:cNvSpPr/>
          <p:nvPr/>
        </p:nvSpPr>
        <p:spPr bwMode="auto">
          <a:xfrm>
            <a:off x="3203848" y="1989138"/>
            <a:ext cx="1224136" cy="431750"/>
          </a:xfrm>
          <a:prstGeom prst="rect">
            <a:avLst/>
          </a:prstGeom>
          <a:noFill/>
          <a:ln w="28575" cap="sq" cmpd="sng" algn="ctr">
            <a:solidFill>
              <a:srgbClr val="00B05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5" name="文字方塊 4"/>
          <p:cNvSpPr txBox="1"/>
          <p:nvPr/>
        </p:nvSpPr>
        <p:spPr>
          <a:xfrm>
            <a:off x="5004048" y="162506"/>
            <a:ext cx="3888432" cy="1754326"/>
          </a:xfrm>
          <a:prstGeom prst="rect">
            <a:avLst/>
          </a:prstGeom>
          <a:noFill/>
          <a:ln w="28575">
            <a:solidFill>
              <a:srgbClr val="00B050"/>
            </a:solidFill>
          </a:ln>
        </p:spPr>
        <p:txBody>
          <a:bodyPr wrap="square" rtlCol="0">
            <a:spAutoFit/>
          </a:bodyPr>
          <a:lstStyle/>
          <a:p>
            <a:r>
              <a:rPr lang="zh-TW" altLang="en-US" dirty="0"/>
              <a:t>是指企業依據合約可收取之所有合約現金流量與企業預期收取之所有現金流量之差額</a:t>
            </a:r>
            <a:r>
              <a:rPr lang="en-US" altLang="zh-TW" dirty="0"/>
              <a:t>(</a:t>
            </a:r>
            <a:r>
              <a:rPr lang="zh-TW" altLang="en-US" dirty="0"/>
              <a:t>亦即所有現金短收</a:t>
            </a:r>
            <a:r>
              <a:rPr lang="en-US" altLang="zh-TW" dirty="0"/>
              <a:t>)</a:t>
            </a:r>
            <a:r>
              <a:rPr lang="zh-TW" altLang="en-US" dirty="0"/>
              <a:t>，按原始有效利率</a:t>
            </a:r>
            <a:r>
              <a:rPr lang="en-US" altLang="zh-TW" dirty="0"/>
              <a:t>(</a:t>
            </a:r>
            <a:r>
              <a:rPr lang="zh-TW" altLang="en-US" dirty="0"/>
              <a:t>或購入或創始之信用減損金融資產之信用調整後有效利率</a:t>
            </a:r>
            <a:r>
              <a:rPr lang="en-US" altLang="zh-TW" dirty="0"/>
              <a:t>)</a:t>
            </a:r>
            <a:r>
              <a:rPr lang="zh-TW" altLang="en-US" dirty="0"/>
              <a:t>折現後之金額。</a:t>
            </a:r>
          </a:p>
        </p:txBody>
      </p:sp>
      <p:cxnSp>
        <p:nvCxnSpPr>
          <p:cNvPr id="7" name="直線接點 6"/>
          <p:cNvCxnSpPr/>
          <p:nvPr/>
        </p:nvCxnSpPr>
        <p:spPr bwMode="auto">
          <a:xfrm flipV="1">
            <a:off x="4427984" y="1557338"/>
            <a:ext cx="576064" cy="431800"/>
          </a:xfrm>
          <a:prstGeom prst="line">
            <a:avLst/>
          </a:prstGeom>
          <a:solidFill>
            <a:schemeClr val="accent1"/>
          </a:solidFill>
          <a:ln w="28575" cap="sq" cmpd="sng" algn="ctr">
            <a:solidFill>
              <a:srgbClr val="00B050"/>
            </a:solidFill>
            <a:prstDash val="solid"/>
            <a:round/>
            <a:headEnd type="none" w="sm" len="sm"/>
            <a:tailEnd type="none" w="sm" len="sm"/>
          </a:ln>
          <a:effectLst/>
        </p:spPr>
      </p:cxnSp>
      <p:sp>
        <p:nvSpPr>
          <p:cNvPr id="12" name="文字方塊 11"/>
          <p:cNvSpPr txBox="1"/>
          <p:nvPr/>
        </p:nvSpPr>
        <p:spPr>
          <a:xfrm>
            <a:off x="457200" y="3291993"/>
            <a:ext cx="3816424" cy="3269613"/>
          </a:xfrm>
          <a:prstGeom prst="rect">
            <a:avLst/>
          </a:prstGeom>
          <a:noFill/>
        </p:spPr>
        <p:txBody>
          <a:bodyPr wrap="square" rtlCol="0">
            <a:spAutoFit/>
          </a:bodyPr>
          <a:lstStyle/>
          <a:p>
            <a:pPr>
              <a:lnSpc>
                <a:spcPct val="150000"/>
              </a:lnSpc>
            </a:pPr>
            <a:r>
              <a:rPr lang="zh-TW" altLang="en-US" sz="2000" dirty="0"/>
              <a:t>必須等到</a:t>
            </a:r>
            <a:r>
              <a:rPr lang="zh-TW" altLang="en-US" sz="2000" dirty="0">
                <a:solidFill>
                  <a:srgbClr val="FF0000"/>
                </a:solidFill>
              </a:rPr>
              <a:t>有明確的跡象</a:t>
            </a:r>
            <a:r>
              <a:rPr lang="zh-TW" altLang="en-US" sz="2000" dirty="0"/>
              <a:t>顯示債務人已喪失償債能力，債權已無法回收時，才認列損失</a:t>
            </a:r>
            <a:r>
              <a:rPr lang="zh-TW" altLang="en-US" sz="2000" dirty="0" smtClean="0"/>
              <a:t>。</a:t>
            </a:r>
            <a:endParaRPr lang="en-US" altLang="zh-TW" sz="2000" dirty="0" smtClean="0"/>
          </a:p>
          <a:p>
            <a:pPr>
              <a:lnSpc>
                <a:spcPct val="150000"/>
              </a:lnSpc>
            </a:pPr>
            <a:r>
              <a:rPr lang="zh-TW" altLang="en-US" sz="2000" dirty="0" smtClean="0"/>
              <a:t>若</a:t>
            </a:r>
            <a:r>
              <a:rPr lang="zh-TW" altLang="en-US" sz="2000" dirty="0"/>
              <a:t>債務人財務已惡化，債務到期時將無法回收，但因債務尚未到期，即認為該資產尚未實際減損，亦不認列損失。</a:t>
            </a:r>
          </a:p>
        </p:txBody>
      </p:sp>
      <p:sp>
        <p:nvSpPr>
          <p:cNvPr id="13" name="文字方塊 12"/>
          <p:cNvSpPr txBox="1"/>
          <p:nvPr/>
        </p:nvSpPr>
        <p:spPr>
          <a:xfrm>
            <a:off x="5004048" y="3291993"/>
            <a:ext cx="3816000" cy="2346283"/>
          </a:xfrm>
          <a:prstGeom prst="rect">
            <a:avLst/>
          </a:prstGeom>
          <a:noFill/>
        </p:spPr>
        <p:txBody>
          <a:bodyPr wrap="square" rtlCol="0">
            <a:spAutoFit/>
          </a:bodyPr>
          <a:lstStyle/>
          <a:p>
            <a:pPr>
              <a:lnSpc>
                <a:spcPct val="150000"/>
              </a:lnSpc>
            </a:pPr>
            <a:r>
              <a:rPr lang="zh-TW" altLang="en-US" sz="2000" dirty="0">
                <a:solidFill>
                  <a:srgbClr val="FF0000"/>
                </a:solidFill>
              </a:rPr>
              <a:t>預期將來會發生</a:t>
            </a:r>
            <a:r>
              <a:rPr lang="zh-TW" altLang="en-US" sz="2000" dirty="0"/>
              <a:t>的信用損失，在現在立即認列，而非等到未來實際發生時才認</a:t>
            </a:r>
            <a:r>
              <a:rPr lang="zh-TW" altLang="en-US" sz="2000" dirty="0" smtClean="0"/>
              <a:t>列。</a:t>
            </a:r>
            <a:endParaRPr lang="en-US" altLang="zh-TW" sz="2000" dirty="0" smtClean="0"/>
          </a:p>
          <a:p>
            <a:pPr>
              <a:lnSpc>
                <a:spcPct val="150000"/>
              </a:lnSpc>
            </a:pPr>
            <a:r>
              <a:rPr lang="zh-TW" altLang="en-US" sz="2000" dirty="0"/>
              <a:t>按各種情境下違約發生之機率加權</a:t>
            </a:r>
            <a:r>
              <a:rPr lang="zh-TW" altLang="en-US" sz="2000" dirty="0" smtClean="0"/>
              <a:t>計算信用</a:t>
            </a:r>
            <a:r>
              <a:rPr lang="zh-TW" altLang="en-US" sz="2000" dirty="0"/>
              <a:t>損失。</a:t>
            </a:r>
          </a:p>
        </p:txBody>
      </p:sp>
      <p:sp>
        <p:nvSpPr>
          <p:cNvPr id="14" name="矩形 13"/>
          <p:cNvSpPr/>
          <p:nvPr/>
        </p:nvSpPr>
        <p:spPr bwMode="auto">
          <a:xfrm>
            <a:off x="529208" y="2764356"/>
            <a:ext cx="3610744" cy="432048"/>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b="1" dirty="0">
                <a:latin typeface="+mn-ea"/>
              </a:rPr>
              <a:t>已發生損失模式</a:t>
            </a:r>
            <a:endParaRPr kumimoji="1" lang="zh-TW" altLang="en-US" sz="2000" b="1" i="0" u="none" strike="noStrike" cap="none" normalizeH="0" baseline="0" dirty="0" smtClean="0">
              <a:ln>
                <a:noFill/>
              </a:ln>
              <a:solidFill>
                <a:schemeClr val="tx1"/>
              </a:solidFill>
              <a:effectLst/>
              <a:latin typeface="+mn-ea"/>
            </a:endParaRPr>
          </a:p>
        </p:txBody>
      </p:sp>
      <p:sp>
        <p:nvSpPr>
          <p:cNvPr id="15" name="矩形 14"/>
          <p:cNvSpPr/>
          <p:nvPr/>
        </p:nvSpPr>
        <p:spPr bwMode="auto">
          <a:xfrm>
            <a:off x="5065712" y="2764356"/>
            <a:ext cx="3621088" cy="432048"/>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b="1" dirty="0">
                <a:latin typeface="+mn-ea"/>
              </a:rPr>
              <a:t>預期損失模式</a:t>
            </a:r>
            <a:endParaRPr kumimoji="1" lang="zh-TW" altLang="en-US" sz="2000" b="1"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341834516"/>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4294967295"/>
          </p:nvPr>
        </p:nvSpPr>
        <p:spPr>
          <a:xfrm>
            <a:off x="0" y="1196975"/>
            <a:ext cx="8855075" cy="5400675"/>
          </a:xfrm>
        </p:spPr>
        <p:txBody>
          <a:bodyPr/>
          <a:lstStyle/>
          <a:p>
            <a:pPr marL="0" indent="0">
              <a:buNone/>
            </a:pPr>
            <a:r>
              <a:rPr lang="zh-TW" altLang="en-US" sz="2400" b="1" dirty="0">
                <a:solidFill>
                  <a:srgbClr val="FF0000"/>
                </a:solidFill>
              </a:rPr>
              <a:t>二、適用範圍</a:t>
            </a:r>
          </a:p>
        </p:txBody>
      </p:sp>
      <p:sp>
        <p:nvSpPr>
          <p:cNvPr id="7" name="圓角矩形 6"/>
          <p:cNvSpPr/>
          <p:nvPr/>
        </p:nvSpPr>
        <p:spPr bwMode="auto">
          <a:xfrm>
            <a:off x="683568" y="2302503"/>
            <a:ext cx="3168352" cy="612096"/>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非屬透過損益按公允</a:t>
            </a:r>
            <a:r>
              <a:rPr kumimoji="1" lang="zh-TW" altLang="en-US" sz="2000" dirty="0" smtClean="0">
                <a:latin typeface="+mn-ea"/>
              </a:rPr>
              <a:t>價值</a:t>
            </a:r>
            <a:endParaRPr kumimoji="1" lang="en-US" altLang="zh-TW" sz="2000" dirty="0" smtClean="0">
              <a:latin typeface="+mn-ea"/>
            </a:endParaRPr>
          </a:p>
          <a:p>
            <a:pPr algn="ctr" fontAlgn="base">
              <a:spcBef>
                <a:spcPct val="0"/>
              </a:spcBef>
              <a:spcAft>
                <a:spcPct val="0"/>
              </a:spcAft>
            </a:pPr>
            <a:r>
              <a:rPr kumimoji="1" lang="zh-TW" altLang="en-US" sz="2000" dirty="0" smtClean="0">
                <a:latin typeface="+mn-ea"/>
              </a:rPr>
              <a:t>衡量</a:t>
            </a:r>
            <a:r>
              <a:rPr kumimoji="1" lang="zh-TW" altLang="en-US" sz="2000" dirty="0">
                <a:latin typeface="+mn-ea"/>
              </a:rPr>
              <a:t>之債務工具</a:t>
            </a:r>
            <a:endParaRPr kumimoji="1" lang="zh-TW" altLang="en-US" sz="2000" b="0" i="0" u="none" strike="noStrike" cap="none" normalizeH="0" baseline="0" dirty="0" smtClean="0">
              <a:ln>
                <a:noFill/>
              </a:ln>
              <a:solidFill>
                <a:schemeClr val="tx1"/>
              </a:solidFill>
              <a:latin typeface="+mn-ea"/>
            </a:endParaRPr>
          </a:p>
        </p:txBody>
      </p:sp>
      <p:sp>
        <p:nvSpPr>
          <p:cNvPr id="6" name="矩形 5"/>
          <p:cNvSpPr/>
          <p:nvPr/>
        </p:nvSpPr>
        <p:spPr bwMode="auto">
          <a:xfrm>
            <a:off x="1746000" y="1700808"/>
            <a:ext cx="5652000" cy="468024"/>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a:latin typeface="+mn-ea"/>
              </a:rPr>
              <a:t>須依預期信用損失模式認列備抵損失的金融資產</a:t>
            </a:r>
            <a:endParaRPr kumimoji="1" lang="zh-TW" altLang="en-US" sz="2000" b="0" i="0" u="none" strike="noStrike" cap="none" normalizeH="0" baseline="0" dirty="0" smtClean="0">
              <a:ln>
                <a:noFill/>
              </a:ln>
              <a:solidFill>
                <a:schemeClr val="tx1"/>
              </a:solidFill>
              <a:effectLst/>
              <a:latin typeface="+mn-ea"/>
            </a:endParaRPr>
          </a:p>
        </p:txBody>
      </p:sp>
      <p:sp>
        <p:nvSpPr>
          <p:cNvPr id="10" name="圓角矩形 9"/>
          <p:cNvSpPr/>
          <p:nvPr/>
        </p:nvSpPr>
        <p:spPr bwMode="auto">
          <a:xfrm>
            <a:off x="1187624" y="3114361"/>
            <a:ext cx="1728192" cy="423026"/>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應收租賃款</a:t>
            </a:r>
            <a:endParaRPr kumimoji="1" lang="zh-TW" altLang="en-US" sz="2000" b="0" i="0" u="none" strike="noStrike" cap="none" normalizeH="0" baseline="0" dirty="0" smtClean="0">
              <a:ln>
                <a:noFill/>
              </a:ln>
              <a:solidFill>
                <a:schemeClr val="tx1"/>
              </a:solidFill>
              <a:latin typeface="+mn-ea"/>
            </a:endParaRPr>
          </a:p>
        </p:txBody>
      </p:sp>
      <p:sp>
        <p:nvSpPr>
          <p:cNvPr id="11" name="圓角矩形 10"/>
          <p:cNvSpPr/>
          <p:nvPr/>
        </p:nvSpPr>
        <p:spPr bwMode="auto">
          <a:xfrm>
            <a:off x="5148064" y="2302503"/>
            <a:ext cx="3168352" cy="612096"/>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合約資產（依</a:t>
            </a:r>
            <a:r>
              <a:rPr kumimoji="1" lang="en-US" altLang="zh-TW" sz="2000" dirty="0">
                <a:latin typeface="+mn-ea"/>
              </a:rPr>
              <a:t>IFRS 15</a:t>
            </a:r>
            <a:r>
              <a:rPr kumimoji="1" lang="zh-TW" altLang="en-US" sz="2000" dirty="0">
                <a:latin typeface="+mn-ea"/>
              </a:rPr>
              <a:t>定義</a:t>
            </a:r>
            <a:r>
              <a:rPr kumimoji="1" lang="zh-TW" altLang="en-US" sz="2000" dirty="0" smtClean="0">
                <a:latin typeface="+mn-ea"/>
              </a:rPr>
              <a:t>）</a:t>
            </a:r>
            <a:endParaRPr kumimoji="1" lang="en-US" altLang="zh-TW" sz="2000" dirty="0" smtClean="0">
              <a:latin typeface="+mn-ea"/>
            </a:endParaRPr>
          </a:p>
          <a:p>
            <a:pPr algn="ctr" fontAlgn="base">
              <a:spcBef>
                <a:spcPct val="0"/>
              </a:spcBef>
              <a:spcAft>
                <a:spcPct val="0"/>
              </a:spcAft>
            </a:pPr>
            <a:r>
              <a:rPr kumimoji="1" lang="zh-TW" altLang="en-US" sz="2000" dirty="0" smtClean="0">
                <a:latin typeface="+mn-ea"/>
              </a:rPr>
              <a:t>及</a:t>
            </a:r>
            <a:r>
              <a:rPr kumimoji="1" lang="zh-TW" altLang="en-US" sz="2000" dirty="0">
                <a:latin typeface="+mn-ea"/>
              </a:rPr>
              <a:t>應收帳款</a:t>
            </a:r>
            <a:endParaRPr kumimoji="1" lang="zh-TW" altLang="en-US" sz="2000" b="0" i="0" u="none" strike="noStrike" cap="none" normalizeH="0" baseline="0" dirty="0" smtClean="0">
              <a:ln>
                <a:noFill/>
              </a:ln>
              <a:solidFill>
                <a:schemeClr val="tx1"/>
              </a:solidFill>
              <a:latin typeface="+mn-ea"/>
            </a:endParaRPr>
          </a:p>
        </p:txBody>
      </p:sp>
      <p:sp>
        <p:nvSpPr>
          <p:cNvPr id="12" name="圓角矩形 11"/>
          <p:cNvSpPr/>
          <p:nvPr/>
        </p:nvSpPr>
        <p:spPr bwMode="auto">
          <a:xfrm>
            <a:off x="3708000" y="3114361"/>
            <a:ext cx="1728000" cy="4248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放款承諾</a:t>
            </a:r>
            <a:endParaRPr kumimoji="1" lang="zh-TW" altLang="en-US" sz="2000" b="0" i="0" u="none" strike="noStrike" cap="none" normalizeH="0" baseline="0" dirty="0" smtClean="0">
              <a:ln>
                <a:noFill/>
              </a:ln>
              <a:solidFill>
                <a:schemeClr val="tx1"/>
              </a:solidFill>
              <a:latin typeface="+mn-ea"/>
            </a:endParaRPr>
          </a:p>
        </p:txBody>
      </p:sp>
      <p:sp>
        <p:nvSpPr>
          <p:cNvPr id="13" name="圓角矩形 12"/>
          <p:cNvSpPr/>
          <p:nvPr/>
        </p:nvSpPr>
        <p:spPr bwMode="auto">
          <a:xfrm>
            <a:off x="6339802" y="3114361"/>
            <a:ext cx="1728000" cy="4248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財務保證</a:t>
            </a:r>
            <a:endParaRPr kumimoji="1" lang="zh-TW" altLang="en-US" sz="2000" b="0" i="0" u="none" strike="noStrike" cap="none" normalizeH="0" baseline="0" dirty="0" smtClean="0">
              <a:ln>
                <a:noFill/>
              </a:ln>
              <a:solidFill>
                <a:schemeClr val="tx1"/>
              </a:solidFill>
              <a:latin typeface="+mn-ea"/>
            </a:endParaRPr>
          </a:p>
        </p:txBody>
      </p:sp>
      <p:sp>
        <p:nvSpPr>
          <p:cNvPr id="14" name="矩形 13"/>
          <p:cNvSpPr/>
          <p:nvPr/>
        </p:nvSpPr>
        <p:spPr bwMode="auto">
          <a:xfrm>
            <a:off x="1746000" y="3789040"/>
            <a:ext cx="5652000" cy="468024"/>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a:latin typeface="+mn-ea"/>
              </a:rPr>
              <a:t>不</a:t>
            </a:r>
            <a:r>
              <a:rPr kumimoji="1" lang="zh-TW" altLang="en-US" sz="2000" dirty="0" smtClean="0">
                <a:latin typeface="+mn-ea"/>
              </a:rPr>
              <a:t>須</a:t>
            </a:r>
            <a:r>
              <a:rPr kumimoji="1" lang="zh-TW" altLang="en-US" sz="2000" dirty="0">
                <a:latin typeface="+mn-ea"/>
              </a:rPr>
              <a:t>依預期信用損失模式認列備抵損失的金融資產</a:t>
            </a:r>
            <a:endParaRPr kumimoji="1" lang="zh-TW" altLang="en-US" sz="2000" b="0" i="0" u="none" strike="noStrike" cap="none" normalizeH="0" baseline="0" dirty="0" smtClean="0">
              <a:ln>
                <a:noFill/>
              </a:ln>
              <a:solidFill>
                <a:schemeClr val="tx1"/>
              </a:solidFill>
              <a:effectLst/>
              <a:latin typeface="+mn-ea"/>
            </a:endParaRPr>
          </a:p>
        </p:txBody>
      </p:sp>
      <p:sp>
        <p:nvSpPr>
          <p:cNvPr id="15" name="圓角矩形 14"/>
          <p:cNvSpPr/>
          <p:nvPr/>
        </p:nvSpPr>
        <p:spPr bwMode="auto">
          <a:xfrm>
            <a:off x="179512" y="4455273"/>
            <a:ext cx="2970016" cy="612096"/>
          </a:xfrm>
          <a:prstGeom prst="roundRect">
            <a:avLst/>
          </a:prstGeom>
          <a:solidFill>
            <a:srgbClr val="92D050"/>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透過損益</a:t>
            </a:r>
            <a:r>
              <a:rPr kumimoji="1" lang="zh-TW" altLang="en-US" sz="2000" dirty="0" smtClean="0">
                <a:latin typeface="+mn-ea"/>
              </a:rPr>
              <a:t>按</a:t>
            </a:r>
            <a:endParaRPr kumimoji="1" lang="en-US" altLang="zh-TW" sz="2000" dirty="0" smtClean="0">
              <a:latin typeface="+mn-ea"/>
            </a:endParaRPr>
          </a:p>
          <a:p>
            <a:pPr algn="ctr" fontAlgn="base">
              <a:spcBef>
                <a:spcPct val="0"/>
              </a:spcBef>
              <a:spcAft>
                <a:spcPct val="0"/>
              </a:spcAft>
            </a:pPr>
            <a:r>
              <a:rPr kumimoji="1" lang="zh-TW" altLang="en-US" sz="2000" dirty="0" smtClean="0">
                <a:latin typeface="+mn-ea"/>
              </a:rPr>
              <a:t>公允價值衡量</a:t>
            </a:r>
            <a:r>
              <a:rPr kumimoji="1" lang="zh-TW" altLang="en-US" sz="2000" dirty="0">
                <a:latin typeface="+mn-ea"/>
              </a:rPr>
              <a:t>之金融資產</a:t>
            </a:r>
            <a:endParaRPr kumimoji="1" lang="zh-TW" altLang="en-US" sz="2000" b="0" i="0" u="none" strike="noStrike" cap="none" normalizeH="0" baseline="0" dirty="0" smtClean="0">
              <a:ln>
                <a:noFill/>
              </a:ln>
              <a:solidFill>
                <a:schemeClr val="tx1"/>
              </a:solidFill>
              <a:latin typeface="+mn-ea"/>
            </a:endParaRPr>
          </a:p>
        </p:txBody>
      </p:sp>
      <p:sp>
        <p:nvSpPr>
          <p:cNvPr id="16" name="文字方塊 15"/>
          <p:cNvSpPr txBox="1"/>
          <p:nvPr/>
        </p:nvSpPr>
        <p:spPr>
          <a:xfrm>
            <a:off x="3365552" y="4421038"/>
            <a:ext cx="5382912" cy="707886"/>
          </a:xfrm>
          <a:prstGeom prst="rect">
            <a:avLst/>
          </a:prstGeom>
          <a:noFill/>
        </p:spPr>
        <p:txBody>
          <a:bodyPr wrap="square" rtlCol="0">
            <a:spAutoFit/>
          </a:bodyPr>
          <a:lstStyle/>
          <a:p>
            <a:r>
              <a:rPr lang="zh-TW" altLang="en-US" sz="2000" dirty="0"/>
              <a:t>因信用風險惡化或信用損失發生時即已反映在其公允價值上，並立即認列損失</a:t>
            </a:r>
          </a:p>
        </p:txBody>
      </p:sp>
      <p:sp>
        <p:nvSpPr>
          <p:cNvPr id="17" name="圓角矩形 16"/>
          <p:cNvSpPr/>
          <p:nvPr/>
        </p:nvSpPr>
        <p:spPr bwMode="auto">
          <a:xfrm>
            <a:off x="179512" y="5582525"/>
            <a:ext cx="2970016" cy="612096"/>
          </a:xfrm>
          <a:prstGeom prst="roundRect">
            <a:avLst/>
          </a:prstGeom>
          <a:solidFill>
            <a:srgbClr val="92D050"/>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透過其他綜合損益</a:t>
            </a:r>
            <a:r>
              <a:rPr kumimoji="1" lang="zh-TW" altLang="en-US" sz="2000" dirty="0" smtClean="0">
                <a:latin typeface="+mn-ea"/>
              </a:rPr>
              <a:t>按</a:t>
            </a:r>
            <a:endParaRPr kumimoji="1" lang="en-US" altLang="zh-TW" sz="2000" dirty="0" smtClean="0">
              <a:latin typeface="+mn-ea"/>
            </a:endParaRPr>
          </a:p>
          <a:p>
            <a:pPr algn="ctr" fontAlgn="base">
              <a:spcBef>
                <a:spcPct val="0"/>
              </a:spcBef>
              <a:spcAft>
                <a:spcPct val="0"/>
              </a:spcAft>
            </a:pPr>
            <a:r>
              <a:rPr kumimoji="1" lang="zh-TW" altLang="en-US" sz="2000" dirty="0" smtClean="0">
                <a:latin typeface="+mn-ea"/>
              </a:rPr>
              <a:t>公允</a:t>
            </a:r>
            <a:r>
              <a:rPr kumimoji="1" lang="zh-TW" altLang="en-US" sz="2000" dirty="0">
                <a:latin typeface="+mn-ea"/>
              </a:rPr>
              <a:t>價值衡量之金融資產</a:t>
            </a:r>
            <a:endParaRPr kumimoji="1" lang="zh-TW" altLang="en-US" sz="2000" b="0" i="0" u="none" strike="noStrike" cap="none" normalizeH="0" baseline="0" dirty="0" smtClean="0">
              <a:ln>
                <a:noFill/>
              </a:ln>
              <a:solidFill>
                <a:schemeClr val="tx1"/>
              </a:solidFill>
              <a:latin typeface="+mn-ea"/>
            </a:endParaRPr>
          </a:p>
        </p:txBody>
      </p:sp>
      <p:sp>
        <p:nvSpPr>
          <p:cNvPr id="18" name="文字方塊 17"/>
          <p:cNvSpPr txBox="1"/>
          <p:nvPr/>
        </p:nvSpPr>
        <p:spPr>
          <a:xfrm>
            <a:off x="3365552" y="5582525"/>
            <a:ext cx="5382912" cy="1015663"/>
          </a:xfrm>
          <a:prstGeom prst="rect">
            <a:avLst/>
          </a:prstGeom>
          <a:noFill/>
        </p:spPr>
        <p:txBody>
          <a:bodyPr wrap="square" rtlCol="0">
            <a:spAutoFit/>
          </a:bodyPr>
          <a:lstStyle/>
          <a:p>
            <a:r>
              <a:rPr lang="zh-TW" altLang="en-US" sz="2000" dirty="0"/>
              <a:t>因減損損失要借記「其他綜合損益」（不能借記減損損失），備抵損失也要貸記「其他綜合損益」（不能貸記備抵損失），兩相抵銷</a:t>
            </a:r>
          </a:p>
        </p:txBody>
      </p:sp>
    </p:spTree>
    <p:extLst>
      <p:ext uri="{BB962C8B-B14F-4D97-AF65-F5344CB8AC3E}">
        <p14:creationId xmlns:p14="http://schemas.microsoft.com/office/powerpoint/2010/main" val="3029670984"/>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4294967295"/>
          </p:nvPr>
        </p:nvSpPr>
        <p:spPr>
          <a:xfrm>
            <a:off x="0" y="1196975"/>
            <a:ext cx="8855075" cy="5400675"/>
          </a:xfrm>
        </p:spPr>
        <p:txBody>
          <a:bodyPr/>
          <a:lstStyle/>
          <a:p>
            <a:pPr marL="0" indent="0">
              <a:buNone/>
            </a:pPr>
            <a:r>
              <a:rPr lang="zh-TW" altLang="en-US" sz="2400" b="1" dirty="0">
                <a:solidFill>
                  <a:srgbClr val="FF0000"/>
                </a:solidFill>
              </a:rPr>
              <a:t>三、預期損失</a:t>
            </a:r>
            <a:r>
              <a:rPr lang="zh-TW" altLang="en-US" sz="2400" b="1" dirty="0" smtClean="0">
                <a:solidFill>
                  <a:srgbClr val="FF0000"/>
                </a:solidFill>
              </a:rPr>
              <a:t>模式</a:t>
            </a:r>
            <a:r>
              <a:rPr lang="en-US" altLang="zh-TW" sz="2400" b="1" dirty="0" smtClean="0">
                <a:solidFill>
                  <a:srgbClr val="FF0000"/>
                </a:solidFill>
              </a:rPr>
              <a:t>—</a:t>
            </a:r>
            <a:r>
              <a:rPr lang="zh-TW" altLang="en-US" sz="2400" b="1" dirty="0" smtClean="0">
                <a:solidFill>
                  <a:srgbClr val="FF0000"/>
                </a:solidFill>
              </a:rPr>
              <a:t>三</a:t>
            </a:r>
            <a:r>
              <a:rPr lang="zh-TW" altLang="en-US" sz="2400" b="1" dirty="0">
                <a:solidFill>
                  <a:srgbClr val="FF0000"/>
                </a:solidFill>
              </a:rPr>
              <a:t>階段減</a:t>
            </a:r>
            <a:r>
              <a:rPr lang="zh-TW" altLang="en-US" sz="2400" b="1" dirty="0" smtClean="0">
                <a:solidFill>
                  <a:srgbClr val="FF0000"/>
                </a:solidFill>
              </a:rPr>
              <a:t>損</a:t>
            </a:r>
            <a:endParaRPr lang="zh-TW" altLang="en-US" sz="2400" b="1" dirty="0">
              <a:solidFill>
                <a:srgbClr val="FF000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1593469511"/>
              </p:ext>
            </p:extLst>
          </p:nvPr>
        </p:nvGraphicFramePr>
        <p:xfrm>
          <a:off x="111420" y="1823720"/>
          <a:ext cx="8921160" cy="3210560"/>
        </p:xfrm>
        <a:graphic>
          <a:graphicData uri="http://schemas.openxmlformats.org/drawingml/2006/table">
            <a:tbl>
              <a:tblPr bandRow="1">
                <a:tableStyleId>{5C22544A-7EE6-4342-B048-85BDC9FD1C3A}</a:tableStyleId>
              </a:tblPr>
              <a:tblGrid>
                <a:gridCol w="1116000">
                  <a:extLst>
                    <a:ext uri="{9D8B030D-6E8A-4147-A177-3AD203B41FA5}">
                      <a16:colId xmlns:a16="http://schemas.microsoft.com/office/drawing/2014/main" xmlns="" val="1788947285"/>
                    </a:ext>
                  </a:extLst>
                </a:gridCol>
                <a:gridCol w="2354760">
                  <a:extLst>
                    <a:ext uri="{9D8B030D-6E8A-4147-A177-3AD203B41FA5}">
                      <a16:colId xmlns:a16="http://schemas.microsoft.com/office/drawing/2014/main" xmlns="" val="3454565815"/>
                    </a:ext>
                  </a:extLst>
                </a:gridCol>
                <a:gridCol w="1771200">
                  <a:extLst>
                    <a:ext uri="{9D8B030D-6E8A-4147-A177-3AD203B41FA5}">
                      <a16:colId xmlns:a16="http://schemas.microsoft.com/office/drawing/2014/main" xmlns="" val="4247172918"/>
                    </a:ext>
                  </a:extLst>
                </a:gridCol>
                <a:gridCol w="1908000">
                  <a:extLst>
                    <a:ext uri="{9D8B030D-6E8A-4147-A177-3AD203B41FA5}">
                      <a16:colId xmlns:a16="http://schemas.microsoft.com/office/drawing/2014/main" xmlns="" val="2293275139"/>
                    </a:ext>
                  </a:extLst>
                </a:gridCol>
                <a:gridCol w="1771200">
                  <a:extLst>
                    <a:ext uri="{9D8B030D-6E8A-4147-A177-3AD203B41FA5}">
                      <a16:colId xmlns:a16="http://schemas.microsoft.com/office/drawing/2014/main" xmlns="" val="1630318797"/>
                    </a:ext>
                  </a:extLst>
                </a:gridCol>
              </a:tblGrid>
              <a:tr h="370840">
                <a:tc rowSpan="3">
                  <a:txBody>
                    <a:bodyPr/>
                    <a:lstStyle/>
                    <a:p>
                      <a:pPr algn="ctr"/>
                      <a:r>
                        <a:rPr lang="zh-TW" altLang="en-US" dirty="0" smtClean="0"/>
                        <a:t>階段區分</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b="1" dirty="0" smtClean="0">
                          <a:solidFill>
                            <a:srgbClr val="0070C0"/>
                          </a:solidFill>
                        </a:rPr>
                        <a:t>第一階段</a:t>
                      </a:r>
                      <a:endParaRPr lang="zh-TW" altLang="en-US" b="1"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b="1" dirty="0" smtClean="0">
                          <a:solidFill>
                            <a:srgbClr val="0070C0"/>
                          </a:solidFill>
                        </a:rPr>
                        <a:t>第二階段</a:t>
                      </a:r>
                      <a:endParaRPr lang="zh-TW" altLang="en-US" b="1"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zh-TW" altLang="en-US" b="1" dirty="0" smtClean="0">
                          <a:solidFill>
                            <a:srgbClr val="0070C0"/>
                          </a:solidFill>
                        </a:rPr>
                        <a:t>第三階段</a:t>
                      </a:r>
                      <a:endParaRPr lang="zh-TW" altLang="en-US" b="1" dirty="0">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tc>
                <a:extLst>
                  <a:ext uri="{0D108BD9-81ED-4DB2-BD59-A6C34878D82A}">
                    <a16:rowId xmlns:a16="http://schemas.microsoft.com/office/drawing/2014/main" xmlns="" val="3582305935"/>
                  </a:ext>
                </a:extLst>
              </a:tr>
              <a:tr h="370840">
                <a:tc vMerge="1">
                  <a:txBody>
                    <a:bodyPr/>
                    <a:lstStyle/>
                    <a:p>
                      <a:endParaRPr lang="zh-TW" altLang="en-US" dirty="0"/>
                    </a:p>
                  </a:txBody>
                  <a:tcPr/>
                </a:tc>
                <a:tc rowSpan="2">
                  <a:txBody>
                    <a:bodyPr/>
                    <a:lstStyle/>
                    <a:p>
                      <a:r>
                        <a:rPr lang="zh-TW" altLang="en-US" dirty="0" smtClean="0"/>
                        <a:t>信用</a:t>
                      </a:r>
                      <a:r>
                        <a:rPr lang="zh-TW" altLang="en-US" dirty="0" smtClean="0">
                          <a:solidFill>
                            <a:srgbClr val="FF0000"/>
                          </a:solidFill>
                        </a:rPr>
                        <a:t>風險未顯著增加</a:t>
                      </a:r>
                      <a:r>
                        <a:rPr lang="en-US" altLang="zh-TW" dirty="0" smtClean="0"/>
                        <a:t>/</a:t>
                      </a:r>
                      <a:r>
                        <a:rPr lang="zh-TW" altLang="en-US" dirty="0" smtClean="0">
                          <a:solidFill>
                            <a:srgbClr val="FF0000"/>
                          </a:solidFill>
                        </a:rPr>
                        <a:t>低</a:t>
                      </a:r>
                      <a:r>
                        <a:rPr lang="zh-TW" altLang="en-US" dirty="0" smtClean="0">
                          <a:solidFill>
                            <a:schemeClr val="tx1"/>
                          </a:solidFill>
                        </a:rPr>
                        <a:t>信用</a:t>
                      </a:r>
                      <a:r>
                        <a:rPr lang="zh-TW" altLang="en-US" dirty="0" smtClean="0">
                          <a:solidFill>
                            <a:srgbClr val="FF0000"/>
                          </a:solidFill>
                        </a:rPr>
                        <a:t>風險</a:t>
                      </a:r>
                      <a:endParaRPr lang="zh-TW"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zh-TW" altLang="en-US" dirty="0" smtClean="0"/>
                        <a:t>信用</a:t>
                      </a:r>
                      <a:r>
                        <a:rPr lang="zh-TW" altLang="en-US" dirty="0" smtClean="0">
                          <a:solidFill>
                            <a:srgbClr val="FF0000"/>
                          </a:solidFill>
                        </a:rPr>
                        <a:t>風險</a:t>
                      </a:r>
                      <a:r>
                        <a:rPr lang="zh-TW" altLang="en-US" dirty="0" smtClean="0"/>
                        <a:t>已</a:t>
                      </a:r>
                      <a:r>
                        <a:rPr lang="zh-TW" altLang="en-US" dirty="0" smtClean="0">
                          <a:solidFill>
                            <a:srgbClr val="FF0000"/>
                          </a:solidFill>
                        </a:rPr>
                        <a:t>顯著增加</a:t>
                      </a:r>
                      <a:endParaRPr lang="zh-TW"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zh-TW" altLang="en-US" dirty="0" smtClean="0"/>
                        <a:t>信用</a:t>
                      </a:r>
                      <a:r>
                        <a:rPr lang="zh-TW" altLang="en-US" dirty="0" smtClean="0">
                          <a:solidFill>
                            <a:srgbClr val="FF0000"/>
                          </a:solidFill>
                        </a:rPr>
                        <a:t>已減損</a:t>
                      </a:r>
                      <a:endParaRPr lang="zh-TW"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tc>
                <a:extLst>
                  <a:ext uri="{0D108BD9-81ED-4DB2-BD59-A6C34878D82A}">
                    <a16:rowId xmlns:a16="http://schemas.microsoft.com/office/drawing/2014/main" xmlns="" val="1177260367"/>
                  </a:ext>
                </a:extLst>
              </a:tr>
              <a:tr h="370840">
                <a:tc vMerge="1">
                  <a:txBody>
                    <a:bodyPr/>
                    <a:lstStyle/>
                    <a:p>
                      <a:endParaRPr lang="zh-TW" altLang="en-US" dirty="0"/>
                    </a:p>
                  </a:txBody>
                  <a:tcPr/>
                </a:tc>
                <a:tc vMerge="1">
                  <a:txBody>
                    <a:bodyPr/>
                    <a:lstStyle/>
                    <a:p>
                      <a:endParaRPr lang="zh-TW" altLang="en-US" dirty="0"/>
                    </a:p>
                  </a:txBody>
                  <a:tcPr/>
                </a:tc>
                <a:tc vMerge="1">
                  <a:txBody>
                    <a:bodyPr/>
                    <a:lstStyle/>
                    <a:p>
                      <a:endParaRPr lang="zh-TW" altLang="en-US" dirty="0"/>
                    </a:p>
                  </a:txBody>
                  <a:tcPr/>
                </a:tc>
                <a:tc>
                  <a:txBody>
                    <a:bodyPr/>
                    <a:lstStyle/>
                    <a:p>
                      <a:r>
                        <a:rPr lang="zh-TW" altLang="en-US" dirty="0" smtClean="0"/>
                        <a:t>後續已發生信用減損</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dirty="0" smtClean="0"/>
                        <a:t>購入或創始時即已減損</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63331377"/>
                  </a:ext>
                </a:extLst>
              </a:tr>
              <a:tr h="370840">
                <a:tc>
                  <a:txBody>
                    <a:bodyPr/>
                    <a:lstStyle/>
                    <a:p>
                      <a:pPr algn="ctr"/>
                      <a:r>
                        <a:rPr lang="zh-TW" altLang="en-US" dirty="0" smtClean="0"/>
                        <a:t>備抵損失</a:t>
                      </a:r>
                      <a:r>
                        <a:rPr lang="zh-TW" altLang="en-US" dirty="0" smtClean="0">
                          <a:solidFill>
                            <a:srgbClr val="FF0000"/>
                          </a:solidFill>
                        </a:rPr>
                        <a:t>餘額</a:t>
                      </a:r>
                      <a:endParaRPr lang="zh-TW" altLang="en-US"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dirty="0" smtClean="0">
                          <a:solidFill>
                            <a:srgbClr val="FF0000"/>
                          </a:solidFill>
                        </a:rPr>
                        <a:t>未來</a:t>
                      </a:r>
                      <a:r>
                        <a:rPr lang="en-US" altLang="zh-TW" dirty="0" smtClean="0">
                          <a:solidFill>
                            <a:srgbClr val="FF0000"/>
                          </a:solidFill>
                        </a:rPr>
                        <a:t>12</a:t>
                      </a:r>
                      <a:r>
                        <a:rPr lang="zh-TW" altLang="en-US" dirty="0" smtClean="0">
                          <a:solidFill>
                            <a:srgbClr val="FF0000"/>
                          </a:solidFill>
                        </a:rPr>
                        <a:t>個月</a:t>
                      </a:r>
                      <a:r>
                        <a:rPr lang="zh-TW" altLang="en-US" dirty="0" smtClean="0"/>
                        <a:t>預期信用損失</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zh-TW" altLang="en-US" dirty="0" smtClean="0">
                          <a:solidFill>
                            <a:srgbClr val="FF0000"/>
                          </a:solidFill>
                        </a:rPr>
                        <a:t>存續期間</a:t>
                      </a:r>
                      <a:r>
                        <a:rPr lang="zh-TW" altLang="en-US" dirty="0" smtClean="0"/>
                        <a:t>預期信用損失</a:t>
                      </a:r>
                    </a:p>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zh-TW" altLang="en-US" dirty="0" smtClean="0">
                          <a:solidFill>
                            <a:srgbClr val="FF0000"/>
                          </a:solidFill>
                        </a:rPr>
                        <a:t>存續期間</a:t>
                      </a:r>
                      <a:r>
                        <a:rPr lang="zh-TW" altLang="en-US" dirty="0" smtClean="0"/>
                        <a:t>預期信用損失</a:t>
                      </a:r>
                    </a:p>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zh-TW" altLang="en-US" dirty="0" smtClean="0">
                          <a:solidFill>
                            <a:srgbClr val="FF0000"/>
                          </a:solidFill>
                        </a:rPr>
                        <a:t>存續期間</a:t>
                      </a:r>
                      <a:r>
                        <a:rPr lang="zh-TW" altLang="en-US" dirty="0" smtClean="0"/>
                        <a:t>預期信用損失</a:t>
                      </a:r>
                    </a:p>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10265821"/>
                  </a:ext>
                </a:extLst>
              </a:tr>
              <a:tr h="370840">
                <a:tc>
                  <a:txBody>
                    <a:bodyPr/>
                    <a:lstStyle/>
                    <a:p>
                      <a:pPr algn="ctr"/>
                      <a:r>
                        <a:rPr lang="zh-TW" altLang="en-US" dirty="0" smtClean="0"/>
                        <a:t>利息收入計算</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zh-TW" altLang="en-US" dirty="0" smtClean="0"/>
                        <a:t>總帳面金額</a:t>
                      </a:r>
                      <a:r>
                        <a:rPr lang="en-US" altLang="zh-TW" dirty="0" smtClean="0"/>
                        <a:t>×</a:t>
                      </a:r>
                      <a:r>
                        <a:rPr lang="zh-TW" altLang="en-US" dirty="0" smtClean="0"/>
                        <a:t>原始有效利率</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tc>
                <a:tc>
                  <a:txBody>
                    <a:bodyPr/>
                    <a:lstStyle/>
                    <a:p>
                      <a:pPr algn="ctr"/>
                      <a:r>
                        <a:rPr lang="zh-TW" altLang="en-US" dirty="0" smtClean="0"/>
                        <a:t>攤銷後成本</a:t>
                      </a:r>
                      <a:r>
                        <a:rPr lang="en-US" altLang="zh-TW" dirty="0" smtClean="0"/>
                        <a:t>×</a:t>
                      </a:r>
                    </a:p>
                    <a:p>
                      <a:pPr algn="ctr"/>
                      <a:r>
                        <a:rPr lang="zh-TW" altLang="en-US" dirty="0" smtClean="0"/>
                        <a:t>原始有效利率</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dirty="0" smtClean="0"/>
                        <a:t>攤銷後成本</a:t>
                      </a:r>
                      <a:r>
                        <a:rPr lang="en-US" altLang="zh-TW" dirty="0" smtClean="0"/>
                        <a:t>×</a:t>
                      </a:r>
                    </a:p>
                    <a:p>
                      <a:pPr algn="ctr"/>
                      <a:r>
                        <a:rPr lang="zh-TW" altLang="en-US" dirty="0" smtClean="0"/>
                        <a:t>購入時信用調整後有效利率</a:t>
                      </a: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06835707"/>
                  </a:ext>
                </a:extLst>
              </a:tr>
            </a:tbl>
          </a:graphicData>
        </a:graphic>
      </p:graphicFrame>
      <p:sp>
        <p:nvSpPr>
          <p:cNvPr id="4" name="矩形 3"/>
          <p:cNvSpPr/>
          <p:nvPr/>
        </p:nvSpPr>
        <p:spPr bwMode="auto">
          <a:xfrm>
            <a:off x="8172400" y="4437112"/>
            <a:ext cx="683992" cy="288032"/>
          </a:xfrm>
          <a:prstGeom prst="rect">
            <a:avLst/>
          </a:prstGeom>
          <a:noFill/>
          <a:ln w="190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9" name="矩形 18"/>
          <p:cNvSpPr/>
          <p:nvPr/>
        </p:nvSpPr>
        <p:spPr bwMode="auto">
          <a:xfrm>
            <a:off x="7488408" y="4725144"/>
            <a:ext cx="1368000" cy="288032"/>
          </a:xfrm>
          <a:prstGeom prst="rect">
            <a:avLst/>
          </a:prstGeom>
          <a:noFill/>
          <a:ln w="190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8" name="文字方塊 7"/>
          <p:cNvSpPr txBox="1"/>
          <p:nvPr/>
        </p:nvSpPr>
        <p:spPr>
          <a:xfrm>
            <a:off x="5148064" y="5373216"/>
            <a:ext cx="3600400" cy="1200329"/>
          </a:xfrm>
          <a:prstGeom prst="rect">
            <a:avLst/>
          </a:prstGeom>
          <a:noFill/>
          <a:ln w="19050">
            <a:solidFill>
              <a:srgbClr val="FF0000"/>
            </a:solidFill>
          </a:ln>
        </p:spPr>
        <p:txBody>
          <a:bodyPr wrap="square" rtlCol="0">
            <a:spAutoFit/>
          </a:bodyPr>
          <a:lstStyle/>
          <a:p>
            <a:r>
              <a:rPr lang="zh-TW" altLang="en-US"/>
              <a:t>金融資產預期存續期間內之估計未來現金支付或收取金額折現後，恰等於購入或創始之信用減損金融資產攤銷後成本之利率</a:t>
            </a:r>
            <a:endParaRPr lang="zh-TW" altLang="en-US" dirty="0"/>
          </a:p>
        </p:txBody>
      </p:sp>
      <p:cxnSp>
        <p:nvCxnSpPr>
          <p:cNvPr id="20" name="直線接點 19"/>
          <p:cNvCxnSpPr/>
          <p:nvPr/>
        </p:nvCxnSpPr>
        <p:spPr bwMode="auto">
          <a:xfrm flipH="1">
            <a:off x="8028384" y="5034280"/>
            <a:ext cx="144016" cy="338936"/>
          </a:xfrm>
          <a:prstGeom prst="line">
            <a:avLst/>
          </a:prstGeom>
          <a:solidFill>
            <a:schemeClr val="accent1"/>
          </a:solidFill>
          <a:ln w="19050" cap="sq" cmpd="sng" algn="ctr">
            <a:solidFill>
              <a:srgbClr val="FF0000"/>
            </a:solidFill>
            <a:prstDash val="solid"/>
            <a:round/>
            <a:headEnd type="none" w="sm" len="sm"/>
            <a:tailEnd type="none" w="sm" len="sm"/>
          </a:ln>
          <a:effectLst/>
        </p:spPr>
      </p:cxnSp>
      <p:sp>
        <p:nvSpPr>
          <p:cNvPr id="21" name="文字方塊 20"/>
          <p:cNvSpPr txBox="1"/>
          <p:nvPr/>
        </p:nvSpPr>
        <p:spPr>
          <a:xfrm>
            <a:off x="4932040" y="1132287"/>
            <a:ext cx="2016224" cy="369332"/>
          </a:xfrm>
          <a:prstGeom prst="rect">
            <a:avLst/>
          </a:prstGeom>
          <a:noFill/>
          <a:ln w="28575">
            <a:solidFill>
              <a:srgbClr val="FF0000"/>
            </a:solidFill>
          </a:ln>
        </p:spPr>
        <p:txBody>
          <a:bodyPr wrap="square" rtlCol="0">
            <a:spAutoFit/>
          </a:bodyPr>
          <a:lstStyle/>
          <a:p>
            <a:r>
              <a:rPr lang="zh-TW" altLang="en-US" dirty="0"/>
              <a:t>與原始認列時比較</a:t>
            </a:r>
          </a:p>
        </p:txBody>
      </p:sp>
      <p:cxnSp>
        <p:nvCxnSpPr>
          <p:cNvPr id="23" name="直線單箭頭接點 22"/>
          <p:cNvCxnSpPr/>
          <p:nvPr/>
        </p:nvCxnSpPr>
        <p:spPr bwMode="auto">
          <a:xfrm flipH="1">
            <a:off x="5148064" y="1501619"/>
            <a:ext cx="216024" cy="847261"/>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3542531039"/>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50000"/>
              </a:lnSpc>
              <a:buNone/>
            </a:pPr>
            <a:r>
              <a:rPr lang="zh-TW" altLang="en-US" sz="2400" b="1" dirty="0">
                <a:solidFill>
                  <a:srgbClr val="0070C0"/>
                </a:solidFill>
              </a:rPr>
              <a:t>第一階段</a:t>
            </a:r>
            <a:r>
              <a:rPr lang="zh-TW" altLang="en-US" sz="2400" b="1" dirty="0" smtClean="0">
                <a:solidFill>
                  <a:srgbClr val="0070C0"/>
                </a:solidFill>
              </a:rPr>
              <a:t>：</a:t>
            </a:r>
            <a:endParaRPr lang="en-US" altLang="zh-TW" sz="2400" b="1" dirty="0" smtClean="0">
              <a:solidFill>
                <a:srgbClr val="0070C0"/>
              </a:solidFill>
            </a:endParaRPr>
          </a:p>
          <a:p>
            <a:pPr marL="0" indent="0">
              <a:lnSpc>
                <a:spcPct val="150000"/>
              </a:lnSpc>
              <a:buNone/>
            </a:pPr>
            <a:r>
              <a:rPr lang="zh-TW" altLang="en-US" sz="2400" dirty="0" smtClean="0"/>
              <a:t>若</a:t>
            </a:r>
            <a:r>
              <a:rPr lang="zh-TW" altLang="en-US" sz="2400" dirty="0"/>
              <a:t>金融工具自原始認列後信用風險並未顯著增加，或金融工具在報導期間結束日處於低信用風險之情況</a:t>
            </a:r>
            <a:r>
              <a:rPr lang="en-US" altLang="zh-TW" sz="2400" dirty="0"/>
              <a:t>(</a:t>
            </a:r>
            <a:r>
              <a:rPr lang="zh-TW" altLang="en-US" sz="2400" dirty="0"/>
              <a:t>即屬於投資等級之債務工具</a:t>
            </a:r>
            <a:r>
              <a:rPr lang="en-US" altLang="zh-TW" sz="2400" dirty="0"/>
              <a:t>)</a:t>
            </a:r>
            <a:r>
              <a:rPr lang="zh-TW" altLang="en-US" sz="2400" dirty="0"/>
              <a:t>，則企業應於報導日按「未來</a:t>
            </a:r>
            <a:r>
              <a:rPr lang="en-US" altLang="zh-TW" sz="2400" dirty="0"/>
              <a:t>12</a:t>
            </a:r>
            <a:r>
              <a:rPr lang="zh-TW" altLang="en-US" sz="2400" dirty="0"/>
              <a:t>個月預期信用損失金額」衡量該金融工具之「備抵損失」餘額，將帳上原有「備抵損失」餘額調整至期末「應有」的餘額，差額即為當期應認列的「預期信用減損損失」金額。另按總帳面金額乘以原始有效利率認列利息收入。</a:t>
            </a:r>
          </a:p>
        </p:txBody>
      </p:sp>
    </p:spTree>
    <p:extLst>
      <p:ext uri="{BB962C8B-B14F-4D97-AF65-F5344CB8AC3E}">
        <p14:creationId xmlns:p14="http://schemas.microsoft.com/office/powerpoint/2010/main" val="920642566"/>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50000"/>
              </a:lnSpc>
              <a:buNone/>
            </a:pPr>
            <a:r>
              <a:rPr lang="zh-TW" altLang="en-US" sz="2400" b="1" dirty="0">
                <a:solidFill>
                  <a:srgbClr val="0070C0"/>
                </a:solidFill>
              </a:rPr>
              <a:t>第二階段</a:t>
            </a:r>
            <a:r>
              <a:rPr lang="zh-TW" altLang="en-US" sz="2400" b="1" dirty="0" smtClean="0">
                <a:solidFill>
                  <a:srgbClr val="0070C0"/>
                </a:solidFill>
              </a:rPr>
              <a:t>：</a:t>
            </a:r>
            <a:endParaRPr lang="en-US" altLang="zh-TW" sz="2400" b="1" dirty="0" smtClean="0">
              <a:solidFill>
                <a:srgbClr val="0070C0"/>
              </a:solidFill>
            </a:endParaRPr>
          </a:p>
          <a:p>
            <a:pPr marL="0" indent="0">
              <a:lnSpc>
                <a:spcPct val="150000"/>
              </a:lnSpc>
              <a:buNone/>
            </a:pPr>
            <a:r>
              <a:rPr lang="zh-TW" altLang="en-US" sz="2400" dirty="0" smtClean="0"/>
              <a:t>若</a:t>
            </a:r>
            <a:r>
              <a:rPr lang="zh-TW" altLang="en-US" sz="2400" dirty="0"/>
              <a:t>金融工具自原始認列後信用風險已顯著增加，</a:t>
            </a:r>
            <a:r>
              <a:rPr lang="en-US" altLang="zh-TW" sz="2400" dirty="0"/>
              <a:t>(</a:t>
            </a:r>
            <a:r>
              <a:rPr lang="zh-TW" altLang="en-US" sz="2400" dirty="0"/>
              <a:t>注意：均與原始認列時比較</a:t>
            </a:r>
            <a:r>
              <a:rPr lang="en-US" altLang="zh-TW" sz="2400" dirty="0"/>
              <a:t>)</a:t>
            </a:r>
            <a:r>
              <a:rPr lang="zh-TW" altLang="en-US" sz="2400" dirty="0"/>
              <a:t>，則企業應於每一報導日按「存續期間預期信用損失金額」衡量該金融工具之「備抵損失」餘額，將帳上原有「備抵損失」餘額調整至該餘額，另按總帳面金額乘以原始有效利率認列利息收入。</a:t>
            </a:r>
          </a:p>
        </p:txBody>
      </p:sp>
    </p:spTree>
    <p:extLst>
      <p:ext uri="{BB962C8B-B14F-4D97-AF65-F5344CB8AC3E}">
        <p14:creationId xmlns:p14="http://schemas.microsoft.com/office/powerpoint/2010/main" val="1898888671"/>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50000"/>
              </a:lnSpc>
              <a:buNone/>
            </a:pPr>
            <a:r>
              <a:rPr lang="zh-TW" altLang="en-US" sz="2400" b="1" dirty="0">
                <a:solidFill>
                  <a:srgbClr val="0070C0"/>
                </a:solidFill>
              </a:rPr>
              <a:t>第三階段</a:t>
            </a:r>
            <a:r>
              <a:rPr lang="zh-TW" altLang="en-US" sz="2400" b="1" dirty="0" smtClean="0">
                <a:solidFill>
                  <a:srgbClr val="0070C0"/>
                </a:solidFill>
              </a:rPr>
              <a:t>：</a:t>
            </a:r>
            <a:endParaRPr lang="en-US" altLang="zh-TW" sz="2400" b="1" dirty="0" smtClean="0">
              <a:solidFill>
                <a:srgbClr val="0070C0"/>
              </a:solidFill>
            </a:endParaRPr>
          </a:p>
          <a:p>
            <a:pPr marL="0" indent="0">
              <a:lnSpc>
                <a:spcPct val="140000"/>
              </a:lnSpc>
              <a:buNone/>
            </a:pPr>
            <a:r>
              <a:rPr lang="zh-TW" altLang="en-US" sz="2400" dirty="0" smtClean="0"/>
              <a:t>當</a:t>
            </a:r>
            <a:r>
              <a:rPr lang="zh-TW" altLang="en-US" sz="2400" dirty="0"/>
              <a:t>金融工具已發生信用減損時，企業亦應按「存續期間預期信用損失金額」衡量該金融工具之「備抵損失」餘額，至於利息收入則分兩種情況：</a:t>
            </a:r>
          </a:p>
          <a:p>
            <a:pPr marL="0" indent="0">
              <a:lnSpc>
                <a:spcPct val="140000"/>
              </a:lnSpc>
              <a:buNone/>
            </a:pPr>
            <a:r>
              <a:rPr lang="en-US" altLang="zh-TW" sz="2400" dirty="0"/>
              <a:t>(1)</a:t>
            </a:r>
            <a:r>
              <a:rPr lang="zh-TW" altLang="en-US" sz="2400" dirty="0"/>
              <a:t>原始認列後，在後續期間才發生信用減損：以「攤銷後成本」</a:t>
            </a:r>
            <a:r>
              <a:rPr lang="en-US" altLang="zh-TW" sz="2400" dirty="0"/>
              <a:t>(=</a:t>
            </a:r>
            <a:r>
              <a:rPr lang="zh-TW" altLang="en-US" sz="2400" dirty="0"/>
              <a:t>總帳面金額－抵備損失</a:t>
            </a:r>
            <a:r>
              <a:rPr lang="en-US" altLang="zh-TW" sz="2400" dirty="0"/>
              <a:t>)</a:t>
            </a:r>
            <a:r>
              <a:rPr lang="zh-TW" altLang="en-US" sz="2400" dirty="0"/>
              <a:t>乘以原始有效利率認列為利息收入。</a:t>
            </a:r>
          </a:p>
          <a:p>
            <a:pPr marL="0" indent="0">
              <a:lnSpc>
                <a:spcPct val="140000"/>
              </a:lnSpc>
              <a:buNone/>
            </a:pPr>
            <a:r>
              <a:rPr lang="en-US" altLang="zh-TW" sz="2400" dirty="0"/>
              <a:t>(2)</a:t>
            </a:r>
            <a:r>
              <a:rPr lang="zh-TW" altLang="en-US" sz="2400" dirty="0"/>
              <a:t>購入或創始時即已發生信用減損</a:t>
            </a:r>
            <a:r>
              <a:rPr lang="en-US" altLang="zh-TW" sz="2400" dirty="0"/>
              <a:t>(</a:t>
            </a:r>
            <a:r>
              <a:rPr lang="zh-TW" altLang="en-US" sz="2400" dirty="0"/>
              <a:t>例如買入銀行之不良放款</a:t>
            </a:r>
            <a:r>
              <a:rPr lang="en-US" altLang="zh-TW" sz="2400" dirty="0"/>
              <a:t>)</a:t>
            </a:r>
            <a:r>
              <a:rPr lang="zh-TW" altLang="en-US" sz="2400" dirty="0"/>
              <a:t>：以「攤銷後成本」乘以購入時之「信用調整後有效利率」認列利息收入。</a:t>
            </a:r>
          </a:p>
        </p:txBody>
      </p:sp>
    </p:spTree>
    <p:extLst>
      <p:ext uri="{BB962C8B-B14F-4D97-AF65-F5344CB8AC3E}">
        <p14:creationId xmlns:p14="http://schemas.microsoft.com/office/powerpoint/2010/main" val="2641571743"/>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30000"/>
              </a:lnSpc>
              <a:buNone/>
            </a:pPr>
            <a:r>
              <a:rPr lang="zh-TW" altLang="en-US" sz="2400" b="1" dirty="0">
                <a:solidFill>
                  <a:srgbClr val="FF0000"/>
                </a:solidFill>
              </a:rPr>
              <a:t>四、信用風險</a:t>
            </a:r>
            <a:r>
              <a:rPr lang="en-US" altLang="zh-TW" sz="2400" b="1" dirty="0">
                <a:solidFill>
                  <a:srgbClr val="FF0000"/>
                </a:solidFill>
              </a:rPr>
              <a:t>(</a:t>
            </a:r>
            <a:r>
              <a:rPr lang="zh-TW" altLang="en-US" sz="2400" b="1" dirty="0">
                <a:solidFill>
                  <a:srgbClr val="FF0000"/>
                </a:solidFill>
              </a:rPr>
              <a:t>指違約機率，而非信用損失金額</a:t>
            </a:r>
            <a:r>
              <a:rPr lang="en-US" altLang="zh-TW" sz="2400" b="1" dirty="0">
                <a:solidFill>
                  <a:srgbClr val="FF0000"/>
                </a:solidFill>
              </a:rPr>
              <a:t>)</a:t>
            </a:r>
            <a:r>
              <a:rPr lang="zh-TW" altLang="en-US" sz="2400" b="1" dirty="0">
                <a:solidFill>
                  <a:srgbClr val="FF0000"/>
                </a:solidFill>
              </a:rPr>
              <a:t>是否顯著</a:t>
            </a:r>
            <a:r>
              <a:rPr lang="zh-TW" altLang="en-US" sz="2400" b="1" dirty="0" smtClean="0">
                <a:solidFill>
                  <a:srgbClr val="FF0000"/>
                </a:solidFill>
              </a:rPr>
              <a:t>增</a:t>
            </a:r>
            <a:r>
              <a:rPr lang="en-US" altLang="zh-TW" sz="2400" b="1" dirty="0" smtClean="0">
                <a:solidFill>
                  <a:srgbClr val="FF0000"/>
                </a:solidFill>
              </a:rPr>
              <a:t/>
            </a:r>
            <a:br>
              <a:rPr lang="en-US" altLang="zh-TW" sz="2400" b="1" dirty="0" smtClean="0">
                <a:solidFill>
                  <a:srgbClr val="FF0000"/>
                </a:solidFill>
              </a:rPr>
            </a:br>
            <a:r>
              <a:rPr lang="zh-TW" altLang="en-US" sz="2400" b="1" dirty="0" smtClean="0">
                <a:solidFill>
                  <a:srgbClr val="FF0000"/>
                </a:solidFill>
              </a:rPr>
              <a:t>        加</a:t>
            </a:r>
            <a:r>
              <a:rPr lang="zh-TW" altLang="en-US" sz="2400" b="1" dirty="0">
                <a:solidFill>
                  <a:srgbClr val="FF0000"/>
                </a:solidFill>
              </a:rPr>
              <a:t>之</a:t>
            </a:r>
            <a:r>
              <a:rPr lang="zh-TW" altLang="en-US" sz="2400" b="1" dirty="0" smtClean="0">
                <a:solidFill>
                  <a:srgbClr val="FF0000"/>
                </a:solidFill>
              </a:rPr>
              <a:t>判斷</a:t>
            </a:r>
            <a:endParaRPr lang="en-US" altLang="zh-TW" sz="2400" b="1" dirty="0" smtClean="0">
              <a:solidFill>
                <a:srgbClr val="FF0000"/>
              </a:solidFill>
            </a:endParaRPr>
          </a:p>
          <a:p>
            <a:pPr marL="0" indent="0">
              <a:lnSpc>
                <a:spcPct val="130000"/>
              </a:lnSpc>
              <a:buNone/>
            </a:pPr>
            <a:r>
              <a:rPr lang="zh-TW" altLang="en-US" sz="2400" dirty="0"/>
              <a:t>企業應於每一報導日評估金融工具自原始認列後信用風險是否已顯著增加，使用金融工具預期存續期間發生違約之風險變動進行評估，比較報導日發生違約之風險與原始認列日發生違約之風險，並考量顯示自原始認列後信用風險顯著增加之合理且可佐證之資訊（無須過度成本或投入即可取得者）。</a:t>
            </a:r>
          </a:p>
          <a:p>
            <a:pPr marL="0" indent="0">
              <a:lnSpc>
                <a:spcPct val="130000"/>
              </a:lnSpc>
              <a:buNone/>
            </a:pPr>
            <a:r>
              <a:rPr lang="zh-TW" altLang="en-US" sz="2400" dirty="0"/>
              <a:t>企業若判定金融工具於報導日之信用風險低（例如信用評等屬於投資等級），得假設該金融工具自原始認列後信用風險並未顯著增加，因而按</a:t>
            </a:r>
            <a:r>
              <a:rPr lang="en-US" altLang="zh-TW" sz="2400" dirty="0"/>
              <a:t>12</a:t>
            </a:r>
            <a:r>
              <a:rPr lang="zh-TW" altLang="en-US" sz="2400" dirty="0"/>
              <a:t>個月預期信用損失衡量備抵損失。</a:t>
            </a:r>
          </a:p>
          <a:p>
            <a:pPr marL="0" indent="0">
              <a:lnSpc>
                <a:spcPct val="130000"/>
              </a:lnSpc>
              <a:buNone/>
            </a:pPr>
            <a:endParaRPr lang="zh-TW" altLang="en-US" sz="2400" dirty="0"/>
          </a:p>
        </p:txBody>
      </p:sp>
    </p:spTree>
    <p:extLst>
      <p:ext uri="{BB962C8B-B14F-4D97-AF65-F5344CB8AC3E}">
        <p14:creationId xmlns:p14="http://schemas.microsoft.com/office/powerpoint/2010/main" val="1183760267"/>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544616"/>
          </a:xfrm>
        </p:spPr>
        <p:txBody>
          <a:bodyPr/>
          <a:lstStyle/>
          <a:p>
            <a:pPr marL="0" indent="0">
              <a:buNone/>
            </a:pPr>
            <a:r>
              <a:rPr lang="zh-TW" altLang="en-US" sz="2200" dirty="0"/>
              <a:t>債務工具若有外部信用評等，可作為信用風險變動之判斷依據。以標準普爾公司</a:t>
            </a:r>
            <a:r>
              <a:rPr lang="en-US" altLang="zh-TW" sz="2200" dirty="0"/>
              <a:t>(Standard and Poor)</a:t>
            </a:r>
            <a:r>
              <a:rPr lang="zh-TW" altLang="en-US" sz="2200" dirty="0"/>
              <a:t>為例，其信用評等由高至低分為：</a:t>
            </a:r>
          </a:p>
          <a:p>
            <a:pPr marL="0" indent="0">
              <a:buNone/>
            </a:pPr>
            <a:r>
              <a:rPr lang="zh-TW" altLang="en-US" sz="2200" dirty="0"/>
              <a:t>投資等級：</a:t>
            </a:r>
            <a:r>
              <a:rPr lang="en-US" altLang="zh-TW" sz="2200" dirty="0"/>
              <a:t>AAA</a:t>
            </a:r>
            <a:r>
              <a:rPr lang="zh-TW" altLang="en-US" sz="2200" dirty="0"/>
              <a:t>、</a:t>
            </a:r>
            <a:r>
              <a:rPr lang="en-US" altLang="zh-TW" sz="2200" dirty="0"/>
              <a:t>AA</a:t>
            </a:r>
            <a:r>
              <a:rPr lang="zh-TW" altLang="en-US" sz="2200" dirty="0"/>
              <a:t>、</a:t>
            </a:r>
            <a:r>
              <a:rPr lang="en-US" altLang="zh-TW" sz="2200" dirty="0"/>
              <a:t>A</a:t>
            </a:r>
            <a:r>
              <a:rPr lang="zh-TW" altLang="en-US" sz="2200" dirty="0"/>
              <a:t>、</a:t>
            </a:r>
            <a:r>
              <a:rPr lang="en-US" altLang="zh-TW" sz="2200" dirty="0"/>
              <a:t>BBB</a:t>
            </a:r>
          </a:p>
          <a:p>
            <a:pPr marL="0" indent="0">
              <a:buNone/>
            </a:pPr>
            <a:r>
              <a:rPr lang="zh-TW" altLang="en-US" sz="2200" dirty="0"/>
              <a:t>投機等級</a:t>
            </a:r>
            <a:r>
              <a:rPr lang="en-US" altLang="zh-TW" sz="2200" dirty="0"/>
              <a:t>(</a:t>
            </a:r>
            <a:r>
              <a:rPr lang="zh-TW" altLang="en-US" sz="2200" dirty="0"/>
              <a:t>垃圾債券</a:t>
            </a:r>
            <a:r>
              <a:rPr lang="en-US" altLang="zh-TW" sz="2200" dirty="0"/>
              <a:t>)</a:t>
            </a:r>
            <a:r>
              <a:rPr lang="zh-TW" altLang="en-US" sz="2200" dirty="0"/>
              <a:t>：</a:t>
            </a:r>
            <a:r>
              <a:rPr lang="en-US" altLang="zh-TW" sz="2200" dirty="0"/>
              <a:t>BB</a:t>
            </a:r>
            <a:r>
              <a:rPr lang="zh-TW" altLang="en-US" sz="2200" dirty="0"/>
              <a:t>、</a:t>
            </a:r>
            <a:r>
              <a:rPr lang="en-US" altLang="zh-TW" sz="2200" dirty="0"/>
              <a:t>B</a:t>
            </a:r>
            <a:r>
              <a:rPr lang="zh-TW" altLang="en-US" sz="2200" dirty="0"/>
              <a:t>、</a:t>
            </a:r>
            <a:r>
              <a:rPr lang="en-US" altLang="zh-TW" sz="2200" dirty="0"/>
              <a:t>CCC</a:t>
            </a:r>
            <a:r>
              <a:rPr lang="zh-TW" altLang="en-US" sz="2200" dirty="0"/>
              <a:t>、</a:t>
            </a:r>
            <a:r>
              <a:rPr lang="en-US" altLang="zh-TW" sz="2200" dirty="0"/>
              <a:t>CC</a:t>
            </a:r>
            <a:r>
              <a:rPr lang="zh-TW" altLang="en-US" sz="2200" dirty="0"/>
              <a:t>、</a:t>
            </a:r>
            <a:r>
              <a:rPr lang="en-US" altLang="zh-TW" sz="2200" dirty="0"/>
              <a:t>C</a:t>
            </a:r>
          </a:p>
          <a:p>
            <a:pPr marL="0" indent="0">
              <a:buNone/>
            </a:pPr>
            <a:r>
              <a:rPr lang="zh-TW" altLang="en-US" sz="2200" dirty="0"/>
              <a:t>已經發生違約：</a:t>
            </a:r>
            <a:r>
              <a:rPr lang="en-US" altLang="zh-TW" sz="2200" dirty="0"/>
              <a:t>D</a:t>
            </a:r>
          </a:p>
          <a:p>
            <a:pPr marL="0" indent="0">
              <a:buNone/>
            </a:pPr>
            <a:r>
              <a:rPr lang="zh-TW" altLang="en-US" sz="2200" dirty="0"/>
              <a:t>若屬投資等級，一般可作為信用風險低之佐證。即使原屬</a:t>
            </a:r>
            <a:r>
              <a:rPr lang="en-US" altLang="zh-TW" sz="2200" dirty="0"/>
              <a:t>AAA</a:t>
            </a:r>
            <a:r>
              <a:rPr lang="zh-TW" altLang="en-US" sz="2200" dirty="0"/>
              <a:t>級之債券，在報導日其評等降至</a:t>
            </a:r>
            <a:r>
              <a:rPr lang="en-US" altLang="zh-TW" sz="2200" dirty="0"/>
              <a:t>BBB</a:t>
            </a:r>
            <a:r>
              <a:rPr lang="zh-TW" altLang="en-US" sz="2200" dirty="0"/>
              <a:t>級，信用風險仍未顯著增加，因其仍屬投資級債券。</a:t>
            </a:r>
          </a:p>
          <a:p>
            <a:pPr marL="0" indent="0">
              <a:buNone/>
            </a:pPr>
            <a:r>
              <a:rPr lang="zh-TW" altLang="en-US" sz="2200" dirty="0"/>
              <a:t>但債劵原屬於投資級，而於財務報導日降至投機級，若其等級降了兩級以上，例如從</a:t>
            </a:r>
            <a:r>
              <a:rPr lang="en-US" altLang="zh-TW" sz="2200" dirty="0"/>
              <a:t>A</a:t>
            </a:r>
            <a:r>
              <a:rPr lang="zh-TW" altLang="en-US" sz="2200" dirty="0"/>
              <a:t>級降至</a:t>
            </a:r>
            <a:r>
              <a:rPr lang="en-US" altLang="zh-TW" sz="2200" dirty="0"/>
              <a:t>BB</a:t>
            </a:r>
            <a:r>
              <a:rPr lang="zh-TW" altLang="en-US" sz="2200" dirty="0"/>
              <a:t>級，則信用風險已顯著增加，若只降一級，例如從</a:t>
            </a:r>
            <a:r>
              <a:rPr lang="en-US" altLang="zh-TW" sz="2200" dirty="0"/>
              <a:t>BBB</a:t>
            </a:r>
            <a:r>
              <a:rPr lang="zh-TW" altLang="en-US" sz="2200" dirty="0"/>
              <a:t>級降至</a:t>
            </a:r>
            <a:r>
              <a:rPr lang="en-US" altLang="zh-TW" sz="2200" dirty="0"/>
              <a:t>BB</a:t>
            </a:r>
            <a:r>
              <a:rPr lang="zh-TW" altLang="en-US" sz="2200" dirty="0"/>
              <a:t>級，通常判斷信用風險仍未顯著增加。</a:t>
            </a:r>
          </a:p>
          <a:p>
            <a:pPr marL="0" indent="0">
              <a:buNone/>
            </a:pPr>
            <a:r>
              <a:rPr lang="zh-TW" altLang="en-US" sz="2200" dirty="0"/>
              <a:t>在投機級中，降了兩級應判斷為信用風險已顯著增加，例如從</a:t>
            </a:r>
            <a:r>
              <a:rPr lang="en-US" altLang="zh-TW" sz="2200" dirty="0"/>
              <a:t>CCC</a:t>
            </a:r>
            <a:r>
              <a:rPr lang="zh-TW" altLang="en-US" sz="2200" dirty="0"/>
              <a:t>級降至</a:t>
            </a:r>
            <a:r>
              <a:rPr lang="en-US" altLang="zh-TW" sz="2200" dirty="0"/>
              <a:t>C</a:t>
            </a:r>
            <a:r>
              <a:rPr lang="zh-TW" altLang="en-US" sz="2200" dirty="0"/>
              <a:t>級。若只降一級，則應審慎判斷。</a:t>
            </a:r>
          </a:p>
        </p:txBody>
      </p:sp>
    </p:spTree>
    <p:extLst>
      <p:ext uri="{BB962C8B-B14F-4D97-AF65-F5344CB8AC3E}">
        <p14:creationId xmlns:p14="http://schemas.microsoft.com/office/powerpoint/2010/main" val="3603211087"/>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zh-TW" altLang="en-US" sz="2400" b="1" dirty="0">
                <a:solidFill>
                  <a:srgbClr val="FF0000"/>
                </a:solidFill>
              </a:rPr>
              <a:t>五、預期信用損失</a:t>
            </a:r>
            <a:r>
              <a:rPr lang="zh-TW" altLang="en-US" sz="2400" b="1" dirty="0" smtClean="0">
                <a:solidFill>
                  <a:srgbClr val="FF0000"/>
                </a:solidFill>
              </a:rPr>
              <a:t>之衡量</a:t>
            </a:r>
            <a:endParaRPr lang="en-US" altLang="zh-TW" sz="2400" b="1" dirty="0" smtClean="0">
              <a:solidFill>
                <a:srgbClr val="FF0000"/>
              </a:solidFill>
            </a:endParaRPr>
          </a:p>
          <a:p>
            <a:pPr marL="0" indent="0">
              <a:buNone/>
            </a:pPr>
            <a:endParaRPr lang="en-US" altLang="zh-TW" sz="2400" b="1" dirty="0">
              <a:solidFill>
                <a:srgbClr val="FF0000"/>
              </a:solidFill>
            </a:endParaRPr>
          </a:p>
          <a:p>
            <a:pPr marL="0" indent="0">
              <a:buNone/>
            </a:pPr>
            <a:endParaRPr lang="en-US" altLang="zh-TW" sz="2400" b="1" dirty="0" smtClean="0">
              <a:solidFill>
                <a:srgbClr val="FF0000"/>
              </a:solidFill>
            </a:endParaRPr>
          </a:p>
          <a:p>
            <a:pPr marL="0" indent="0">
              <a:buNone/>
            </a:pPr>
            <a:endParaRPr lang="en-US" altLang="zh-TW" sz="2400" b="1" dirty="0">
              <a:solidFill>
                <a:srgbClr val="FF0000"/>
              </a:solidFill>
            </a:endParaRPr>
          </a:p>
          <a:p>
            <a:pPr marL="0" indent="0">
              <a:buNone/>
            </a:pPr>
            <a:endParaRPr lang="en-US" altLang="zh-TW" sz="2400" b="1" dirty="0" smtClean="0">
              <a:solidFill>
                <a:srgbClr val="FF0000"/>
              </a:solidFill>
            </a:endParaRPr>
          </a:p>
          <a:p>
            <a:pPr marL="0" indent="0">
              <a:lnSpc>
                <a:spcPct val="150000"/>
              </a:lnSpc>
              <a:buNone/>
            </a:pPr>
            <a:r>
              <a:rPr lang="zh-TW" altLang="en-US" sz="2400" dirty="0" smtClean="0"/>
              <a:t>預期</a:t>
            </a:r>
            <a:r>
              <a:rPr lang="zh-TW" altLang="en-US" sz="2400" dirty="0"/>
              <a:t>信用損失之計算公式看似極為簡單，實際上違約機率及違約損失率之估計極為困難，企業往往須使用複雜之模式才能估算出來。另外，信用風險是否顯著增加，亦涉及困難之判斷。</a:t>
            </a:r>
          </a:p>
        </p:txBody>
      </p:sp>
      <p:sp>
        <p:nvSpPr>
          <p:cNvPr id="2" name="圓角矩形 1"/>
          <p:cNvSpPr/>
          <p:nvPr/>
        </p:nvSpPr>
        <p:spPr bwMode="auto">
          <a:xfrm>
            <a:off x="179512" y="2348968"/>
            <a:ext cx="1872208" cy="792000"/>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預期信用</a:t>
            </a:r>
            <a:r>
              <a:rPr kumimoji="1" lang="zh-TW" altLang="en-US" sz="2000" dirty="0" smtClean="0">
                <a:latin typeface="+mn-ea"/>
              </a:rPr>
              <a:t>損失</a:t>
            </a:r>
            <a:endParaRPr kumimoji="1" lang="en-US" altLang="zh-TW" sz="2000" dirty="0" smtClean="0">
              <a:latin typeface="+mn-ea"/>
            </a:endParaRPr>
          </a:p>
          <a:p>
            <a:pPr algn="ctr" fontAlgn="base">
              <a:spcBef>
                <a:spcPct val="0"/>
              </a:spcBef>
              <a:spcAft>
                <a:spcPct val="0"/>
              </a:spcAft>
            </a:pPr>
            <a:r>
              <a:rPr kumimoji="1" lang="en-US" altLang="zh-TW" sz="2000" dirty="0" smtClean="0">
                <a:latin typeface="+mn-ea"/>
              </a:rPr>
              <a:t>(</a:t>
            </a:r>
            <a:r>
              <a:rPr kumimoji="1" lang="zh-TW" altLang="en-US" sz="2000" dirty="0">
                <a:latin typeface="+mn-ea"/>
              </a:rPr>
              <a:t>備抵損失餘額</a:t>
            </a:r>
            <a:r>
              <a:rPr kumimoji="1" lang="en-US" altLang="zh-TW" sz="2000" dirty="0">
                <a:latin typeface="+mn-ea"/>
              </a:rPr>
              <a:t>)</a:t>
            </a:r>
            <a:endParaRPr kumimoji="1" lang="zh-TW" altLang="en-US" sz="2000" b="0" i="0" u="none" strike="noStrike" cap="none" normalizeH="0" baseline="0" dirty="0" smtClean="0">
              <a:ln>
                <a:noFill/>
              </a:ln>
              <a:solidFill>
                <a:schemeClr val="tx1"/>
              </a:solidFill>
              <a:effectLst/>
              <a:latin typeface="+mn-ea"/>
            </a:endParaRPr>
          </a:p>
        </p:txBody>
      </p:sp>
      <p:sp>
        <p:nvSpPr>
          <p:cNvPr id="4" name="圓角矩形 3"/>
          <p:cNvSpPr/>
          <p:nvPr/>
        </p:nvSpPr>
        <p:spPr bwMode="auto">
          <a:xfrm>
            <a:off x="2551840" y="2348968"/>
            <a:ext cx="1379959" cy="792000"/>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總</a:t>
            </a:r>
            <a:r>
              <a:rPr kumimoji="1" lang="zh-TW" altLang="en-US" sz="2000" dirty="0" smtClean="0">
                <a:latin typeface="+mn-ea"/>
              </a:rPr>
              <a:t>帳面金額</a:t>
            </a:r>
            <a:endParaRPr kumimoji="1" lang="zh-TW" altLang="en-US" sz="2000" b="0" i="0" u="none" strike="noStrike" cap="none" normalizeH="0" baseline="0" dirty="0" smtClean="0">
              <a:ln>
                <a:noFill/>
              </a:ln>
              <a:solidFill>
                <a:schemeClr val="tx1"/>
              </a:solidFill>
              <a:effectLst/>
              <a:latin typeface="+mn-ea"/>
            </a:endParaRPr>
          </a:p>
        </p:txBody>
      </p:sp>
      <p:sp>
        <p:nvSpPr>
          <p:cNvPr id="5" name="圓角矩形 4"/>
          <p:cNvSpPr/>
          <p:nvPr/>
        </p:nvSpPr>
        <p:spPr bwMode="auto">
          <a:xfrm>
            <a:off x="4431919" y="2348968"/>
            <a:ext cx="2448272" cy="792000"/>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違約</a:t>
            </a:r>
            <a:r>
              <a:rPr kumimoji="1" lang="zh-TW" altLang="en-US" sz="2000" dirty="0" smtClean="0">
                <a:latin typeface="+mn-ea"/>
              </a:rPr>
              <a:t>機率</a:t>
            </a:r>
            <a:endParaRPr kumimoji="1" lang="en-US" altLang="zh-TW" sz="2000" dirty="0" smtClean="0">
              <a:latin typeface="+mn-ea"/>
            </a:endParaRPr>
          </a:p>
          <a:p>
            <a:pPr algn="ctr" fontAlgn="base">
              <a:spcBef>
                <a:spcPct val="0"/>
              </a:spcBef>
              <a:spcAft>
                <a:spcPct val="0"/>
              </a:spcAft>
            </a:pPr>
            <a:r>
              <a:rPr kumimoji="1" lang="en-US" altLang="zh-TW" sz="2000" dirty="0" smtClean="0">
                <a:latin typeface="+mn-ea"/>
              </a:rPr>
              <a:t>(</a:t>
            </a:r>
            <a:r>
              <a:rPr kumimoji="1" lang="en-US" altLang="zh-TW" sz="2000" dirty="0">
                <a:latin typeface="+mn-ea"/>
              </a:rPr>
              <a:t>12</a:t>
            </a:r>
            <a:r>
              <a:rPr kumimoji="1" lang="zh-TW" altLang="en-US" sz="2000" dirty="0">
                <a:latin typeface="+mn-ea"/>
              </a:rPr>
              <a:t>個月或存續期間</a:t>
            </a:r>
            <a:r>
              <a:rPr kumimoji="1" lang="en-US" altLang="zh-TW" sz="2000" dirty="0">
                <a:latin typeface="+mn-ea"/>
              </a:rPr>
              <a:t>)</a:t>
            </a:r>
            <a:endParaRPr kumimoji="1" lang="zh-TW" altLang="en-US" sz="2000" b="0" i="0" u="none" strike="noStrike" cap="none" normalizeH="0" baseline="0" dirty="0" smtClean="0">
              <a:ln>
                <a:noFill/>
              </a:ln>
              <a:solidFill>
                <a:schemeClr val="tx1"/>
              </a:solidFill>
              <a:effectLst/>
              <a:latin typeface="+mn-ea"/>
            </a:endParaRPr>
          </a:p>
        </p:txBody>
      </p:sp>
      <p:sp>
        <p:nvSpPr>
          <p:cNvPr id="6" name="圓角矩形 5"/>
          <p:cNvSpPr/>
          <p:nvPr/>
        </p:nvSpPr>
        <p:spPr bwMode="auto">
          <a:xfrm>
            <a:off x="7380312" y="2348968"/>
            <a:ext cx="1548000" cy="792000"/>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違約後損失率</a:t>
            </a:r>
            <a:endParaRPr kumimoji="1" lang="zh-TW" altLang="en-US" sz="2000" b="0" i="0" u="none" strike="noStrike" cap="none" normalizeH="0" baseline="0" dirty="0" smtClean="0">
              <a:ln>
                <a:noFill/>
              </a:ln>
              <a:solidFill>
                <a:schemeClr val="tx1"/>
              </a:solidFill>
              <a:effectLst/>
              <a:latin typeface="+mn-ea"/>
            </a:endParaRPr>
          </a:p>
        </p:txBody>
      </p:sp>
      <p:sp>
        <p:nvSpPr>
          <p:cNvPr id="7" name="等於 6"/>
          <p:cNvSpPr/>
          <p:nvPr/>
        </p:nvSpPr>
        <p:spPr bwMode="auto">
          <a:xfrm>
            <a:off x="2123728" y="2600952"/>
            <a:ext cx="356104" cy="288032"/>
          </a:xfrm>
          <a:prstGeom prst="mathEqual">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8" name="乘號 7"/>
          <p:cNvSpPr/>
          <p:nvPr/>
        </p:nvSpPr>
        <p:spPr bwMode="auto">
          <a:xfrm>
            <a:off x="4001859" y="2564968"/>
            <a:ext cx="360000" cy="360000"/>
          </a:xfrm>
          <a:prstGeom prst="mathMultiply">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9" name="乘號 8"/>
          <p:cNvSpPr/>
          <p:nvPr/>
        </p:nvSpPr>
        <p:spPr bwMode="auto">
          <a:xfrm>
            <a:off x="6950251" y="2564968"/>
            <a:ext cx="360000" cy="360000"/>
          </a:xfrm>
          <a:prstGeom prst="mathMultiply">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80324939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zh-TW" altLang="en-US" sz="2600" dirty="0" smtClean="0"/>
              <a:t>此</a:t>
            </a:r>
            <a:r>
              <a:rPr lang="zh-TW" altLang="en-US" sz="2600" dirty="0"/>
              <a:t>合約將來</a:t>
            </a:r>
            <a:r>
              <a:rPr lang="en-US" altLang="zh-TW" sz="2600" dirty="0"/>
              <a:t>A</a:t>
            </a:r>
            <a:r>
              <a:rPr lang="zh-TW" altLang="en-US" sz="2600" dirty="0"/>
              <a:t>公司應收取本公司股票或應支付本公司股票，決定於</a:t>
            </a:r>
            <a:r>
              <a:rPr lang="en-US" altLang="zh-TW" sz="2600" dirty="0"/>
              <a:t>A</a:t>
            </a:r>
            <a:r>
              <a:rPr lang="zh-TW" altLang="en-US" sz="2600" dirty="0"/>
              <a:t>公司是賺錢或賠錢，而收取或交付股數的多寡，亦決定於股價漲跌的幅度，故股數是變動的，因此該合約可能為金融資產，亦可能為金融負債，但非權益。</a:t>
            </a:r>
          </a:p>
          <a:p>
            <a:pPr marL="0" indent="0">
              <a:buNone/>
            </a:pPr>
            <a:r>
              <a:rPr lang="zh-TW" altLang="en-US" sz="2600" dirty="0" smtClean="0"/>
              <a:t>所有</a:t>
            </a:r>
            <a:r>
              <a:rPr lang="zh-TW" altLang="en-US" sz="2600" dirty="0"/>
              <a:t>衍生工具均應按公允價值衡量，公允價值變動計入損益。</a:t>
            </a:r>
          </a:p>
          <a:p>
            <a:pPr marL="0" indent="0">
              <a:buNone/>
            </a:pPr>
            <a:r>
              <a:rPr lang="zh-TW" altLang="en-US" sz="2600" dirty="0"/>
              <a:t>　　分錄如下：</a:t>
            </a:r>
          </a:p>
          <a:p>
            <a:pPr marL="0" indent="0">
              <a:buNone/>
            </a:pPr>
            <a:endParaRPr lang="zh-TW" altLang="en-US" sz="2600" dirty="0"/>
          </a:p>
        </p:txBody>
      </p:sp>
    </p:spTree>
    <p:extLst>
      <p:ext uri="{BB962C8B-B14F-4D97-AF65-F5344CB8AC3E}">
        <p14:creationId xmlns:p14="http://schemas.microsoft.com/office/powerpoint/2010/main" val="3895294123"/>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196752"/>
            <a:ext cx="8856000" cy="5400600"/>
          </a:xfrm>
        </p:spPr>
        <p:txBody>
          <a:bodyPr/>
          <a:lstStyle/>
          <a:p>
            <a:pPr marL="0" indent="0">
              <a:buNone/>
            </a:pPr>
            <a:r>
              <a:rPr lang="zh-TW" altLang="en-US" sz="2400" b="1" dirty="0">
                <a:solidFill>
                  <a:srgbClr val="0070C0"/>
                </a:solidFill>
                <a:effectLst>
                  <a:outerShdw blurRad="38100" dist="38100" dir="2700000" algn="tl">
                    <a:srgbClr val="000000">
                      <a:alpha val="43137"/>
                    </a:srgbClr>
                  </a:outerShdw>
                </a:effectLst>
              </a:rPr>
              <a:t>茲舉一例說明</a:t>
            </a:r>
            <a:r>
              <a:rPr lang="en-US" altLang="zh-TW" sz="2400" b="1" dirty="0">
                <a:solidFill>
                  <a:srgbClr val="0070C0"/>
                </a:solidFill>
                <a:effectLst>
                  <a:outerShdw blurRad="38100" dist="38100" dir="2700000" algn="tl">
                    <a:srgbClr val="000000">
                      <a:alpha val="43137"/>
                    </a:srgbClr>
                  </a:outerShdw>
                </a:effectLst>
              </a:rPr>
              <a:t>12</a:t>
            </a:r>
            <a:r>
              <a:rPr lang="zh-TW" altLang="en-US" sz="2400" b="1" dirty="0">
                <a:solidFill>
                  <a:srgbClr val="0070C0"/>
                </a:solidFill>
                <a:effectLst>
                  <a:outerShdw blurRad="38100" dist="38100" dir="2700000" algn="tl">
                    <a:srgbClr val="000000">
                      <a:alpha val="43137"/>
                    </a:srgbClr>
                  </a:outerShdw>
                </a:effectLst>
              </a:rPr>
              <a:t>個月及存續期間預期信用損失之計算如下</a:t>
            </a:r>
            <a:r>
              <a:rPr lang="zh-TW" altLang="en-US" sz="2400" b="1" dirty="0" smtClean="0">
                <a:solidFill>
                  <a:srgbClr val="0070C0"/>
                </a:solidFill>
                <a:effectLst>
                  <a:outerShdw blurRad="38100" dist="38100" dir="2700000" algn="tl">
                    <a:srgbClr val="000000">
                      <a:alpha val="43137"/>
                    </a:srgbClr>
                  </a:outerShdw>
                </a:effectLst>
              </a:rPr>
              <a:t>：</a:t>
            </a:r>
            <a:endParaRPr lang="en-US" altLang="zh-TW" sz="2400" b="1" dirty="0" smtClean="0">
              <a:solidFill>
                <a:srgbClr val="0070C0"/>
              </a:solidFill>
              <a:effectLst>
                <a:outerShdw blurRad="38100" dist="38100" dir="2700000" algn="tl">
                  <a:srgbClr val="000000">
                    <a:alpha val="43137"/>
                  </a:srgbClr>
                </a:outerShdw>
              </a:effectLst>
            </a:endParaRPr>
          </a:p>
          <a:p>
            <a:pPr marL="0" indent="0">
              <a:buNone/>
            </a:pPr>
            <a:r>
              <a:rPr lang="zh-TW" altLang="en-US" sz="2400" dirty="0"/>
              <a:t>京橋公司於</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日按面額買入某公司發行之公司債</a:t>
            </a:r>
            <a:r>
              <a:rPr lang="en-US" altLang="zh-TW" sz="2400" dirty="0"/>
              <a:t>$100,000</a:t>
            </a:r>
            <a:r>
              <a:rPr lang="zh-TW" altLang="en-US" sz="2400" dirty="0"/>
              <a:t>，票面附息</a:t>
            </a:r>
            <a:r>
              <a:rPr lang="en-US" altLang="zh-TW" sz="2400" dirty="0"/>
              <a:t>5%</a:t>
            </a:r>
            <a:r>
              <a:rPr lang="zh-TW" altLang="en-US" sz="2400" dirty="0"/>
              <a:t>，剩兩年到期</a:t>
            </a:r>
            <a:r>
              <a:rPr lang="en-US" altLang="zh-TW" sz="2400" dirty="0"/>
              <a:t>(X2</a:t>
            </a:r>
            <a:r>
              <a:rPr lang="zh-TW" altLang="en-US" sz="2400" dirty="0"/>
              <a:t>年</a:t>
            </a:r>
            <a:r>
              <a:rPr lang="en-US" altLang="zh-TW" sz="2400" dirty="0"/>
              <a:t>12</a:t>
            </a:r>
            <a:r>
              <a:rPr lang="zh-TW" altLang="en-US" sz="2400" dirty="0"/>
              <a:t>月</a:t>
            </a:r>
            <a:r>
              <a:rPr lang="en-US" altLang="zh-TW" sz="2400" dirty="0"/>
              <a:t>31</a:t>
            </a:r>
            <a:r>
              <a:rPr lang="zh-TW" altLang="en-US" sz="2400" dirty="0"/>
              <a:t>日</a:t>
            </a:r>
            <a:r>
              <a:rPr lang="en-US" altLang="zh-TW" sz="2400" dirty="0"/>
              <a:t>)</a:t>
            </a:r>
            <a:r>
              <a:rPr lang="zh-TW" altLang="en-US" sz="2400" dirty="0"/>
              <a:t>，有效利率為</a:t>
            </a:r>
            <a:r>
              <a:rPr lang="en-US" altLang="zh-TW" sz="2400" dirty="0"/>
              <a:t>5%</a:t>
            </a:r>
            <a:r>
              <a:rPr lang="zh-TW" altLang="en-US" sz="2400" dirty="0"/>
              <a:t>，分類為按攤銷後成本衡量之金融資產。京橋公司評估該債券之信用風險可能有兩種情況</a:t>
            </a:r>
            <a:r>
              <a:rPr lang="zh-TW" altLang="en-US" sz="2400" dirty="0" smtClean="0"/>
              <a:t>：</a:t>
            </a:r>
            <a:endParaRPr lang="en-US" altLang="zh-TW" sz="2400" dirty="0" smtClean="0"/>
          </a:p>
          <a:p>
            <a:pPr marL="0" indent="0">
              <a:buNone/>
            </a:pPr>
            <a:r>
              <a:rPr lang="zh-TW" altLang="en-US" sz="2400" b="1" dirty="0">
                <a:solidFill>
                  <a:srgbClr val="0070C0"/>
                </a:solidFill>
              </a:rPr>
              <a:t>情況一：</a:t>
            </a:r>
            <a:r>
              <a:rPr lang="zh-TW" altLang="en-US" sz="2400" dirty="0"/>
              <a:t>發行公司同業</a:t>
            </a:r>
            <a:r>
              <a:rPr lang="en-US" altLang="zh-TW" sz="2400" dirty="0"/>
              <a:t>X1</a:t>
            </a:r>
            <a:r>
              <a:rPr lang="zh-TW" altLang="en-US" sz="2400" dirty="0"/>
              <a:t>年擴廠完成投入量產，可能向發行公司搶訂單，若客戶移轉訂單，發行公司業務財務均將受到重大衝擊，導致在</a:t>
            </a:r>
            <a:r>
              <a:rPr lang="en-US" altLang="zh-TW" sz="2400" dirty="0"/>
              <a:t>X1</a:t>
            </a:r>
            <a:r>
              <a:rPr lang="zh-TW" altLang="en-US" sz="2400" dirty="0"/>
              <a:t>年</a:t>
            </a:r>
            <a:r>
              <a:rPr lang="en-US" altLang="zh-TW" sz="2400" dirty="0"/>
              <a:t>12</a:t>
            </a:r>
            <a:r>
              <a:rPr lang="zh-TW" altLang="en-US" sz="2400" dirty="0"/>
              <a:t>月</a:t>
            </a:r>
            <a:r>
              <a:rPr lang="en-US" altLang="zh-TW" sz="2400" dirty="0" smtClean="0"/>
              <a:t>31</a:t>
            </a:r>
            <a:r>
              <a:rPr lang="zh-TW" altLang="en-US" sz="2400" dirty="0" smtClean="0"/>
              <a:t>日</a:t>
            </a:r>
            <a:r>
              <a:rPr lang="zh-TW" altLang="en-US" sz="2400" dirty="0"/>
              <a:t>即無法付息，若此情況發生，京橋公司估計該債券到期時</a:t>
            </a:r>
            <a:r>
              <a:rPr lang="en-US" altLang="zh-TW" sz="2400" dirty="0"/>
              <a:t>(X2</a:t>
            </a:r>
            <a:r>
              <a:rPr lang="zh-TW" altLang="en-US" sz="2400" dirty="0"/>
              <a:t>年</a:t>
            </a:r>
            <a:r>
              <a:rPr lang="en-US" altLang="zh-TW" sz="2400" dirty="0"/>
              <a:t>12</a:t>
            </a:r>
            <a:r>
              <a:rPr lang="zh-TW" altLang="en-US" sz="2400" dirty="0"/>
              <a:t>月</a:t>
            </a:r>
            <a:r>
              <a:rPr lang="en-US" altLang="zh-TW" sz="2400" dirty="0"/>
              <a:t>31</a:t>
            </a:r>
            <a:r>
              <a:rPr lang="zh-TW" altLang="en-US" sz="2400" dirty="0"/>
              <a:t>日</a:t>
            </a:r>
            <a:r>
              <a:rPr lang="en-US" altLang="zh-TW" sz="2400" dirty="0"/>
              <a:t>)</a:t>
            </a:r>
            <a:r>
              <a:rPr lang="zh-TW" altLang="en-US" sz="2400" dirty="0"/>
              <a:t>只能回收</a:t>
            </a:r>
            <a:r>
              <a:rPr lang="en-US" altLang="zh-TW" sz="2400" dirty="0"/>
              <a:t>$66,150</a:t>
            </a:r>
            <a:r>
              <a:rPr lang="zh-TW" altLang="en-US" sz="2400" dirty="0"/>
              <a:t>。估計發生此情況之機率</a:t>
            </a:r>
            <a:r>
              <a:rPr lang="en-US" altLang="zh-TW" sz="2400" dirty="0"/>
              <a:t>5%</a:t>
            </a:r>
            <a:r>
              <a:rPr lang="zh-TW" altLang="en-US" sz="2400" dirty="0"/>
              <a:t>。</a:t>
            </a:r>
          </a:p>
          <a:p>
            <a:pPr marL="0" indent="0">
              <a:buNone/>
            </a:pPr>
            <a:r>
              <a:rPr lang="zh-TW" altLang="en-US" sz="2400" b="1" dirty="0">
                <a:solidFill>
                  <a:srgbClr val="0070C0"/>
                </a:solidFill>
              </a:rPr>
              <a:t>情況二：</a:t>
            </a:r>
            <a:r>
              <a:rPr lang="zh-TW" altLang="en-US" sz="2400" dirty="0"/>
              <a:t>預期未來二年，經濟景氣逐年下行，發行公司業務財務可能受重大影響，導致第二年無法付息還本，若此情況發生，預期第一年可以收到利息，第二年則本金及利息預期只收回</a:t>
            </a:r>
            <a:r>
              <a:rPr lang="en-US" altLang="zh-TW" sz="2400" dirty="0"/>
              <a:t>$71,925</a:t>
            </a:r>
            <a:r>
              <a:rPr lang="zh-TW" altLang="en-US" sz="2400" dirty="0"/>
              <a:t>。發生此情況之機率估計為</a:t>
            </a:r>
            <a:r>
              <a:rPr lang="en-US" altLang="zh-TW" sz="2400" dirty="0"/>
              <a:t>10%</a:t>
            </a:r>
            <a:r>
              <a:rPr lang="zh-TW" altLang="en-US" sz="2400" dirty="0"/>
              <a:t>。</a:t>
            </a:r>
          </a:p>
          <a:p>
            <a:pPr marL="0" indent="0">
              <a:buNone/>
            </a:pPr>
            <a:endParaRPr lang="zh-TW" altLang="en-US" sz="2400" dirty="0"/>
          </a:p>
        </p:txBody>
      </p:sp>
    </p:spTree>
    <p:extLst>
      <p:ext uri="{BB962C8B-B14F-4D97-AF65-F5344CB8AC3E}">
        <p14:creationId xmlns:p14="http://schemas.microsoft.com/office/powerpoint/2010/main" val="2925773934"/>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340768"/>
            <a:ext cx="8856000" cy="5256584"/>
          </a:xfrm>
        </p:spPr>
        <p:txBody>
          <a:bodyPr/>
          <a:lstStyle/>
          <a:p>
            <a:pPr marL="0" indent="0">
              <a:buNone/>
            </a:pPr>
            <a:r>
              <a:rPr lang="zh-TW" altLang="en-US" sz="2400" b="1" dirty="0">
                <a:solidFill>
                  <a:srgbClr val="0070C0"/>
                </a:solidFill>
              </a:rPr>
              <a:t>未來</a:t>
            </a:r>
            <a:r>
              <a:rPr lang="en-US" altLang="zh-TW" sz="2400" b="1" dirty="0">
                <a:solidFill>
                  <a:srgbClr val="0070C0"/>
                </a:solidFill>
              </a:rPr>
              <a:t>12</a:t>
            </a:r>
            <a:r>
              <a:rPr lang="zh-TW" altLang="en-US" sz="2400" b="1" dirty="0">
                <a:solidFill>
                  <a:srgbClr val="0070C0"/>
                </a:solidFill>
              </a:rPr>
              <a:t>個月預期信用損失</a:t>
            </a:r>
            <a:r>
              <a:rPr lang="en-US" altLang="zh-TW" sz="2400" b="1" dirty="0">
                <a:solidFill>
                  <a:srgbClr val="0070C0"/>
                </a:solidFill>
              </a:rPr>
              <a:t>(</a:t>
            </a:r>
            <a:r>
              <a:rPr lang="zh-TW" altLang="en-US" sz="2400" b="1" dirty="0">
                <a:solidFill>
                  <a:srgbClr val="0070C0"/>
                </a:solidFill>
              </a:rPr>
              <a:t>情況一</a:t>
            </a:r>
            <a:r>
              <a:rPr lang="en-US" altLang="zh-TW" sz="2400" b="1" dirty="0">
                <a:solidFill>
                  <a:srgbClr val="0070C0"/>
                </a:solidFill>
              </a:rPr>
              <a:t>)</a:t>
            </a:r>
            <a:r>
              <a:rPr lang="zh-TW" altLang="en-US" sz="2400" b="1" dirty="0">
                <a:solidFill>
                  <a:srgbClr val="0070C0"/>
                </a:solidFill>
              </a:rPr>
              <a:t>：</a:t>
            </a:r>
          </a:p>
          <a:p>
            <a:pPr marL="0" indent="0">
              <a:buNone/>
            </a:pPr>
            <a:r>
              <a:rPr lang="zh-TW" altLang="en-US" sz="2400" dirty="0"/>
              <a:t>第一年即發生違約，利息收入為</a:t>
            </a:r>
            <a:r>
              <a:rPr lang="en-US" altLang="zh-TW" sz="2400" dirty="0"/>
              <a:t>$0</a:t>
            </a:r>
            <a:r>
              <a:rPr lang="zh-TW" altLang="en-US" sz="2400" dirty="0"/>
              <a:t>，第二年底收回現金</a:t>
            </a:r>
            <a:r>
              <a:rPr lang="en-US" altLang="zh-TW" sz="2400" dirty="0"/>
              <a:t>$66,150</a:t>
            </a:r>
            <a:r>
              <a:rPr lang="zh-TW" altLang="en-US" sz="2400" dirty="0"/>
              <a:t>，按原始有效利率</a:t>
            </a:r>
            <a:r>
              <a:rPr lang="en-US" altLang="zh-TW" sz="2400" dirty="0"/>
              <a:t>5%</a:t>
            </a:r>
            <a:r>
              <a:rPr lang="zh-TW" altLang="en-US" sz="2400" dirty="0"/>
              <a:t>折算至第一年初之現值為：</a:t>
            </a:r>
          </a:p>
          <a:p>
            <a:pPr marL="0" indent="0">
              <a:buNone/>
            </a:pPr>
            <a:r>
              <a:rPr lang="en-US" altLang="zh-TW" sz="2400" dirty="0"/>
              <a:t>$</a:t>
            </a:r>
            <a:r>
              <a:rPr lang="en-US" altLang="zh-TW" sz="2400" dirty="0" smtClean="0"/>
              <a:t>66,150</a:t>
            </a:r>
            <a:r>
              <a:rPr lang="en-US" altLang="zh-TW" sz="2400" dirty="0"/>
              <a:t>÷(</a:t>
            </a:r>
            <a:r>
              <a:rPr lang="en-US" altLang="zh-TW" sz="2400" dirty="0" smtClean="0"/>
              <a:t>1+0.05)</a:t>
            </a:r>
            <a:r>
              <a:rPr lang="en-US" altLang="zh-TW" sz="2400" baseline="30000" dirty="0" smtClean="0"/>
              <a:t>2</a:t>
            </a:r>
            <a:r>
              <a:rPr lang="zh-TW" altLang="en-US" sz="2400" dirty="0" smtClean="0"/>
              <a:t>＝</a:t>
            </a:r>
            <a:r>
              <a:rPr lang="en-US" altLang="zh-TW" sz="2400" dirty="0" smtClean="0"/>
              <a:t>$</a:t>
            </a:r>
            <a:r>
              <a:rPr lang="en-US" altLang="zh-TW" sz="2400" dirty="0"/>
              <a:t>60,000</a:t>
            </a:r>
          </a:p>
          <a:p>
            <a:pPr marL="0" indent="0">
              <a:buNone/>
            </a:pPr>
            <a:r>
              <a:rPr lang="zh-TW" altLang="en-US" sz="2400" dirty="0"/>
              <a:t>損失金額之現值為</a:t>
            </a:r>
            <a:r>
              <a:rPr lang="en-US" altLang="zh-TW" sz="2400" dirty="0"/>
              <a:t>$100,000</a:t>
            </a:r>
            <a:r>
              <a:rPr lang="zh-TW" altLang="en-US" sz="2400" dirty="0"/>
              <a:t>－</a:t>
            </a:r>
            <a:r>
              <a:rPr lang="en-US" altLang="zh-TW" sz="2400" dirty="0"/>
              <a:t>$60,000</a:t>
            </a:r>
            <a:r>
              <a:rPr lang="zh-TW" altLang="en-US" sz="2400" dirty="0"/>
              <a:t>＝</a:t>
            </a:r>
            <a:r>
              <a:rPr lang="en-US" altLang="zh-TW" sz="2400" dirty="0"/>
              <a:t>$40,000</a:t>
            </a:r>
          </a:p>
          <a:p>
            <a:pPr marL="0" indent="0">
              <a:buNone/>
            </a:pPr>
            <a:r>
              <a:rPr lang="zh-TW" altLang="en-US" sz="2400" dirty="0"/>
              <a:t>故違約損失率＝</a:t>
            </a:r>
            <a:r>
              <a:rPr lang="en-US" altLang="zh-TW" sz="2400" dirty="0"/>
              <a:t>$40,000/$100,000</a:t>
            </a:r>
            <a:r>
              <a:rPr lang="zh-TW" altLang="en-US" sz="2400" dirty="0"/>
              <a:t>＝</a:t>
            </a:r>
            <a:r>
              <a:rPr lang="en-US" altLang="zh-TW" sz="2400" dirty="0"/>
              <a:t>40%</a:t>
            </a:r>
          </a:p>
          <a:p>
            <a:pPr marL="0" indent="0">
              <a:buNone/>
            </a:pPr>
            <a:r>
              <a:rPr lang="en-US" altLang="zh-TW" sz="2400" b="1" dirty="0">
                <a:solidFill>
                  <a:srgbClr val="0070C0"/>
                </a:solidFill>
              </a:rPr>
              <a:t>12</a:t>
            </a:r>
            <a:r>
              <a:rPr lang="zh-TW" altLang="en-US" sz="2400" b="1" dirty="0">
                <a:solidFill>
                  <a:srgbClr val="0070C0"/>
                </a:solidFill>
              </a:rPr>
              <a:t>個月</a:t>
            </a:r>
            <a:r>
              <a:rPr lang="zh-TW" altLang="en-US" sz="2400" dirty="0"/>
              <a:t>預期信用損失＝總帳面金額</a:t>
            </a:r>
            <a:r>
              <a:rPr lang="en-US" altLang="zh-TW" sz="2400" dirty="0"/>
              <a:t>$100,000×</a:t>
            </a:r>
            <a:r>
              <a:rPr lang="zh-TW" altLang="en-US" sz="2400" dirty="0"/>
              <a:t>違約機率</a:t>
            </a:r>
            <a:r>
              <a:rPr lang="en-US" altLang="zh-TW" sz="2400" dirty="0"/>
              <a:t>5%×</a:t>
            </a:r>
            <a:r>
              <a:rPr lang="zh-TW" altLang="en-US" sz="2400" dirty="0"/>
              <a:t>違約損失率</a:t>
            </a:r>
            <a:r>
              <a:rPr lang="en-US" altLang="zh-TW" sz="2400" dirty="0"/>
              <a:t>40%</a:t>
            </a:r>
            <a:r>
              <a:rPr lang="zh-TW" altLang="en-US" sz="2400" dirty="0"/>
              <a:t>＝</a:t>
            </a:r>
            <a:r>
              <a:rPr lang="en-US" altLang="zh-TW" sz="2400" b="1" dirty="0">
                <a:solidFill>
                  <a:srgbClr val="FF0000"/>
                </a:solidFill>
              </a:rPr>
              <a:t>$</a:t>
            </a:r>
            <a:r>
              <a:rPr lang="en-US" altLang="zh-TW" sz="2400" b="1" dirty="0" smtClean="0">
                <a:solidFill>
                  <a:srgbClr val="FF0000"/>
                </a:solidFill>
              </a:rPr>
              <a:t>2,000</a:t>
            </a:r>
            <a:r>
              <a:rPr lang="en-US" altLang="zh-TW" sz="2400" dirty="0" smtClean="0"/>
              <a:t>….. A</a:t>
            </a:r>
            <a:endParaRPr lang="en-US" altLang="zh-TW" sz="2400" dirty="0"/>
          </a:p>
        </p:txBody>
      </p:sp>
    </p:spTree>
    <p:extLst>
      <p:ext uri="{BB962C8B-B14F-4D97-AF65-F5344CB8AC3E}">
        <p14:creationId xmlns:p14="http://schemas.microsoft.com/office/powerpoint/2010/main" val="2979014298"/>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196752"/>
            <a:ext cx="8856000" cy="5400600"/>
          </a:xfrm>
        </p:spPr>
        <p:txBody>
          <a:bodyPr/>
          <a:lstStyle/>
          <a:p>
            <a:pPr marL="0" indent="0">
              <a:buNone/>
            </a:pPr>
            <a:r>
              <a:rPr lang="zh-TW" altLang="en-US" sz="2400" b="1" dirty="0">
                <a:solidFill>
                  <a:srgbClr val="0070C0"/>
                </a:solidFill>
              </a:rPr>
              <a:t>超過</a:t>
            </a:r>
            <a:r>
              <a:rPr lang="en-US" altLang="zh-TW" sz="2400" b="1" dirty="0">
                <a:solidFill>
                  <a:srgbClr val="0070C0"/>
                </a:solidFill>
              </a:rPr>
              <a:t>12</a:t>
            </a:r>
            <a:r>
              <a:rPr lang="zh-TW" altLang="en-US" sz="2400" b="1" dirty="0">
                <a:solidFill>
                  <a:srgbClr val="0070C0"/>
                </a:solidFill>
              </a:rPr>
              <a:t>個月之預期信用損失</a:t>
            </a:r>
            <a:r>
              <a:rPr lang="en-US" altLang="zh-TW" sz="2400" b="1" dirty="0">
                <a:solidFill>
                  <a:srgbClr val="0070C0"/>
                </a:solidFill>
              </a:rPr>
              <a:t>(</a:t>
            </a:r>
            <a:r>
              <a:rPr lang="zh-TW" altLang="en-US" sz="2400" b="1" dirty="0">
                <a:solidFill>
                  <a:srgbClr val="0070C0"/>
                </a:solidFill>
              </a:rPr>
              <a:t>情況二</a:t>
            </a:r>
            <a:r>
              <a:rPr lang="en-US" altLang="zh-TW" sz="2400" b="1" dirty="0">
                <a:solidFill>
                  <a:srgbClr val="0070C0"/>
                </a:solidFill>
              </a:rPr>
              <a:t>)</a:t>
            </a:r>
            <a:r>
              <a:rPr lang="zh-TW" altLang="en-US" sz="2400" b="1" dirty="0">
                <a:solidFill>
                  <a:srgbClr val="0070C0"/>
                </a:solidFill>
              </a:rPr>
              <a:t>：</a:t>
            </a:r>
          </a:p>
          <a:p>
            <a:pPr marL="0" indent="0">
              <a:buNone/>
            </a:pPr>
            <a:r>
              <a:rPr lang="zh-TW" altLang="en-US" sz="2400" dirty="0"/>
              <a:t>第一年底收到利息</a:t>
            </a:r>
            <a:r>
              <a:rPr lang="en-US" altLang="zh-TW" sz="2400" dirty="0"/>
              <a:t>$100,000×5%</a:t>
            </a:r>
            <a:r>
              <a:rPr lang="zh-TW" altLang="en-US" sz="2400" dirty="0"/>
              <a:t>＝</a:t>
            </a:r>
            <a:r>
              <a:rPr lang="en-US" altLang="zh-TW" sz="2400" dirty="0"/>
              <a:t>$5,000</a:t>
            </a:r>
          </a:p>
          <a:p>
            <a:pPr marL="0" indent="0">
              <a:buNone/>
            </a:pPr>
            <a:r>
              <a:rPr lang="zh-TW" altLang="en-US" sz="2400" dirty="0"/>
              <a:t>折算至</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日之現值為：</a:t>
            </a:r>
            <a:r>
              <a:rPr lang="en-US" altLang="zh-TW" sz="2400" dirty="0"/>
              <a:t>$5,000/(1+1.05)</a:t>
            </a:r>
            <a:r>
              <a:rPr lang="zh-TW" altLang="en-US" sz="2400" dirty="0"/>
              <a:t>＝</a:t>
            </a:r>
            <a:r>
              <a:rPr lang="en-US" altLang="zh-TW" sz="2400" dirty="0"/>
              <a:t>$</a:t>
            </a:r>
            <a:r>
              <a:rPr lang="en-US" altLang="zh-TW" sz="2400" dirty="0" smtClean="0"/>
              <a:t>4,762</a:t>
            </a:r>
          </a:p>
          <a:p>
            <a:pPr marL="0" indent="0">
              <a:buNone/>
            </a:pPr>
            <a:r>
              <a:rPr lang="zh-TW" altLang="en-US" sz="2400" dirty="0" smtClean="0"/>
              <a:t>第二</a:t>
            </a:r>
            <a:r>
              <a:rPr lang="zh-TW" altLang="en-US" sz="2400" dirty="0"/>
              <a:t>年底收到之本息</a:t>
            </a:r>
            <a:r>
              <a:rPr lang="en-US" altLang="zh-TW" sz="2400" dirty="0"/>
              <a:t>$71,925</a:t>
            </a:r>
          </a:p>
          <a:p>
            <a:pPr marL="0" indent="0">
              <a:buNone/>
            </a:pPr>
            <a:r>
              <a:rPr lang="zh-TW" altLang="en-US" sz="2400" dirty="0"/>
              <a:t>折算至</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日之現值為：</a:t>
            </a:r>
            <a:r>
              <a:rPr lang="en-US" altLang="zh-TW" sz="2400" dirty="0"/>
              <a:t>$71,925/(</a:t>
            </a:r>
            <a:r>
              <a:rPr lang="en-US" altLang="zh-TW" sz="2400" dirty="0" smtClean="0"/>
              <a:t>1+0.05</a:t>
            </a:r>
            <a:r>
              <a:rPr lang="en-US" altLang="zh-TW" sz="2400" baseline="30000" dirty="0" smtClean="0"/>
              <a:t>)2</a:t>
            </a:r>
            <a:r>
              <a:rPr lang="en-US" altLang="zh-TW" sz="2400" dirty="0" smtClean="0"/>
              <a:t>=$65,238</a:t>
            </a:r>
          </a:p>
          <a:p>
            <a:pPr marL="0" indent="0">
              <a:buNone/>
            </a:pPr>
            <a:r>
              <a:rPr lang="zh-TW" altLang="en-US" sz="2400" dirty="0" smtClean="0"/>
              <a:t>全部</a:t>
            </a:r>
            <a:r>
              <a:rPr lang="zh-TW" altLang="en-US" sz="2400" dirty="0"/>
              <a:t>預期現金流量之現</a:t>
            </a:r>
            <a:r>
              <a:rPr lang="zh-TW" altLang="en-US" sz="2400" dirty="0" smtClean="0"/>
              <a:t>值</a:t>
            </a:r>
            <a:r>
              <a:rPr lang="en-US" altLang="zh-TW" sz="2400" dirty="0" smtClean="0"/>
              <a:t>=$</a:t>
            </a:r>
            <a:r>
              <a:rPr lang="en-US" altLang="zh-TW" sz="2400" dirty="0"/>
              <a:t>4,762+$65,238=$70,000</a:t>
            </a:r>
          </a:p>
          <a:p>
            <a:pPr marL="0" indent="0">
              <a:buNone/>
            </a:pPr>
            <a:r>
              <a:rPr lang="zh-TW" altLang="en-US" sz="2400" dirty="0"/>
              <a:t>損失金額之現值</a:t>
            </a:r>
            <a:r>
              <a:rPr lang="en-US" altLang="zh-TW" sz="2400" dirty="0"/>
              <a:t>=$100,000-$70,000=$30,000</a:t>
            </a:r>
          </a:p>
          <a:p>
            <a:pPr marL="0" indent="0">
              <a:buNone/>
            </a:pPr>
            <a:r>
              <a:rPr lang="zh-TW" altLang="en-US" sz="2400" dirty="0"/>
              <a:t>違約損失率</a:t>
            </a:r>
            <a:r>
              <a:rPr lang="en-US" altLang="zh-TW" sz="2400" dirty="0"/>
              <a:t>=$30,000/$100,000</a:t>
            </a:r>
            <a:r>
              <a:rPr lang="zh-TW" altLang="en-US" sz="2400" dirty="0"/>
              <a:t>＝</a:t>
            </a:r>
            <a:r>
              <a:rPr lang="en-US" altLang="zh-TW" sz="2400" dirty="0"/>
              <a:t>30%</a:t>
            </a:r>
          </a:p>
          <a:p>
            <a:pPr marL="0" indent="0">
              <a:buNone/>
            </a:pPr>
            <a:r>
              <a:rPr lang="zh-TW" altLang="en-US" sz="2400" dirty="0"/>
              <a:t>預期信用損失金額</a:t>
            </a:r>
            <a:r>
              <a:rPr lang="en-US" altLang="zh-TW" sz="2400" dirty="0"/>
              <a:t>=$100,000×</a:t>
            </a:r>
            <a:r>
              <a:rPr lang="zh-TW" altLang="en-US" sz="2400" dirty="0"/>
              <a:t>違約機率</a:t>
            </a:r>
            <a:r>
              <a:rPr lang="en-US" altLang="zh-TW" sz="2400" dirty="0"/>
              <a:t>10%×</a:t>
            </a:r>
            <a:r>
              <a:rPr lang="zh-TW" altLang="en-US" sz="2400" dirty="0"/>
              <a:t>違約損失率</a:t>
            </a:r>
            <a:r>
              <a:rPr lang="en-US" altLang="zh-TW" sz="2400" dirty="0"/>
              <a:t>30%=$</a:t>
            </a:r>
            <a:r>
              <a:rPr lang="en-US" altLang="zh-TW" sz="2400" dirty="0" smtClean="0"/>
              <a:t>3,000…..B</a:t>
            </a:r>
            <a:endParaRPr lang="en-US" altLang="zh-TW" sz="2400" dirty="0"/>
          </a:p>
          <a:p>
            <a:pPr marL="0" indent="0">
              <a:buNone/>
            </a:pPr>
            <a:r>
              <a:rPr lang="zh-TW" altLang="en-US" sz="2400" b="1" dirty="0">
                <a:solidFill>
                  <a:srgbClr val="0070C0"/>
                </a:solidFill>
              </a:rPr>
              <a:t>存續期間</a:t>
            </a:r>
            <a:r>
              <a:rPr lang="zh-TW" altLang="en-US" sz="2400" dirty="0"/>
              <a:t>預期信用</a:t>
            </a:r>
            <a:r>
              <a:rPr lang="zh-TW" altLang="en-US" sz="2400" dirty="0" smtClean="0"/>
              <a:t>損失</a:t>
            </a:r>
            <a:r>
              <a:rPr lang="en-US" altLang="zh-TW" sz="2400" dirty="0" smtClean="0"/>
              <a:t>=A+B=$2,000</a:t>
            </a:r>
            <a:r>
              <a:rPr lang="en-US" altLang="zh-TW" sz="2400" dirty="0"/>
              <a:t>+$3,000</a:t>
            </a:r>
            <a:r>
              <a:rPr lang="en-US" altLang="zh-TW" sz="2400" b="1" dirty="0">
                <a:solidFill>
                  <a:srgbClr val="FF0000"/>
                </a:solidFill>
              </a:rPr>
              <a:t>=$5,000</a:t>
            </a:r>
          </a:p>
          <a:p>
            <a:pPr marL="0" indent="0">
              <a:buNone/>
            </a:pPr>
            <a:endParaRPr lang="zh-TW" altLang="en-US" sz="2400" dirty="0"/>
          </a:p>
        </p:txBody>
      </p:sp>
    </p:spTree>
    <p:extLst>
      <p:ext uri="{BB962C8B-B14F-4D97-AF65-F5344CB8AC3E}">
        <p14:creationId xmlns:p14="http://schemas.microsoft.com/office/powerpoint/2010/main" val="3016352767"/>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30000"/>
              </a:lnSpc>
              <a:buNone/>
            </a:pPr>
            <a:r>
              <a:rPr lang="zh-TW" altLang="en-US" sz="2400" b="1" dirty="0">
                <a:solidFill>
                  <a:srgbClr val="FF0000"/>
                </a:solidFill>
              </a:rPr>
              <a:t>六、減損模式──簡化法──直接按存續期間預期信用損失</a:t>
            </a:r>
            <a:r>
              <a:rPr lang="zh-TW" altLang="en-US" sz="2400" b="1" dirty="0" smtClean="0">
                <a:solidFill>
                  <a:srgbClr val="FF0000"/>
                </a:solidFill>
              </a:rPr>
              <a:t>金</a:t>
            </a:r>
            <a:r>
              <a:rPr lang="en-US" altLang="zh-TW" sz="2400" b="1" dirty="0">
                <a:solidFill>
                  <a:srgbClr val="FF0000"/>
                </a:solidFill>
              </a:rPr>
              <a:t> </a:t>
            </a:r>
            <a:r>
              <a:rPr lang="en-US" altLang="zh-TW" sz="2400" b="1" dirty="0" smtClean="0">
                <a:solidFill>
                  <a:srgbClr val="FF0000"/>
                </a:solidFill>
              </a:rPr>
              <a:t>     </a:t>
            </a:r>
            <a:br>
              <a:rPr lang="en-US" altLang="zh-TW" sz="2400" b="1" dirty="0" smtClean="0">
                <a:solidFill>
                  <a:srgbClr val="FF0000"/>
                </a:solidFill>
              </a:rPr>
            </a:br>
            <a:r>
              <a:rPr lang="en-US" altLang="zh-TW" sz="2400" b="1" dirty="0" smtClean="0">
                <a:solidFill>
                  <a:srgbClr val="FF0000"/>
                </a:solidFill>
              </a:rPr>
              <a:t>        </a:t>
            </a:r>
            <a:r>
              <a:rPr lang="zh-TW" altLang="en-US" sz="2400" b="1" dirty="0" smtClean="0">
                <a:solidFill>
                  <a:srgbClr val="FF0000"/>
                </a:solidFill>
              </a:rPr>
              <a:t>額</a:t>
            </a:r>
            <a:r>
              <a:rPr lang="zh-TW" altLang="en-US" sz="2400" b="1" dirty="0">
                <a:solidFill>
                  <a:srgbClr val="FF0000"/>
                </a:solidFill>
              </a:rPr>
              <a:t>衡量備抵</a:t>
            </a:r>
            <a:r>
              <a:rPr lang="zh-TW" altLang="en-US" sz="2400" b="1" dirty="0" smtClean="0">
                <a:solidFill>
                  <a:srgbClr val="FF0000"/>
                </a:solidFill>
              </a:rPr>
              <a:t>損失</a:t>
            </a:r>
            <a:endParaRPr lang="en-US" altLang="zh-TW" sz="2400" b="1" dirty="0" smtClean="0">
              <a:solidFill>
                <a:srgbClr val="FF0000"/>
              </a:solidFill>
            </a:endParaRPr>
          </a:p>
          <a:p>
            <a:pPr marL="0" indent="0">
              <a:lnSpc>
                <a:spcPct val="130000"/>
              </a:lnSpc>
              <a:buNone/>
            </a:pPr>
            <a:r>
              <a:rPr lang="en-US" altLang="zh-TW" sz="2400" dirty="0"/>
              <a:t>IFRS 9</a:t>
            </a:r>
            <a:r>
              <a:rPr lang="zh-TW" altLang="en-US" sz="2400" dirty="0"/>
              <a:t>規定企業須於報導期間結束日評估金融工具信用風險的變化，以判定應計提</a:t>
            </a:r>
            <a:r>
              <a:rPr lang="en-US" altLang="zh-TW" sz="2400" dirty="0"/>
              <a:t>12</a:t>
            </a:r>
            <a:r>
              <a:rPr lang="zh-TW" altLang="en-US" sz="2400" dirty="0"/>
              <a:t>個月預期信用損失或存續期間預期信用損失。因此企業必須持續追蹤債務人信用風險的變動。對於銷貨所發生的應收帳款而言，其金額較小、戶數繁多</a:t>
            </a:r>
            <a:r>
              <a:rPr lang="zh-TW" altLang="en-US" sz="2400" dirty="0" smtClean="0"/>
              <a:t>、</a:t>
            </a:r>
            <a:r>
              <a:rPr lang="zh-TW" altLang="en-US" sz="2400" dirty="0"/>
              <a:t>期間可能大多短於</a:t>
            </a:r>
            <a:r>
              <a:rPr lang="en-US" altLang="zh-TW" sz="2400" dirty="0"/>
              <a:t>12</a:t>
            </a:r>
            <a:r>
              <a:rPr lang="zh-TW" altLang="en-US" sz="2400" dirty="0"/>
              <a:t>個月，要持續追蹤客戶信用的變化可能既費時費力又沒有意義，因為存續期間也在</a:t>
            </a:r>
            <a:r>
              <a:rPr lang="en-US" altLang="zh-TW" sz="2400" dirty="0"/>
              <a:t>12</a:t>
            </a:r>
            <a:r>
              <a:rPr lang="zh-TW" altLang="en-US" sz="2400" dirty="0"/>
              <a:t>個月以內。因此</a:t>
            </a:r>
            <a:r>
              <a:rPr lang="en-US" altLang="zh-TW" sz="2400" dirty="0"/>
              <a:t>IASB</a:t>
            </a:r>
            <a:r>
              <a:rPr lang="zh-TW" altLang="en-US" sz="2400" dirty="0"/>
              <a:t>特別規定一個簡化的方法，即不必評估客戶信用風險的變化，直接按存續期間預期信用損失金額衡量備抵損失。相關規定如下：</a:t>
            </a:r>
          </a:p>
        </p:txBody>
      </p:sp>
    </p:spTree>
    <p:extLst>
      <p:ext uri="{BB962C8B-B14F-4D97-AF65-F5344CB8AC3E}">
        <p14:creationId xmlns:p14="http://schemas.microsoft.com/office/powerpoint/2010/main" val="688132439"/>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310622184"/>
              </p:ext>
            </p:extLst>
          </p:nvPr>
        </p:nvGraphicFramePr>
        <p:xfrm>
          <a:off x="144000" y="1397000"/>
          <a:ext cx="8856000" cy="4236720"/>
        </p:xfrm>
        <a:graphic>
          <a:graphicData uri="http://schemas.openxmlformats.org/drawingml/2006/table">
            <a:tbl>
              <a:tblPr firstRow="1" bandRow="1">
                <a:tableStyleId>{5C22544A-7EE6-4342-B048-85BDC9FD1C3A}</a:tableStyleId>
              </a:tblPr>
              <a:tblGrid>
                <a:gridCol w="4428000">
                  <a:extLst>
                    <a:ext uri="{9D8B030D-6E8A-4147-A177-3AD203B41FA5}">
                      <a16:colId xmlns:a16="http://schemas.microsoft.com/office/drawing/2014/main" xmlns="" val="3746840190"/>
                    </a:ext>
                  </a:extLst>
                </a:gridCol>
                <a:gridCol w="4428000">
                  <a:extLst>
                    <a:ext uri="{9D8B030D-6E8A-4147-A177-3AD203B41FA5}">
                      <a16:colId xmlns:a16="http://schemas.microsoft.com/office/drawing/2014/main" xmlns="" val="783526420"/>
                    </a:ext>
                  </a:extLst>
                </a:gridCol>
              </a:tblGrid>
              <a:tr h="370840">
                <a:tc>
                  <a:txBody>
                    <a:bodyPr/>
                    <a:lstStyle/>
                    <a:p>
                      <a:pPr algn="ctr"/>
                      <a:r>
                        <a:rPr lang="zh-TW" altLang="en-US" sz="2000" dirty="0" smtClean="0">
                          <a:solidFill>
                            <a:srgbClr val="0070C0"/>
                          </a:solidFill>
                        </a:rPr>
                        <a:t>金融資產種類</a:t>
                      </a:r>
                      <a:endParaRPr lang="zh-TW" altLang="en-US" sz="2000" dirty="0">
                        <a:solidFill>
                          <a:srgbClr val="0070C0"/>
                        </a:solidFill>
                      </a:endParaRPr>
                    </a:p>
                  </a:txBody>
                  <a:tcPr anchor="ctr"/>
                </a:tc>
                <a:tc>
                  <a:txBody>
                    <a:bodyPr/>
                    <a:lstStyle/>
                    <a:p>
                      <a:pPr algn="ctr"/>
                      <a:r>
                        <a:rPr lang="zh-TW" altLang="en-US" sz="2000" dirty="0" smtClean="0">
                          <a:solidFill>
                            <a:srgbClr val="0070C0"/>
                          </a:solidFill>
                        </a:rPr>
                        <a:t>備抵損失衡量方式</a:t>
                      </a:r>
                      <a:endParaRPr lang="zh-TW" altLang="en-US" sz="2000" dirty="0">
                        <a:solidFill>
                          <a:srgbClr val="0070C0"/>
                        </a:solidFill>
                      </a:endParaRPr>
                    </a:p>
                  </a:txBody>
                  <a:tcPr anchor="ctr"/>
                </a:tc>
                <a:extLst>
                  <a:ext uri="{0D108BD9-81ED-4DB2-BD59-A6C34878D82A}">
                    <a16:rowId xmlns:a16="http://schemas.microsoft.com/office/drawing/2014/main" xmlns="" val="1076813878"/>
                  </a:ext>
                </a:extLst>
              </a:tr>
              <a:tr h="370840">
                <a:tc>
                  <a:txBody>
                    <a:bodyPr/>
                    <a:lstStyle/>
                    <a:p>
                      <a:r>
                        <a:rPr lang="zh-TW" altLang="en-US" sz="2000" dirty="0" smtClean="0"/>
                        <a:t>不具重大融資組成部分之應收帳款與合約資產。</a:t>
                      </a:r>
                      <a:endParaRPr lang="zh-TW" altLang="en-US" sz="2000" dirty="0"/>
                    </a:p>
                  </a:txBody>
                  <a:tcPr/>
                </a:tc>
                <a:tc>
                  <a:txBody>
                    <a:bodyPr/>
                    <a:lstStyle/>
                    <a:p>
                      <a:r>
                        <a:rPr lang="zh-TW" altLang="en-US" sz="2000" dirty="0" smtClean="0"/>
                        <a:t>按存續期間預期信用損失衡量。</a:t>
                      </a:r>
                      <a:endParaRPr lang="zh-TW" altLang="en-US" sz="2000" dirty="0"/>
                    </a:p>
                  </a:txBody>
                  <a:tcPr/>
                </a:tc>
                <a:extLst>
                  <a:ext uri="{0D108BD9-81ED-4DB2-BD59-A6C34878D82A}">
                    <a16:rowId xmlns:a16="http://schemas.microsoft.com/office/drawing/2014/main" xmlns="" val="2991466718"/>
                  </a:ext>
                </a:extLst>
              </a:tr>
              <a:tr h="1483360">
                <a:tc>
                  <a:txBody>
                    <a:bodyPr/>
                    <a:lstStyle/>
                    <a:p>
                      <a:r>
                        <a:rPr lang="zh-TW" altLang="en-US" sz="2000" dirty="0" smtClean="0"/>
                        <a:t>含有重大融資組成部分之應收帳款與合約資產，及應收租賃款。</a:t>
                      </a:r>
                      <a:endParaRPr lang="zh-TW" altLang="en-US" sz="2000" dirty="0"/>
                    </a:p>
                  </a:txBody>
                  <a:tcPr/>
                </a:tc>
                <a:tc>
                  <a:txBody>
                    <a:bodyPr/>
                    <a:lstStyle/>
                    <a:p>
                      <a:r>
                        <a:rPr lang="zh-TW" altLang="en-US" sz="2000" dirty="0" smtClean="0"/>
                        <a:t>可基於會計政策選擇下列方式適用：</a:t>
                      </a:r>
                      <a:endParaRPr lang="zh-TW" altLang="en-US" sz="2000" dirty="0"/>
                    </a:p>
                    <a:p>
                      <a:r>
                        <a:rPr lang="en-US" altLang="zh-TW" sz="2000" dirty="0" smtClean="0"/>
                        <a:t>(1)</a:t>
                      </a:r>
                      <a:r>
                        <a:rPr lang="zh-TW" altLang="en-US" sz="2000" dirty="0" smtClean="0"/>
                        <a:t>評估信用風險是否顯著增加分別按</a:t>
                      </a:r>
                      <a:endParaRPr lang="en-US" altLang="zh-TW" sz="2000" dirty="0" smtClean="0"/>
                    </a:p>
                    <a:p>
                      <a:r>
                        <a:rPr lang="en-US" altLang="zh-TW" sz="2000" dirty="0" smtClean="0"/>
                        <a:t>    12</a:t>
                      </a:r>
                      <a:r>
                        <a:rPr lang="zh-TW" altLang="en-US" sz="2000" dirty="0" smtClean="0"/>
                        <a:t>個月預期信用損失金額或存續期</a:t>
                      </a:r>
                      <a:endParaRPr lang="en-US" altLang="zh-TW" sz="2000" dirty="0" smtClean="0"/>
                    </a:p>
                    <a:p>
                      <a:r>
                        <a:rPr lang="en-US" altLang="zh-TW" sz="2000" dirty="0" smtClean="0"/>
                        <a:t>    </a:t>
                      </a:r>
                      <a:r>
                        <a:rPr lang="zh-TW" altLang="en-US" sz="2000" dirty="0" smtClean="0"/>
                        <a:t>間預期信用損失金額衡量；或</a:t>
                      </a:r>
                      <a:endParaRPr lang="zh-TW" altLang="en-US" sz="2000" dirty="0"/>
                    </a:p>
                    <a:p>
                      <a:r>
                        <a:rPr lang="en-US" altLang="zh-TW" sz="2000" dirty="0" smtClean="0"/>
                        <a:t>(2)</a:t>
                      </a:r>
                      <a:r>
                        <a:rPr lang="zh-TW" altLang="en-US" sz="2000" dirty="0" smtClean="0"/>
                        <a:t>按存續期間預期信用損失衡量</a:t>
                      </a:r>
                      <a:endParaRPr lang="zh-TW" altLang="en-US" sz="2000" dirty="0"/>
                    </a:p>
                    <a:p>
                      <a:r>
                        <a:rPr lang="zh-TW" altLang="en-US" sz="2000" dirty="0" smtClean="0"/>
                        <a:t>企業得對應收帳款、應收租賃款及合約資產彼此獨立地選擇其會計政策，不須一致。</a:t>
                      </a:r>
                    </a:p>
                    <a:p>
                      <a:r>
                        <a:rPr lang="zh-TW" altLang="en-US" sz="2000" dirty="0" smtClean="0"/>
                        <a:t>企業亦得對應收融資租賃款及應收營業租賃款彼此獨立地選擇其會計政策。</a:t>
                      </a:r>
                    </a:p>
                  </a:txBody>
                  <a:tcPr/>
                </a:tc>
                <a:extLst>
                  <a:ext uri="{0D108BD9-81ED-4DB2-BD59-A6C34878D82A}">
                    <a16:rowId xmlns:a16="http://schemas.microsoft.com/office/drawing/2014/main" xmlns="" val="3003988831"/>
                  </a:ext>
                </a:extLst>
              </a:tr>
            </a:tbl>
          </a:graphicData>
        </a:graphic>
      </p:graphicFrame>
    </p:spTree>
    <p:extLst>
      <p:ext uri="{BB962C8B-B14F-4D97-AF65-F5344CB8AC3E}">
        <p14:creationId xmlns:p14="http://schemas.microsoft.com/office/powerpoint/2010/main" val="3545973915"/>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20000"/>
              </a:lnSpc>
              <a:buNone/>
            </a:pPr>
            <a:r>
              <a:rPr lang="zh-TW" altLang="en-US" sz="2400" b="1" dirty="0">
                <a:solidFill>
                  <a:srgbClr val="FF0000"/>
                </a:solidFill>
              </a:rPr>
              <a:t>七、準備矩陣</a:t>
            </a:r>
            <a:r>
              <a:rPr lang="zh-TW" altLang="en-US" sz="2400" b="1" dirty="0" smtClean="0">
                <a:solidFill>
                  <a:srgbClr val="FF0000"/>
                </a:solidFill>
              </a:rPr>
              <a:t>法</a:t>
            </a:r>
            <a:r>
              <a:rPr lang="en-US" altLang="zh-TW" sz="2400" b="1" dirty="0" smtClean="0">
                <a:solidFill>
                  <a:srgbClr val="FF0000"/>
                </a:solidFill>
              </a:rPr>
              <a:t>(Provision Matrix)</a:t>
            </a:r>
          </a:p>
          <a:p>
            <a:pPr marL="0" indent="0">
              <a:lnSpc>
                <a:spcPct val="120000"/>
              </a:lnSpc>
              <a:buNone/>
            </a:pPr>
            <a:r>
              <a:rPr lang="zh-TW" altLang="en-US" sz="2400" dirty="0"/>
              <a:t>對於戶數繁多、金額不大、不含融資組成部分之應收帳款，得採用實務上權宜</a:t>
            </a:r>
            <a:r>
              <a:rPr lang="zh-TW" altLang="en-US" sz="2400" dirty="0" smtClean="0"/>
              <a:t>作法。</a:t>
            </a:r>
            <a:endParaRPr lang="en-US" altLang="zh-TW" sz="2400" dirty="0" smtClean="0"/>
          </a:p>
          <a:p>
            <a:pPr marL="0" indent="0">
              <a:lnSpc>
                <a:spcPct val="120000"/>
              </a:lnSpc>
              <a:buNone/>
            </a:pPr>
            <a:r>
              <a:rPr lang="zh-TW" altLang="en-US" sz="2400" dirty="0"/>
              <a:t>採用準備矩陣法時，應依客戶之共同風險特性將應收帳款分成不同的組合。可能用以將資產分組之條件包括地理區域、產品類型、客戶評等、擔保品或貿易信用保險及客戶類型（例如批發商或零售商）等。</a:t>
            </a:r>
          </a:p>
          <a:p>
            <a:pPr marL="0" indent="0">
              <a:lnSpc>
                <a:spcPct val="120000"/>
              </a:lnSpc>
              <a:buNone/>
            </a:pPr>
            <a:r>
              <a:rPr lang="zh-TW" altLang="en-US" sz="2400" dirty="0" smtClean="0"/>
              <a:t>企業</a:t>
            </a:r>
            <a:r>
              <a:rPr lang="zh-TW" altLang="en-US" sz="2400" dirty="0"/>
              <a:t>應依據應收帳款及應收票據之歷史信用損失經驗，調整歷史損失率以反映：</a:t>
            </a:r>
          </a:p>
          <a:p>
            <a:pPr marL="0" indent="0">
              <a:lnSpc>
                <a:spcPct val="120000"/>
              </a:lnSpc>
              <a:buNone/>
            </a:pPr>
            <a:r>
              <a:rPr lang="zh-TW" altLang="en-US" sz="2400" dirty="0"/>
              <a:t>　</a:t>
            </a:r>
            <a:r>
              <a:rPr lang="en-US" altLang="zh-TW" sz="2400" dirty="0" smtClean="0"/>
              <a:t>(</a:t>
            </a:r>
            <a:r>
              <a:rPr lang="en-US" altLang="zh-TW" sz="2400" dirty="0"/>
              <a:t>1)</a:t>
            </a:r>
            <a:r>
              <a:rPr lang="zh-TW" altLang="en-US" sz="2400" dirty="0"/>
              <a:t>現時狀況資訊；及</a:t>
            </a:r>
          </a:p>
          <a:p>
            <a:pPr marL="0" indent="0">
              <a:lnSpc>
                <a:spcPct val="120000"/>
              </a:lnSpc>
              <a:buNone/>
            </a:pPr>
            <a:r>
              <a:rPr lang="zh-TW" altLang="en-US" sz="2400" dirty="0"/>
              <a:t>　</a:t>
            </a:r>
            <a:r>
              <a:rPr lang="en-US" altLang="zh-TW" sz="2400" dirty="0" smtClean="0"/>
              <a:t>(</a:t>
            </a:r>
            <a:r>
              <a:rPr lang="en-US" altLang="zh-TW" sz="2400" dirty="0"/>
              <a:t>2)</a:t>
            </a:r>
            <a:r>
              <a:rPr lang="zh-TW" altLang="en-US" sz="2400" dirty="0"/>
              <a:t>未來經濟狀況之合理預測。</a:t>
            </a:r>
          </a:p>
          <a:p>
            <a:pPr marL="0" indent="0">
              <a:lnSpc>
                <a:spcPct val="120000"/>
              </a:lnSpc>
              <a:buNone/>
            </a:pPr>
            <a:endParaRPr lang="zh-TW" altLang="en-US" sz="2000" dirty="0"/>
          </a:p>
        </p:txBody>
      </p:sp>
    </p:spTree>
    <p:extLst>
      <p:ext uri="{BB962C8B-B14F-4D97-AF65-F5344CB8AC3E}">
        <p14:creationId xmlns:p14="http://schemas.microsoft.com/office/powerpoint/2010/main" val="2702517697"/>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22</a:t>
            </a:r>
            <a:r>
              <a:rPr lang="zh-TW" altLang="en-US" dirty="0"/>
              <a:t>：採用準備矩陣以衡量預期信用損失</a:t>
            </a:r>
          </a:p>
        </p:txBody>
      </p:sp>
      <p:sp>
        <p:nvSpPr>
          <p:cNvPr id="3" name="內容版面配置區 2"/>
          <p:cNvSpPr>
            <a:spLocks noGrp="1"/>
          </p:cNvSpPr>
          <p:nvPr>
            <p:ph idx="1"/>
          </p:nvPr>
        </p:nvSpPr>
        <p:spPr/>
        <p:txBody>
          <a:bodyPr/>
          <a:lstStyle/>
          <a:p>
            <a:pPr marL="0" indent="0">
              <a:lnSpc>
                <a:spcPct val="150000"/>
              </a:lnSpc>
              <a:buNone/>
            </a:pPr>
            <a:r>
              <a:rPr lang="zh-TW" altLang="en-US" sz="2400" dirty="0"/>
              <a:t>製造商</a:t>
            </a:r>
            <a:r>
              <a:rPr lang="en-US" altLang="zh-TW" sz="2400" dirty="0"/>
              <a:t>M</a:t>
            </a:r>
            <a:r>
              <a:rPr lang="zh-TW" altLang="en-US" sz="2400" dirty="0"/>
              <a:t>公司於</a:t>
            </a:r>
            <a:r>
              <a:rPr lang="en-US" altLang="zh-TW" sz="2400" dirty="0"/>
              <a:t>X1</a:t>
            </a:r>
            <a:r>
              <a:rPr lang="zh-TW" altLang="en-US" sz="2400" dirty="0"/>
              <a:t>年持有</a:t>
            </a:r>
            <a:r>
              <a:rPr lang="en-US" altLang="zh-TW" sz="2400" dirty="0"/>
              <a:t>$30,000,000</a:t>
            </a:r>
            <a:r>
              <a:rPr lang="zh-TW" altLang="en-US" sz="2400" dirty="0"/>
              <a:t>之應收帳款組合，且僅於一個地理區域營運，其客戶基礎包含許多小客戶，具有共同風險特性，均不含融資組成部分。依據</a:t>
            </a:r>
            <a:r>
              <a:rPr lang="en-US" altLang="zh-TW" sz="2400" dirty="0"/>
              <a:t>IFRS 9</a:t>
            </a:r>
            <a:r>
              <a:rPr lang="zh-TW" altLang="en-US" sz="2400" dirty="0"/>
              <a:t>之規定，</a:t>
            </a:r>
            <a:r>
              <a:rPr lang="en-US" altLang="zh-TW" sz="2400" dirty="0"/>
              <a:t>M</a:t>
            </a:r>
            <a:r>
              <a:rPr lang="zh-TW" altLang="en-US" sz="2400" dirty="0"/>
              <a:t>公司應按存續期間預期用損失衡量此種應收帳款之「備抵損失」。</a:t>
            </a:r>
          </a:p>
          <a:p>
            <a:pPr marL="0" indent="0">
              <a:lnSpc>
                <a:spcPct val="150000"/>
              </a:lnSpc>
              <a:buNone/>
            </a:pPr>
            <a:endParaRPr lang="zh-TW" altLang="en-US" sz="2400" dirty="0"/>
          </a:p>
        </p:txBody>
      </p:sp>
    </p:spTree>
    <p:extLst>
      <p:ext uri="{BB962C8B-B14F-4D97-AF65-F5344CB8AC3E}">
        <p14:creationId xmlns:p14="http://schemas.microsoft.com/office/powerpoint/2010/main" val="2294904655"/>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50000"/>
              </a:lnSpc>
              <a:buNone/>
            </a:pPr>
            <a:r>
              <a:rPr lang="en-US" altLang="zh-TW" sz="2400" dirty="0" smtClean="0"/>
              <a:t>M</a:t>
            </a:r>
            <a:r>
              <a:rPr lang="zh-TW" altLang="en-US" sz="2400" dirty="0"/>
              <a:t>公司採用準備矩陣判定該組合之預期信用損失，以應收帳款存續期間所觀察之歷史違約率為基礎，並就前瞻性估計予以調整，以更新歷史違約率。</a:t>
            </a:r>
            <a:r>
              <a:rPr lang="en-US" altLang="zh-TW" sz="2400" dirty="0"/>
              <a:t>M</a:t>
            </a:r>
            <a:r>
              <a:rPr lang="zh-TW" altLang="en-US" sz="2400" dirty="0"/>
              <a:t>公司預測未來一年之經濟狀況將惡化，據以修正其歷史違約率如下：</a:t>
            </a:r>
          </a:p>
          <a:p>
            <a:pPr marL="0" indent="0">
              <a:lnSpc>
                <a:spcPct val="150000"/>
              </a:lnSpc>
              <a:buNone/>
            </a:pPr>
            <a:endParaRPr lang="zh-TW" altLang="en-US" sz="2400" dirty="0"/>
          </a:p>
        </p:txBody>
      </p:sp>
      <p:graphicFrame>
        <p:nvGraphicFramePr>
          <p:cNvPr id="4" name="表格 3"/>
          <p:cNvGraphicFramePr>
            <a:graphicFrameLocks noGrp="1"/>
          </p:cNvGraphicFramePr>
          <p:nvPr>
            <p:extLst>
              <p:ext uri="{D42A27DB-BD31-4B8C-83A1-F6EECF244321}">
                <p14:modId xmlns:p14="http://schemas.microsoft.com/office/powerpoint/2010/main" val="3860401128"/>
              </p:ext>
            </p:extLst>
          </p:nvPr>
        </p:nvGraphicFramePr>
        <p:xfrm>
          <a:off x="144000" y="3661008"/>
          <a:ext cx="8856000" cy="1280160"/>
        </p:xfrm>
        <a:graphic>
          <a:graphicData uri="http://schemas.openxmlformats.org/drawingml/2006/table">
            <a:tbl>
              <a:tblPr bandRow="1">
                <a:tableStyleId>{5C22544A-7EE6-4342-B048-85BDC9FD1C3A}</a:tableStyleId>
              </a:tblPr>
              <a:tblGrid>
                <a:gridCol w="1476000">
                  <a:extLst>
                    <a:ext uri="{9D8B030D-6E8A-4147-A177-3AD203B41FA5}">
                      <a16:colId xmlns:a16="http://schemas.microsoft.com/office/drawing/2014/main" xmlns="" val="3735198367"/>
                    </a:ext>
                  </a:extLst>
                </a:gridCol>
                <a:gridCol w="1476000">
                  <a:extLst>
                    <a:ext uri="{9D8B030D-6E8A-4147-A177-3AD203B41FA5}">
                      <a16:colId xmlns:a16="http://schemas.microsoft.com/office/drawing/2014/main" xmlns="" val="3922318883"/>
                    </a:ext>
                  </a:extLst>
                </a:gridCol>
                <a:gridCol w="1476000">
                  <a:extLst>
                    <a:ext uri="{9D8B030D-6E8A-4147-A177-3AD203B41FA5}">
                      <a16:colId xmlns:a16="http://schemas.microsoft.com/office/drawing/2014/main" xmlns="" val="1054222368"/>
                    </a:ext>
                  </a:extLst>
                </a:gridCol>
                <a:gridCol w="1476000">
                  <a:extLst>
                    <a:ext uri="{9D8B030D-6E8A-4147-A177-3AD203B41FA5}">
                      <a16:colId xmlns:a16="http://schemas.microsoft.com/office/drawing/2014/main" xmlns="" val="568077370"/>
                    </a:ext>
                  </a:extLst>
                </a:gridCol>
                <a:gridCol w="1476000">
                  <a:extLst>
                    <a:ext uri="{9D8B030D-6E8A-4147-A177-3AD203B41FA5}">
                      <a16:colId xmlns:a16="http://schemas.microsoft.com/office/drawing/2014/main" xmlns="" val="3071298734"/>
                    </a:ext>
                  </a:extLst>
                </a:gridCol>
                <a:gridCol w="1476000">
                  <a:extLst>
                    <a:ext uri="{9D8B030D-6E8A-4147-A177-3AD203B41FA5}">
                      <a16:colId xmlns:a16="http://schemas.microsoft.com/office/drawing/2014/main" xmlns="" val="823176019"/>
                    </a:ext>
                  </a:extLst>
                </a:gridCol>
              </a:tblGrid>
              <a:tr h="370840">
                <a:tc>
                  <a:txBody>
                    <a:bodyPr/>
                    <a:lstStyle/>
                    <a:p>
                      <a:endParaRPr lang="zh-TW" altLang="en-US" sz="2400" dirty="0"/>
                    </a:p>
                  </a:txBody>
                  <a:tcPr/>
                </a:tc>
                <a:tc>
                  <a:txBody>
                    <a:bodyPr/>
                    <a:lstStyle/>
                    <a:p>
                      <a:pPr algn="ctr"/>
                      <a:r>
                        <a:rPr lang="zh-TW" altLang="en-US" sz="2400" dirty="0" smtClean="0"/>
                        <a:t>未逾期</a:t>
                      </a:r>
                      <a:endParaRPr lang="zh-TW" altLang="en-US" sz="2400" dirty="0"/>
                    </a:p>
                  </a:txBody>
                  <a:tcPr anchor="ctr"/>
                </a:tc>
                <a:tc>
                  <a:txBody>
                    <a:bodyPr/>
                    <a:lstStyle/>
                    <a:p>
                      <a:pPr algn="ctr"/>
                      <a:r>
                        <a:rPr lang="zh-TW" altLang="en-US" sz="2400" dirty="0" smtClean="0"/>
                        <a:t>逾期</a:t>
                      </a:r>
                    </a:p>
                    <a:p>
                      <a:pPr algn="ctr"/>
                      <a:r>
                        <a:rPr lang="en-US" altLang="zh-TW" sz="2400" dirty="0" smtClean="0"/>
                        <a:t>1-30</a:t>
                      </a:r>
                      <a:r>
                        <a:rPr lang="zh-TW" altLang="en-US" sz="2400" dirty="0" smtClean="0"/>
                        <a:t>天</a:t>
                      </a:r>
                    </a:p>
                  </a:txBody>
                  <a:tcPr anchor="ctr"/>
                </a:tc>
                <a:tc>
                  <a:txBody>
                    <a:bodyPr/>
                    <a:lstStyle/>
                    <a:p>
                      <a:pPr algn="ctr"/>
                      <a:r>
                        <a:rPr lang="zh-TW" altLang="en-US" sz="2400" dirty="0" smtClean="0"/>
                        <a:t>逾期</a:t>
                      </a:r>
                    </a:p>
                    <a:p>
                      <a:pPr algn="ctr"/>
                      <a:r>
                        <a:rPr lang="en-US" altLang="zh-TW" sz="2400" dirty="0" smtClean="0"/>
                        <a:t>31-60</a:t>
                      </a:r>
                      <a:r>
                        <a:rPr lang="zh-TW" altLang="en-US" sz="2400" dirty="0" smtClean="0"/>
                        <a:t>天</a:t>
                      </a:r>
                      <a:endParaRPr lang="zh-TW" altLang="en-US" sz="2400" dirty="0"/>
                    </a:p>
                  </a:txBody>
                  <a:tcPr anchor="ctr"/>
                </a:tc>
                <a:tc>
                  <a:txBody>
                    <a:bodyPr/>
                    <a:lstStyle/>
                    <a:p>
                      <a:pPr algn="ctr"/>
                      <a:r>
                        <a:rPr lang="zh-TW" altLang="en-US" sz="2400" dirty="0" smtClean="0"/>
                        <a:t>逾期</a:t>
                      </a:r>
                    </a:p>
                    <a:p>
                      <a:pPr algn="ctr"/>
                      <a:r>
                        <a:rPr lang="en-US" altLang="zh-TW" sz="2400" dirty="0" smtClean="0"/>
                        <a:t>61-90</a:t>
                      </a:r>
                      <a:r>
                        <a:rPr lang="zh-TW" altLang="en-US" sz="2400" dirty="0" smtClean="0"/>
                        <a:t>天</a:t>
                      </a:r>
                      <a:endParaRPr lang="zh-TW" altLang="en-US" sz="2400" dirty="0"/>
                    </a:p>
                  </a:txBody>
                  <a:tcPr anchor="ctr"/>
                </a:tc>
                <a:tc>
                  <a:txBody>
                    <a:bodyPr/>
                    <a:lstStyle/>
                    <a:p>
                      <a:pPr algn="ctr"/>
                      <a:r>
                        <a:rPr lang="zh-TW" altLang="en-US" sz="2400" dirty="0" smtClean="0"/>
                        <a:t>逾期</a:t>
                      </a:r>
                    </a:p>
                    <a:p>
                      <a:pPr algn="ctr"/>
                      <a:r>
                        <a:rPr lang="zh-TW" altLang="en-US" sz="2400" dirty="0" smtClean="0"/>
                        <a:t>超過</a:t>
                      </a:r>
                      <a:r>
                        <a:rPr lang="en-US" altLang="zh-TW" sz="2400" dirty="0" smtClean="0"/>
                        <a:t>90</a:t>
                      </a:r>
                      <a:r>
                        <a:rPr lang="zh-TW" altLang="en-US" sz="2400" dirty="0" smtClean="0"/>
                        <a:t>天</a:t>
                      </a:r>
                      <a:endParaRPr lang="zh-TW" altLang="en-US" sz="2400" dirty="0"/>
                    </a:p>
                  </a:txBody>
                  <a:tcPr anchor="ctr"/>
                </a:tc>
                <a:extLst>
                  <a:ext uri="{0D108BD9-81ED-4DB2-BD59-A6C34878D82A}">
                    <a16:rowId xmlns:a16="http://schemas.microsoft.com/office/drawing/2014/main" xmlns="" val="3893764770"/>
                  </a:ext>
                </a:extLst>
              </a:tr>
              <a:tr h="370840">
                <a:tc>
                  <a:txBody>
                    <a:bodyPr/>
                    <a:lstStyle/>
                    <a:p>
                      <a:pPr algn="ctr"/>
                      <a:r>
                        <a:rPr lang="zh-TW" altLang="en-US" sz="2400" dirty="0" smtClean="0"/>
                        <a:t>違約率</a:t>
                      </a:r>
                      <a:endParaRPr lang="zh-TW" altLang="en-US" sz="2400" dirty="0"/>
                    </a:p>
                  </a:txBody>
                  <a:tcPr/>
                </a:tc>
                <a:tc>
                  <a:txBody>
                    <a:bodyPr/>
                    <a:lstStyle/>
                    <a:p>
                      <a:pPr algn="ctr"/>
                      <a:r>
                        <a:rPr lang="en-US" altLang="zh-TW" sz="2400" dirty="0" smtClean="0"/>
                        <a:t>0.3%</a:t>
                      </a:r>
                      <a:endParaRPr lang="zh-TW" altLang="en-US" sz="2400" dirty="0"/>
                    </a:p>
                  </a:txBody>
                  <a:tcPr/>
                </a:tc>
                <a:tc>
                  <a:txBody>
                    <a:bodyPr/>
                    <a:lstStyle/>
                    <a:p>
                      <a:pPr algn="ctr"/>
                      <a:r>
                        <a:rPr lang="en-US" altLang="zh-TW" sz="2400" dirty="0" smtClean="0"/>
                        <a:t>1.6%</a:t>
                      </a:r>
                      <a:endParaRPr lang="zh-TW" altLang="en-US" sz="2400" dirty="0"/>
                    </a:p>
                  </a:txBody>
                  <a:tcPr/>
                </a:tc>
                <a:tc>
                  <a:txBody>
                    <a:bodyPr/>
                    <a:lstStyle/>
                    <a:p>
                      <a:pPr algn="ctr"/>
                      <a:r>
                        <a:rPr lang="en-US" altLang="zh-TW" sz="2400" dirty="0" smtClean="0"/>
                        <a:t>3.6%</a:t>
                      </a:r>
                      <a:endParaRPr lang="zh-TW" altLang="en-US" sz="2400" dirty="0"/>
                    </a:p>
                  </a:txBody>
                  <a:tcPr/>
                </a:tc>
                <a:tc>
                  <a:txBody>
                    <a:bodyPr/>
                    <a:lstStyle/>
                    <a:p>
                      <a:pPr algn="ctr"/>
                      <a:r>
                        <a:rPr lang="en-US" altLang="zh-TW" sz="2400" dirty="0" smtClean="0"/>
                        <a:t>6.6%</a:t>
                      </a:r>
                      <a:endParaRPr lang="zh-TW" altLang="en-US" sz="2400" dirty="0"/>
                    </a:p>
                  </a:txBody>
                  <a:tcPr/>
                </a:tc>
                <a:tc>
                  <a:txBody>
                    <a:bodyPr/>
                    <a:lstStyle/>
                    <a:p>
                      <a:pPr algn="ctr"/>
                      <a:r>
                        <a:rPr lang="en-US" altLang="zh-TW" sz="2400" dirty="0" smtClean="0"/>
                        <a:t>10.6%</a:t>
                      </a:r>
                      <a:endParaRPr lang="zh-TW" altLang="en-US" sz="2400" dirty="0"/>
                    </a:p>
                  </a:txBody>
                  <a:tcPr/>
                </a:tc>
                <a:extLst>
                  <a:ext uri="{0D108BD9-81ED-4DB2-BD59-A6C34878D82A}">
                    <a16:rowId xmlns:a16="http://schemas.microsoft.com/office/drawing/2014/main" xmlns="" val="4278693248"/>
                  </a:ext>
                </a:extLst>
              </a:tr>
            </a:tbl>
          </a:graphicData>
        </a:graphic>
      </p:graphicFrame>
    </p:spTree>
    <p:extLst>
      <p:ext uri="{BB962C8B-B14F-4D97-AF65-F5344CB8AC3E}">
        <p14:creationId xmlns:p14="http://schemas.microsoft.com/office/powerpoint/2010/main" val="2544813583"/>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50000"/>
              </a:lnSpc>
              <a:buNone/>
            </a:pPr>
            <a:r>
              <a:rPr lang="zh-TW" altLang="en-US" sz="2400" dirty="0" smtClean="0"/>
              <a:t>將</a:t>
            </a:r>
            <a:r>
              <a:rPr lang="en-US" altLang="zh-TW" sz="2400" dirty="0"/>
              <a:t>$30,000,000</a:t>
            </a:r>
            <a:r>
              <a:rPr lang="zh-TW" altLang="en-US" sz="2400" dirty="0"/>
              <a:t>之應收帳款按上列級距分組，並乘以估計損失率，得出存續期間預期信用損失。如下：</a:t>
            </a:r>
          </a:p>
        </p:txBody>
      </p:sp>
      <p:graphicFrame>
        <p:nvGraphicFramePr>
          <p:cNvPr id="2" name="表格 1"/>
          <p:cNvGraphicFramePr>
            <a:graphicFrameLocks noGrp="1"/>
          </p:cNvGraphicFramePr>
          <p:nvPr>
            <p:extLst>
              <p:ext uri="{D42A27DB-BD31-4B8C-83A1-F6EECF244321}">
                <p14:modId xmlns:p14="http://schemas.microsoft.com/office/powerpoint/2010/main" val="3439836223"/>
              </p:ext>
            </p:extLst>
          </p:nvPr>
        </p:nvGraphicFramePr>
        <p:xfrm>
          <a:off x="144000" y="2417296"/>
          <a:ext cx="8856001" cy="3078480"/>
        </p:xfrm>
        <a:graphic>
          <a:graphicData uri="http://schemas.openxmlformats.org/drawingml/2006/table">
            <a:tbl>
              <a:tblPr firstRow="1" bandRow="1">
                <a:tableStyleId>{5C22544A-7EE6-4342-B048-85BDC9FD1C3A}</a:tableStyleId>
              </a:tblPr>
              <a:tblGrid>
                <a:gridCol w="1760199">
                  <a:extLst>
                    <a:ext uri="{9D8B030D-6E8A-4147-A177-3AD203B41FA5}">
                      <a16:colId xmlns:a16="http://schemas.microsoft.com/office/drawing/2014/main" xmlns="" val="2255908236"/>
                    </a:ext>
                  </a:extLst>
                </a:gridCol>
                <a:gridCol w="1723528">
                  <a:extLst>
                    <a:ext uri="{9D8B030D-6E8A-4147-A177-3AD203B41FA5}">
                      <a16:colId xmlns:a16="http://schemas.microsoft.com/office/drawing/2014/main" xmlns="" val="2056303399"/>
                    </a:ext>
                  </a:extLst>
                </a:gridCol>
                <a:gridCol w="2255255">
                  <a:extLst>
                    <a:ext uri="{9D8B030D-6E8A-4147-A177-3AD203B41FA5}">
                      <a16:colId xmlns:a16="http://schemas.microsoft.com/office/drawing/2014/main" xmlns="" val="854257720"/>
                    </a:ext>
                  </a:extLst>
                </a:gridCol>
                <a:gridCol w="3117019">
                  <a:extLst>
                    <a:ext uri="{9D8B030D-6E8A-4147-A177-3AD203B41FA5}">
                      <a16:colId xmlns:a16="http://schemas.microsoft.com/office/drawing/2014/main" xmlns="" val="2216316274"/>
                    </a:ext>
                  </a:extLst>
                </a:gridCol>
              </a:tblGrid>
              <a:tr h="370840">
                <a:tc>
                  <a:txBody>
                    <a:bodyPr/>
                    <a:lstStyle/>
                    <a:p>
                      <a:pPr algn="ctr"/>
                      <a:r>
                        <a:rPr lang="zh-TW" altLang="en-US" sz="2000" dirty="0" smtClean="0">
                          <a:solidFill>
                            <a:srgbClr val="0070C0"/>
                          </a:solidFill>
                        </a:rPr>
                        <a:t>帳齡</a:t>
                      </a:r>
                      <a:endParaRPr lang="zh-TW" altLang="en-US" sz="2000" dirty="0">
                        <a:solidFill>
                          <a:srgbClr val="0070C0"/>
                        </a:solidFill>
                      </a:endParaRPr>
                    </a:p>
                  </a:txBody>
                  <a:tcPr anchor="ctr"/>
                </a:tc>
                <a:tc>
                  <a:txBody>
                    <a:bodyPr/>
                    <a:lstStyle/>
                    <a:p>
                      <a:pPr algn="ctr"/>
                      <a:r>
                        <a:rPr lang="zh-TW" altLang="en-US" sz="2000" dirty="0" smtClean="0">
                          <a:solidFill>
                            <a:srgbClr val="0070C0"/>
                          </a:solidFill>
                        </a:rPr>
                        <a:t>總帳面金額</a:t>
                      </a:r>
                      <a:endParaRPr lang="zh-TW" altLang="en-US" sz="2000" dirty="0">
                        <a:solidFill>
                          <a:srgbClr val="0070C0"/>
                        </a:solidFill>
                      </a:endParaRPr>
                    </a:p>
                  </a:txBody>
                  <a:tcPr anchor="ctr"/>
                </a:tc>
                <a:tc>
                  <a:txBody>
                    <a:bodyPr/>
                    <a:lstStyle/>
                    <a:p>
                      <a:pPr algn="ctr"/>
                      <a:r>
                        <a:rPr lang="zh-TW" altLang="en-US" sz="2000" dirty="0" smtClean="0">
                          <a:solidFill>
                            <a:srgbClr val="0070C0"/>
                          </a:solidFill>
                        </a:rPr>
                        <a:t>預期信用損失率</a:t>
                      </a:r>
                      <a:endParaRPr lang="zh-TW" altLang="en-US" sz="2000" dirty="0">
                        <a:solidFill>
                          <a:srgbClr val="0070C0"/>
                        </a:solidFill>
                      </a:endParaRPr>
                    </a:p>
                  </a:txBody>
                  <a:tcPr anchor="ctr"/>
                </a:tc>
                <a:tc>
                  <a:txBody>
                    <a:bodyPr/>
                    <a:lstStyle/>
                    <a:p>
                      <a:pPr algn="ctr"/>
                      <a:r>
                        <a:rPr lang="zh-TW" altLang="en-US" sz="2000" dirty="0" smtClean="0">
                          <a:solidFill>
                            <a:srgbClr val="0070C0"/>
                          </a:solidFill>
                        </a:rPr>
                        <a:t>存續期間預期信用損失（備抵損失）</a:t>
                      </a:r>
                      <a:endParaRPr lang="zh-TW" altLang="en-US" sz="2000" dirty="0">
                        <a:solidFill>
                          <a:srgbClr val="0070C0"/>
                        </a:solidFill>
                      </a:endParaRPr>
                    </a:p>
                  </a:txBody>
                  <a:tcPr anchor="ctr"/>
                </a:tc>
                <a:extLst>
                  <a:ext uri="{0D108BD9-81ED-4DB2-BD59-A6C34878D82A}">
                    <a16:rowId xmlns:a16="http://schemas.microsoft.com/office/drawing/2014/main" xmlns="" val="4226795282"/>
                  </a:ext>
                </a:extLst>
              </a:tr>
              <a:tr h="370840">
                <a:tc>
                  <a:txBody>
                    <a:bodyPr/>
                    <a:lstStyle/>
                    <a:p>
                      <a:pPr algn="ctr"/>
                      <a:r>
                        <a:rPr lang="zh-TW" altLang="en-US" sz="2000" dirty="0" smtClean="0"/>
                        <a:t>未逾期</a:t>
                      </a:r>
                      <a:endParaRPr lang="zh-TW" altLang="en-US" sz="2000" dirty="0"/>
                    </a:p>
                  </a:txBody>
                  <a:tcPr anchor="ctr"/>
                </a:tc>
                <a:tc>
                  <a:txBody>
                    <a:bodyPr/>
                    <a:lstStyle/>
                    <a:p>
                      <a:pPr algn="ctr"/>
                      <a:r>
                        <a:rPr lang="en-US" altLang="zh-TW" sz="2000" dirty="0" smtClean="0"/>
                        <a:t>$15,000</a:t>
                      </a:r>
                      <a:endParaRPr lang="zh-TW" altLang="en-US" sz="2000" dirty="0"/>
                    </a:p>
                  </a:txBody>
                  <a:tcPr anchor="ctr"/>
                </a:tc>
                <a:tc>
                  <a:txBody>
                    <a:bodyPr/>
                    <a:lstStyle/>
                    <a:p>
                      <a:pPr algn="ctr"/>
                      <a:r>
                        <a:rPr lang="en-US" altLang="zh-TW" sz="2000" dirty="0" smtClean="0"/>
                        <a:t>0.3%</a:t>
                      </a:r>
                      <a:endParaRPr lang="zh-TW" altLang="en-US" sz="2000" dirty="0"/>
                    </a:p>
                  </a:txBody>
                  <a:tcPr anchor="ctr"/>
                </a:tc>
                <a:tc>
                  <a:txBody>
                    <a:bodyPr/>
                    <a:lstStyle/>
                    <a:p>
                      <a:pPr algn="ctr"/>
                      <a:r>
                        <a:rPr lang="en-US" altLang="zh-TW" sz="2000" dirty="0" smtClean="0"/>
                        <a:t>$45  </a:t>
                      </a:r>
                      <a:endParaRPr lang="zh-TW" altLang="en-US" sz="2000" dirty="0"/>
                    </a:p>
                  </a:txBody>
                  <a:tcPr anchor="ctr"/>
                </a:tc>
                <a:extLst>
                  <a:ext uri="{0D108BD9-81ED-4DB2-BD59-A6C34878D82A}">
                    <a16:rowId xmlns:a16="http://schemas.microsoft.com/office/drawing/2014/main" xmlns="" val="2373863627"/>
                  </a:ext>
                </a:extLst>
              </a:tr>
              <a:tr h="370840">
                <a:tc>
                  <a:txBody>
                    <a:bodyPr/>
                    <a:lstStyle/>
                    <a:p>
                      <a:pPr algn="ctr"/>
                      <a:r>
                        <a:rPr lang="zh-TW" altLang="en-US" sz="2000" dirty="0" smtClean="0"/>
                        <a:t>逾期</a:t>
                      </a:r>
                      <a:r>
                        <a:rPr lang="en-US" altLang="zh-TW" sz="2000" dirty="0" smtClean="0"/>
                        <a:t>1-30</a:t>
                      </a:r>
                      <a:r>
                        <a:rPr lang="zh-TW" altLang="en-US" sz="2000" dirty="0" smtClean="0"/>
                        <a:t>天</a:t>
                      </a:r>
                      <a:endParaRPr lang="zh-TW" altLang="en-US" sz="2000" dirty="0"/>
                    </a:p>
                  </a:txBody>
                  <a:tcPr anchor="ctr"/>
                </a:tc>
                <a:tc>
                  <a:txBody>
                    <a:bodyPr/>
                    <a:lstStyle/>
                    <a:p>
                      <a:pPr algn="ctr"/>
                      <a:r>
                        <a:rPr lang="en-US" altLang="zh-TW" sz="2000" dirty="0" smtClean="0"/>
                        <a:t>    7,500</a:t>
                      </a:r>
                      <a:endParaRPr lang="zh-TW" altLang="en-US" sz="2000" dirty="0"/>
                    </a:p>
                  </a:txBody>
                  <a:tcPr anchor="ctr"/>
                </a:tc>
                <a:tc>
                  <a:txBody>
                    <a:bodyPr/>
                    <a:lstStyle/>
                    <a:p>
                      <a:pPr algn="ctr"/>
                      <a:r>
                        <a:rPr lang="en-US" altLang="zh-TW" sz="2000" dirty="0" smtClean="0"/>
                        <a:t>1.6%</a:t>
                      </a:r>
                      <a:endParaRPr lang="zh-TW" altLang="en-US" sz="2000" dirty="0"/>
                    </a:p>
                  </a:txBody>
                  <a:tcPr anchor="ctr"/>
                </a:tc>
                <a:tc>
                  <a:txBody>
                    <a:bodyPr/>
                    <a:lstStyle/>
                    <a:p>
                      <a:pPr algn="ctr"/>
                      <a:r>
                        <a:rPr lang="en-US" altLang="zh-TW" sz="2000" dirty="0" smtClean="0"/>
                        <a:t>120</a:t>
                      </a:r>
                      <a:endParaRPr lang="zh-TW" altLang="en-US" sz="2000" dirty="0"/>
                    </a:p>
                  </a:txBody>
                  <a:tcPr anchor="ctr"/>
                </a:tc>
                <a:extLst>
                  <a:ext uri="{0D108BD9-81ED-4DB2-BD59-A6C34878D82A}">
                    <a16:rowId xmlns:a16="http://schemas.microsoft.com/office/drawing/2014/main" xmlns="" val="1412971395"/>
                  </a:ext>
                </a:extLst>
              </a:tr>
              <a:tr h="370840">
                <a:tc>
                  <a:txBody>
                    <a:bodyPr/>
                    <a:lstStyle/>
                    <a:p>
                      <a:pPr algn="ctr"/>
                      <a:r>
                        <a:rPr lang="zh-TW" altLang="en-US" sz="2000" dirty="0" smtClean="0"/>
                        <a:t>逾期</a:t>
                      </a:r>
                      <a:r>
                        <a:rPr lang="en-US" altLang="zh-TW" sz="2000" dirty="0" smtClean="0"/>
                        <a:t>31-60</a:t>
                      </a:r>
                      <a:r>
                        <a:rPr lang="zh-TW" altLang="en-US" sz="2000" dirty="0" smtClean="0"/>
                        <a:t>天</a:t>
                      </a:r>
                      <a:endParaRPr lang="zh-TW" altLang="en-US" sz="2000" dirty="0"/>
                    </a:p>
                  </a:txBody>
                  <a:tcPr anchor="ctr"/>
                </a:tc>
                <a:tc>
                  <a:txBody>
                    <a:bodyPr/>
                    <a:lstStyle/>
                    <a:p>
                      <a:pPr algn="ctr"/>
                      <a:r>
                        <a:rPr lang="zh-TW" altLang="en-US" sz="2000" dirty="0" smtClean="0"/>
                        <a:t>    </a:t>
                      </a:r>
                      <a:r>
                        <a:rPr lang="en-US" altLang="zh-TW" sz="2000" dirty="0" smtClean="0"/>
                        <a:t>4,000</a:t>
                      </a:r>
                      <a:endParaRPr lang="zh-TW" altLang="en-US" sz="2000" dirty="0"/>
                    </a:p>
                  </a:txBody>
                  <a:tcPr anchor="ctr"/>
                </a:tc>
                <a:tc>
                  <a:txBody>
                    <a:bodyPr/>
                    <a:lstStyle/>
                    <a:p>
                      <a:pPr algn="ctr"/>
                      <a:r>
                        <a:rPr lang="en-US" altLang="zh-TW" sz="2000" dirty="0" smtClean="0"/>
                        <a:t>3.6%</a:t>
                      </a:r>
                      <a:endParaRPr lang="zh-TW" altLang="en-US" sz="2000" dirty="0"/>
                    </a:p>
                  </a:txBody>
                  <a:tcPr anchor="ctr"/>
                </a:tc>
                <a:tc>
                  <a:txBody>
                    <a:bodyPr/>
                    <a:lstStyle/>
                    <a:p>
                      <a:pPr algn="ctr"/>
                      <a:r>
                        <a:rPr lang="en-US" altLang="zh-TW" sz="2000" dirty="0" smtClean="0"/>
                        <a:t>144</a:t>
                      </a:r>
                      <a:endParaRPr lang="zh-TW" altLang="en-US" sz="2000" dirty="0"/>
                    </a:p>
                  </a:txBody>
                  <a:tcPr anchor="ctr"/>
                </a:tc>
                <a:extLst>
                  <a:ext uri="{0D108BD9-81ED-4DB2-BD59-A6C34878D82A}">
                    <a16:rowId xmlns:a16="http://schemas.microsoft.com/office/drawing/2014/main" xmlns="" val="3700754182"/>
                  </a:ext>
                </a:extLst>
              </a:tr>
              <a:tr h="370840">
                <a:tc>
                  <a:txBody>
                    <a:bodyPr/>
                    <a:lstStyle/>
                    <a:p>
                      <a:pPr algn="ctr"/>
                      <a:r>
                        <a:rPr lang="zh-TW" altLang="en-US" sz="2000" dirty="0" smtClean="0"/>
                        <a:t>逾期</a:t>
                      </a:r>
                      <a:r>
                        <a:rPr lang="en-US" altLang="zh-TW" sz="2000" dirty="0" smtClean="0"/>
                        <a:t>61-90</a:t>
                      </a:r>
                      <a:r>
                        <a:rPr lang="zh-TW" altLang="en-US" sz="2000" dirty="0" smtClean="0"/>
                        <a:t>天</a:t>
                      </a:r>
                      <a:endParaRPr lang="zh-TW" altLang="en-US" sz="2000" dirty="0"/>
                    </a:p>
                  </a:txBody>
                  <a:tcPr anchor="ctr"/>
                </a:tc>
                <a:tc>
                  <a:txBody>
                    <a:bodyPr/>
                    <a:lstStyle/>
                    <a:p>
                      <a:pPr algn="ctr"/>
                      <a:r>
                        <a:rPr lang="zh-TW" altLang="en-US" sz="2000" dirty="0" smtClean="0"/>
                        <a:t>    </a:t>
                      </a:r>
                      <a:r>
                        <a:rPr lang="en-US" altLang="zh-TW" sz="2000" dirty="0" smtClean="0"/>
                        <a:t>2,500</a:t>
                      </a:r>
                      <a:endParaRPr lang="zh-TW" altLang="en-US" sz="2000" dirty="0"/>
                    </a:p>
                  </a:txBody>
                  <a:tcPr anchor="ctr"/>
                </a:tc>
                <a:tc>
                  <a:txBody>
                    <a:bodyPr/>
                    <a:lstStyle/>
                    <a:p>
                      <a:pPr algn="ctr"/>
                      <a:r>
                        <a:rPr lang="en-US" altLang="zh-TW" sz="2000" dirty="0" smtClean="0"/>
                        <a:t>6.6%</a:t>
                      </a:r>
                      <a:endParaRPr lang="zh-TW" altLang="en-US" sz="2000" dirty="0"/>
                    </a:p>
                  </a:txBody>
                  <a:tcPr anchor="ctr"/>
                </a:tc>
                <a:tc>
                  <a:txBody>
                    <a:bodyPr/>
                    <a:lstStyle/>
                    <a:p>
                      <a:pPr algn="ctr"/>
                      <a:r>
                        <a:rPr lang="en-US" altLang="zh-TW" sz="2000" dirty="0" smtClean="0"/>
                        <a:t>165</a:t>
                      </a:r>
                      <a:endParaRPr lang="zh-TW" altLang="en-US" sz="2000" dirty="0"/>
                    </a:p>
                  </a:txBody>
                  <a:tcPr anchor="ctr"/>
                </a:tc>
                <a:extLst>
                  <a:ext uri="{0D108BD9-81ED-4DB2-BD59-A6C34878D82A}">
                    <a16:rowId xmlns:a16="http://schemas.microsoft.com/office/drawing/2014/main" xmlns="" val="2173477538"/>
                  </a:ext>
                </a:extLst>
              </a:tr>
              <a:tr h="370840">
                <a:tc>
                  <a:txBody>
                    <a:bodyPr/>
                    <a:lstStyle/>
                    <a:p>
                      <a:pPr algn="ctr"/>
                      <a:r>
                        <a:rPr lang="zh-TW" altLang="en-US" sz="2000" dirty="0" smtClean="0"/>
                        <a:t>逾期超過</a:t>
                      </a:r>
                      <a:r>
                        <a:rPr lang="en-US" altLang="zh-TW" sz="2000" dirty="0" smtClean="0"/>
                        <a:t>90</a:t>
                      </a:r>
                      <a:r>
                        <a:rPr lang="zh-TW" altLang="en-US" sz="2000" dirty="0" smtClean="0"/>
                        <a:t>天</a:t>
                      </a:r>
                      <a:endParaRPr lang="zh-TW" altLang="en-US" sz="2000" dirty="0"/>
                    </a:p>
                  </a:txBody>
                  <a:tcPr anchor="ctr"/>
                </a:tc>
                <a:tc>
                  <a:txBody>
                    <a:bodyPr/>
                    <a:lstStyle/>
                    <a:p>
                      <a:pPr algn="ctr"/>
                      <a:r>
                        <a:rPr lang="en-US" altLang="zh-TW" sz="2000" dirty="0" smtClean="0"/>
                        <a:t>    1,000</a:t>
                      </a:r>
                      <a:endParaRPr lang="zh-TW" altLang="en-US" sz="2000" dirty="0"/>
                    </a:p>
                  </a:txBody>
                  <a:tcPr anchor="ctr"/>
                </a:tc>
                <a:tc>
                  <a:txBody>
                    <a:bodyPr/>
                    <a:lstStyle/>
                    <a:p>
                      <a:pPr algn="ctr"/>
                      <a:r>
                        <a:rPr lang="en-US" altLang="zh-TW" sz="2000" dirty="0" smtClean="0"/>
                        <a:t>10.6%</a:t>
                      </a:r>
                      <a:endParaRPr lang="zh-TW" altLang="en-US" sz="2000" dirty="0"/>
                    </a:p>
                  </a:txBody>
                  <a:tcPr anchor="ctr"/>
                </a:tc>
                <a:tc>
                  <a:txBody>
                    <a:bodyPr/>
                    <a:lstStyle/>
                    <a:p>
                      <a:pPr algn="ctr"/>
                      <a:r>
                        <a:rPr lang="en-US" altLang="zh-TW" sz="2000" dirty="0" smtClean="0"/>
                        <a:t>106</a:t>
                      </a:r>
                      <a:endParaRPr lang="zh-TW" altLang="en-US" sz="2000" dirty="0"/>
                    </a:p>
                  </a:txBody>
                  <a:tcPr anchor="ctr"/>
                </a:tc>
                <a:extLst>
                  <a:ext uri="{0D108BD9-81ED-4DB2-BD59-A6C34878D82A}">
                    <a16:rowId xmlns:a16="http://schemas.microsoft.com/office/drawing/2014/main" xmlns="" val="2512818325"/>
                  </a:ext>
                </a:extLst>
              </a:tr>
              <a:tr h="370840">
                <a:tc>
                  <a:txBody>
                    <a:bodyPr/>
                    <a:lstStyle/>
                    <a:p>
                      <a:pPr algn="ctr"/>
                      <a:r>
                        <a:rPr lang="zh-TW" altLang="en-US" sz="2000" dirty="0" smtClean="0"/>
                        <a:t>總計</a:t>
                      </a:r>
                      <a:endParaRPr lang="zh-TW" altLang="en-US" sz="2000" dirty="0"/>
                    </a:p>
                  </a:txBody>
                  <a:tcPr anchor="ctr"/>
                </a:tc>
                <a:tc>
                  <a:txBody>
                    <a:bodyPr/>
                    <a:lstStyle/>
                    <a:p>
                      <a:pPr algn="ctr"/>
                      <a:r>
                        <a:rPr lang="en-US" altLang="zh-TW" sz="2000" dirty="0" smtClean="0"/>
                        <a:t>$30,000</a:t>
                      </a:r>
                      <a:endParaRPr lang="zh-TW" altLang="en-US" sz="2000" dirty="0"/>
                    </a:p>
                  </a:txBody>
                  <a:tcPr anchor="ctr"/>
                </a:tc>
                <a:tc>
                  <a:txBody>
                    <a:bodyPr/>
                    <a:lstStyle/>
                    <a:p>
                      <a:pPr algn="ctr"/>
                      <a:endParaRPr lang="zh-TW" altLang="en-US" sz="2000"/>
                    </a:p>
                  </a:txBody>
                  <a:tcPr anchor="ctr"/>
                </a:tc>
                <a:tc>
                  <a:txBody>
                    <a:bodyPr/>
                    <a:lstStyle/>
                    <a:p>
                      <a:pPr algn="ctr"/>
                      <a:r>
                        <a:rPr lang="en-US" altLang="zh-TW" sz="2000" dirty="0" smtClean="0"/>
                        <a:t>$580</a:t>
                      </a:r>
                      <a:endParaRPr lang="zh-TW" altLang="en-US" sz="2000" dirty="0"/>
                    </a:p>
                  </a:txBody>
                  <a:tcPr anchor="ctr"/>
                </a:tc>
                <a:extLst>
                  <a:ext uri="{0D108BD9-81ED-4DB2-BD59-A6C34878D82A}">
                    <a16:rowId xmlns:a16="http://schemas.microsoft.com/office/drawing/2014/main" xmlns="" val="2647430779"/>
                  </a:ext>
                </a:extLst>
              </a:tr>
            </a:tbl>
          </a:graphicData>
        </a:graphic>
      </p:graphicFrame>
      <p:sp>
        <p:nvSpPr>
          <p:cNvPr id="5" name="矩形 4"/>
          <p:cNvSpPr/>
          <p:nvPr/>
        </p:nvSpPr>
        <p:spPr bwMode="auto">
          <a:xfrm>
            <a:off x="7092280" y="5157192"/>
            <a:ext cx="720080" cy="288032"/>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6" name="文字方塊 5"/>
          <p:cNvSpPr txBox="1"/>
          <p:nvPr/>
        </p:nvSpPr>
        <p:spPr>
          <a:xfrm>
            <a:off x="4199376" y="5338678"/>
            <a:ext cx="2736304" cy="707886"/>
          </a:xfrm>
          <a:prstGeom prst="rect">
            <a:avLst/>
          </a:prstGeom>
          <a:noFill/>
          <a:ln w="28575">
            <a:solidFill>
              <a:srgbClr val="FF0000"/>
            </a:solidFill>
          </a:ln>
        </p:spPr>
        <p:txBody>
          <a:bodyPr wrap="square" rtlCol="0">
            <a:spAutoFit/>
          </a:bodyPr>
          <a:lstStyle/>
          <a:p>
            <a:r>
              <a:rPr lang="zh-TW" altLang="en-US" sz="2000" dirty="0">
                <a:solidFill>
                  <a:srgbClr val="FF0000"/>
                </a:solidFill>
              </a:rPr>
              <a:t>報導日</a:t>
            </a:r>
            <a:r>
              <a:rPr lang="zh-TW" altLang="en-US" sz="2000" dirty="0"/>
              <a:t>應有之備抵損失（備抵壞帳）餘額</a:t>
            </a:r>
          </a:p>
        </p:txBody>
      </p:sp>
    </p:spTree>
    <p:extLst>
      <p:ext uri="{BB962C8B-B14F-4D97-AF65-F5344CB8AC3E}">
        <p14:creationId xmlns:p14="http://schemas.microsoft.com/office/powerpoint/2010/main" val="3297343320"/>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23</a:t>
            </a:r>
            <a:r>
              <a:rPr lang="zh-TW" altLang="en-US" dirty="0"/>
              <a:t>：準備矩陣法預期信用損失率之計算</a:t>
            </a:r>
          </a:p>
        </p:txBody>
      </p:sp>
      <p:sp>
        <p:nvSpPr>
          <p:cNvPr id="3" name="內容版面配置區 2"/>
          <p:cNvSpPr>
            <a:spLocks noGrp="1"/>
          </p:cNvSpPr>
          <p:nvPr>
            <p:ph idx="1"/>
          </p:nvPr>
        </p:nvSpPr>
        <p:spPr/>
        <p:txBody>
          <a:bodyPr/>
          <a:lstStyle/>
          <a:p>
            <a:pPr marL="0" indent="0">
              <a:buNone/>
            </a:pPr>
            <a:r>
              <a:rPr lang="zh-TW" altLang="en-US" sz="2400" dirty="0"/>
              <a:t>東原公司對於應收帳款採用準備矩陣以計提備抵損失</a:t>
            </a:r>
            <a:r>
              <a:rPr lang="en-US" altLang="zh-TW" sz="2400" dirty="0"/>
              <a:t>(</a:t>
            </a:r>
            <a:r>
              <a:rPr lang="zh-TW" altLang="en-US" sz="2400" dirty="0"/>
              <a:t>備抵壞帳</a:t>
            </a:r>
            <a:r>
              <a:rPr lang="en-US" altLang="zh-TW" sz="2400" dirty="0"/>
              <a:t>)</a:t>
            </a:r>
            <a:r>
              <a:rPr lang="zh-TW" altLang="en-US" sz="2400" dirty="0"/>
              <a:t>，將同一地區相同信用風險之應收帳款歸類為一群組。</a:t>
            </a:r>
          </a:p>
          <a:p>
            <a:pPr marL="0" indent="0">
              <a:buNone/>
            </a:pPr>
            <a:r>
              <a:rPr lang="zh-TW" altLang="en-US" sz="2400" dirty="0"/>
              <a:t>估計信用損失率，相關資料如下：</a:t>
            </a:r>
          </a:p>
          <a:p>
            <a:pPr marL="0" indent="0">
              <a:buNone/>
            </a:pPr>
            <a:r>
              <a:rPr lang="en-US" altLang="zh-TW" sz="2400" dirty="0"/>
              <a:t>(1)X1</a:t>
            </a:r>
            <a:r>
              <a:rPr lang="zh-TW" altLang="en-US" sz="2400" dirty="0"/>
              <a:t>年度銷貨</a:t>
            </a:r>
            <a:r>
              <a:rPr lang="en-US" altLang="zh-TW" sz="2400" dirty="0"/>
              <a:t>$1,000,000</a:t>
            </a:r>
            <a:r>
              <a:rPr lang="zh-TW" altLang="en-US" sz="2400" dirty="0"/>
              <a:t>均為賒銷，客戶在銷貨後</a:t>
            </a:r>
            <a:r>
              <a:rPr lang="en-US" altLang="zh-TW" sz="2400" dirty="0"/>
              <a:t>30</a:t>
            </a:r>
            <a:r>
              <a:rPr lang="zh-TW" altLang="en-US" sz="2400" dirty="0"/>
              <a:t>天內付款者</a:t>
            </a:r>
            <a:r>
              <a:rPr lang="en-US" altLang="zh-TW" sz="2400" dirty="0"/>
              <a:t>$200,000</a:t>
            </a:r>
            <a:r>
              <a:rPr lang="zh-TW" altLang="en-US" sz="2400" dirty="0"/>
              <a:t>，在</a:t>
            </a:r>
            <a:r>
              <a:rPr lang="en-US" altLang="zh-TW" sz="2400" dirty="0"/>
              <a:t>31</a:t>
            </a:r>
            <a:r>
              <a:rPr lang="zh-TW" altLang="en-US" sz="2400" dirty="0"/>
              <a:t>天至</a:t>
            </a:r>
            <a:r>
              <a:rPr lang="en-US" altLang="zh-TW" sz="2400" dirty="0"/>
              <a:t>60</a:t>
            </a:r>
            <a:r>
              <a:rPr lang="zh-TW" altLang="en-US" sz="2400" dirty="0"/>
              <a:t>內付款付款者</a:t>
            </a:r>
            <a:r>
              <a:rPr lang="en-US" altLang="zh-TW" sz="2400" dirty="0"/>
              <a:t>$350,000</a:t>
            </a:r>
            <a:r>
              <a:rPr lang="zh-TW" altLang="en-US" sz="2400" dirty="0"/>
              <a:t>，</a:t>
            </a:r>
            <a:r>
              <a:rPr lang="en-US" altLang="zh-TW" sz="2400" dirty="0"/>
              <a:t>61</a:t>
            </a:r>
            <a:r>
              <a:rPr lang="zh-TW" altLang="en-US" sz="2400" dirty="0"/>
              <a:t>天至</a:t>
            </a:r>
            <a:r>
              <a:rPr lang="en-US" altLang="zh-TW" sz="2400" dirty="0"/>
              <a:t>90</a:t>
            </a:r>
            <a:r>
              <a:rPr lang="zh-TW" altLang="en-US" sz="2400" dirty="0"/>
              <a:t>天內付款者</a:t>
            </a:r>
            <a:r>
              <a:rPr lang="en-US" altLang="zh-TW" sz="2400" dirty="0"/>
              <a:t>$300,000</a:t>
            </a:r>
            <a:r>
              <a:rPr lang="zh-TW" altLang="en-US" sz="2400" dirty="0"/>
              <a:t>，積欠</a:t>
            </a:r>
            <a:r>
              <a:rPr lang="en-US" altLang="zh-TW" sz="2400" dirty="0"/>
              <a:t>91</a:t>
            </a:r>
            <a:r>
              <a:rPr lang="zh-TW" altLang="en-US" sz="2400" dirty="0"/>
              <a:t>天以上者</a:t>
            </a:r>
            <a:r>
              <a:rPr lang="en-US" altLang="zh-TW" sz="2400" dirty="0"/>
              <a:t>$150,000</a:t>
            </a:r>
            <a:r>
              <a:rPr lang="zh-TW" altLang="en-US" sz="2400" dirty="0"/>
              <a:t>，其中最後付款者</a:t>
            </a:r>
            <a:r>
              <a:rPr lang="en-US" altLang="zh-TW" sz="2400" dirty="0"/>
              <a:t>$120,000</a:t>
            </a:r>
            <a:r>
              <a:rPr lang="zh-TW" altLang="en-US" sz="2400" dirty="0"/>
              <a:t>，實際發生壞帳</a:t>
            </a:r>
            <a:r>
              <a:rPr lang="en-US" altLang="zh-TW" sz="2400" dirty="0"/>
              <a:t>$30,000</a:t>
            </a:r>
            <a:r>
              <a:rPr lang="zh-TW" altLang="en-US" sz="2400" dirty="0"/>
              <a:t>。</a:t>
            </a:r>
          </a:p>
          <a:p>
            <a:pPr marL="0" indent="0">
              <a:buNone/>
            </a:pPr>
            <a:r>
              <a:rPr lang="en-US" altLang="zh-TW" sz="2400" dirty="0"/>
              <a:t>(2)X2</a:t>
            </a:r>
            <a:r>
              <a:rPr lang="zh-TW" altLang="en-US" sz="2400" dirty="0"/>
              <a:t>年度因經濟情況下行，失業率增加，過去經驗，失業率增加會導致壞帳增加，以</a:t>
            </a:r>
            <a:r>
              <a:rPr lang="en-US" altLang="zh-TW" sz="2400" dirty="0"/>
              <a:t>X2</a:t>
            </a:r>
            <a:r>
              <a:rPr lang="zh-TW" altLang="en-US" sz="2400" dirty="0"/>
              <a:t>年度的失業率相較於</a:t>
            </a:r>
            <a:r>
              <a:rPr lang="en-US" altLang="zh-TW" sz="2400" dirty="0"/>
              <a:t>X1</a:t>
            </a:r>
            <a:r>
              <a:rPr lang="zh-TW" altLang="en-US" sz="2400" dirty="0"/>
              <a:t>年度的失業率，每</a:t>
            </a:r>
            <a:r>
              <a:rPr lang="en-US" altLang="zh-TW" sz="2400" dirty="0"/>
              <a:t>$1,000,000</a:t>
            </a:r>
            <a:r>
              <a:rPr lang="zh-TW" altLang="en-US" sz="2400" dirty="0"/>
              <a:t>的銷貨估計會發生壞帳</a:t>
            </a:r>
            <a:r>
              <a:rPr lang="en-US" altLang="zh-TW" sz="2400" dirty="0"/>
              <a:t>$40,000</a:t>
            </a:r>
            <a:r>
              <a:rPr lang="zh-TW" altLang="en-US" sz="2400" dirty="0"/>
              <a:t>而非</a:t>
            </a:r>
            <a:r>
              <a:rPr lang="en-US" altLang="zh-TW" sz="2400" dirty="0"/>
              <a:t>$30,000</a:t>
            </a:r>
            <a:r>
              <a:rPr lang="zh-TW" altLang="en-US" sz="2400" dirty="0" smtClean="0"/>
              <a:t>。</a:t>
            </a:r>
            <a:endParaRPr lang="zh-TW" altLang="en-US" sz="2400" dirty="0"/>
          </a:p>
        </p:txBody>
      </p:sp>
    </p:spTree>
    <p:extLst>
      <p:ext uri="{BB962C8B-B14F-4D97-AF65-F5344CB8AC3E}">
        <p14:creationId xmlns:p14="http://schemas.microsoft.com/office/powerpoint/2010/main" val="79231099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504" y="1196752"/>
            <a:ext cx="8856000" cy="5632311"/>
          </a:xfrm>
          <a:prstGeom prst="rect">
            <a:avLst/>
          </a:prstGeom>
        </p:spPr>
        <p:txBody>
          <a:bodyPr>
            <a:spAutoFit/>
          </a:bodyPr>
          <a:lstStyle/>
          <a:p>
            <a:r>
              <a:rPr lang="en-US" altLang="zh-TW" sz="2000" dirty="0"/>
              <a:t>X1/ 4/ 1	</a:t>
            </a:r>
            <a:r>
              <a:rPr lang="zh-TW" altLang="en-US" sz="2000" dirty="0"/>
              <a:t>無</a:t>
            </a:r>
            <a:r>
              <a:rPr lang="zh-TW" altLang="en-US" sz="2000" dirty="0" smtClean="0"/>
              <a:t>分錄</a:t>
            </a:r>
            <a:endParaRPr lang="en-US" altLang="zh-TW" sz="2000" dirty="0" smtClean="0"/>
          </a:p>
          <a:p>
            <a:r>
              <a:rPr lang="en-US" altLang="zh-TW" sz="2000" b="1" dirty="0"/>
              <a:t>	</a:t>
            </a:r>
            <a:r>
              <a:rPr lang="zh-TW" altLang="en-US" sz="2000" b="1" dirty="0" smtClean="0"/>
              <a:t>（</a:t>
            </a:r>
            <a:r>
              <a:rPr lang="zh-TW" altLang="en-US" sz="2000" b="1" dirty="0"/>
              <a:t>遠期合約簽訂時其公允價值為零。本例遠期價格</a:t>
            </a:r>
            <a:r>
              <a:rPr lang="en-US" altLang="zh-TW" sz="2000" b="1" dirty="0"/>
              <a:t>$10.50</a:t>
            </a:r>
            <a:r>
              <a:rPr lang="zh-TW" altLang="en-US" sz="2000" b="1" dirty="0"/>
              <a:t>按市場</a:t>
            </a:r>
            <a:r>
              <a:rPr lang="zh-TW" altLang="en-US" sz="2000" b="1" dirty="0" smtClean="0"/>
              <a:t>利率</a:t>
            </a:r>
            <a:r>
              <a:rPr lang="en-US" altLang="zh-TW" sz="2000" b="1" dirty="0" smtClean="0"/>
              <a:t>	5</a:t>
            </a:r>
            <a:r>
              <a:rPr lang="en-US" altLang="zh-TW" sz="2000" b="1" dirty="0"/>
              <a:t>%</a:t>
            </a:r>
            <a:r>
              <a:rPr lang="zh-TW" altLang="en-US" sz="2000" b="1" dirty="0"/>
              <a:t>折算現值，其現值為</a:t>
            </a:r>
            <a:r>
              <a:rPr lang="en-US" altLang="zh-TW" sz="2000" b="1" dirty="0"/>
              <a:t>$10.00</a:t>
            </a:r>
            <a:r>
              <a:rPr lang="zh-TW" altLang="en-US" sz="2000" b="1" dirty="0"/>
              <a:t>，等於市價，故無損益）。</a:t>
            </a:r>
          </a:p>
          <a:p>
            <a:r>
              <a:rPr lang="en-US" altLang="zh-TW" sz="2000" dirty="0" smtClean="0"/>
              <a:t>X1/12/31</a:t>
            </a:r>
            <a:r>
              <a:rPr lang="zh-TW" altLang="en-US" sz="2000" dirty="0" smtClean="0"/>
              <a:t>透過</a:t>
            </a:r>
            <a:r>
              <a:rPr lang="zh-TW" altLang="en-US" sz="2000" dirty="0"/>
              <a:t>損益按公允價值衡量之金融資產－遠期合約	</a:t>
            </a:r>
            <a:r>
              <a:rPr lang="en-US" altLang="zh-TW" sz="2000" dirty="0"/>
              <a:t>11,296	</a:t>
            </a:r>
          </a:p>
          <a:p>
            <a:r>
              <a:rPr lang="en-US" altLang="zh-TW" sz="2000" dirty="0"/>
              <a:t>	</a:t>
            </a:r>
            <a:r>
              <a:rPr lang="zh-TW" altLang="en-US" sz="2000" dirty="0"/>
              <a:t>　　</a:t>
            </a:r>
            <a:r>
              <a:rPr lang="zh-TW" altLang="en-US" sz="2000" dirty="0" smtClean="0"/>
              <a:t> 透過</a:t>
            </a:r>
            <a:r>
              <a:rPr lang="zh-TW" altLang="en-US" sz="2000" dirty="0"/>
              <a:t>損益按公允價值衡量之金融資產損益		</a:t>
            </a:r>
            <a:r>
              <a:rPr lang="en-US" altLang="zh-TW" sz="2000" dirty="0"/>
              <a:t>11,296</a:t>
            </a:r>
          </a:p>
          <a:p>
            <a:r>
              <a:rPr lang="en-US" altLang="zh-TW" sz="2000" dirty="0"/>
              <a:t>	</a:t>
            </a:r>
            <a:r>
              <a:rPr lang="zh-TW" altLang="en-US" sz="2000" b="1" dirty="0"/>
              <a:t>遠期價格</a:t>
            </a:r>
            <a:r>
              <a:rPr lang="en-US" altLang="zh-TW" sz="2000" b="1" dirty="0"/>
              <a:t>($105,000)</a:t>
            </a:r>
            <a:r>
              <a:rPr lang="zh-TW" altLang="en-US" sz="2000" b="1" dirty="0"/>
              <a:t>折算至</a:t>
            </a:r>
            <a:r>
              <a:rPr lang="en-US" altLang="zh-TW" sz="2000" b="1" dirty="0"/>
              <a:t>X1/12/31</a:t>
            </a:r>
            <a:r>
              <a:rPr lang="zh-TW" altLang="en-US" sz="2000" b="1" dirty="0"/>
              <a:t>之現值為：</a:t>
            </a:r>
          </a:p>
          <a:p>
            <a:r>
              <a:rPr lang="en-US" altLang="zh-TW" sz="2000" b="1" dirty="0" smtClean="0"/>
              <a:t>	$</a:t>
            </a:r>
            <a:r>
              <a:rPr lang="en-US" altLang="zh-TW" sz="2000" b="1" dirty="0"/>
              <a:t>105,000÷(1+5%×3/12)=$103,704</a:t>
            </a:r>
          </a:p>
          <a:p>
            <a:r>
              <a:rPr lang="en-US" altLang="zh-TW" sz="2000" b="1" dirty="0" smtClean="0"/>
              <a:t>	A</a:t>
            </a:r>
            <a:r>
              <a:rPr lang="zh-TW" altLang="en-US" sz="2000" b="1" dirty="0"/>
              <a:t>公司股票在</a:t>
            </a:r>
            <a:r>
              <a:rPr lang="en-US" altLang="zh-TW" sz="2000" b="1" dirty="0"/>
              <a:t>X1/12/31</a:t>
            </a:r>
            <a:r>
              <a:rPr lang="zh-TW" altLang="en-US" sz="2000" b="1" dirty="0"/>
              <a:t>之市值為：</a:t>
            </a:r>
          </a:p>
          <a:p>
            <a:r>
              <a:rPr lang="en-US" altLang="zh-TW" sz="2000" b="1" dirty="0" smtClean="0"/>
              <a:t>	$</a:t>
            </a:r>
            <a:r>
              <a:rPr lang="en-US" altLang="zh-TW" sz="2000" b="1" dirty="0"/>
              <a:t>11.50×10,000=$115,000</a:t>
            </a:r>
          </a:p>
          <a:p>
            <a:r>
              <a:rPr lang="en-US" altLang="zh-TW" sz="2000" b="1" dirty="0" smtClean="0"/>
              <a:t>	</a:t>
            </a:r>
            <a:r>
              <a:rPr lang="zh-TW" altLang="en-US" sz="2000" b="1" dirty="0" smtClean="0"/>
              <a:t>遠期</a:t>
            </a:r>
            <a:r>
              <a:rPr lang="zh-TW" altLang="en-US" sz="2000" b="1" dirty="0"/>
              <a:t>合約利益＝</a:t>
            </a:r>
            <a:r>
              <a:rPr lang="en-US" altLang="zh-TW" sz="2000" b="1" dirty="0"/>
              <a:t>$115,000</a:t>
            </a:r>
            <a:r>
              <a:rPr lang="zh-TW" altLang="en-US" sz="2000" b="1" dirty="0"/>
              <a:t>－</a:t>
            </a:r>
            <a:r>
              <a:rPr lang="en-US" altLang="zh-TW" sz="2000" b="1" dirty="0"/>
              <a:t>$103,704=$11,296……</a:t>
            </a:r>
            <a:r>
              <a:rPr lang="zh-TW" altLang="en-US" sz="2000" b="1" dirty="0"/>
              <a:t>遠期合約之公允價值</a:t>
            </a:r>
          </a:p>
          <a:p>
            <a:r>
              <a:rPr lang="en-US" altLang="zh-TW" sz="2000" dirty="0"/>
              <a:t>X2/ 3/31	</a:t>
            </a:r>
            <a:r>
              <a:rPr lang="zh-TW" altLang="en-US" sz="2000" dirty="0"/>
              <a:t>透過損益按公允價值衡量之金融資產－遠期合約	</a:t>
            </a:r>
            <a:r>
              <a:rPr lang="zh-TW" altLang="en-US" sz="2000" dirty="0" smtClean="0"/>
              <a:t> </a:t>
            </a:r>
            <a:r>
              <a:rPr lang="en-US" altLang="zh-TW" sz="2000" dirty="0" smtClean="0"/>
              <a:t>3,704</a:t>
            </a:r>
            <a:r>
              <a:rPr lang="en-US" altLang="zh-TW" sz="2000" dirty="0"/>
              <a:t>	</a:t>
            </a:r>
          </a:p>
          <a:p>
            <a:r>
              <a:rPr lang="en-US" altLang="zh-TW" sz="2000" dirty="0"/>
              <a:t>	</a:t>
            </a:r>
            <a:r>
              <a:rPr lang="zh-TW" altLang="en-US" sz="2000" dirty="0"/>
              <a:t>　　透過損益按公允價值衡量之金融資產損益		</a:t>
            </a:r>
            <a:r>
              <a:rPr lang="zh-TW" altLang="en-US" sz="2000" dirty="0" smtClean="0"/>
              <a:t> </a:t>
            </a:r>
            <a:r>
              <a:rPr lang="en-US" altLang="zh-TW" sz="2000" dirty="0" smtClean="0"/>
              <a:t>3,704</a:t>
            </a:r>
            <a:endParaRPr lang="en-US" altLang="zh-TW" sz="2000" dirty="0"/>
          </a:p>
          <a:p>
            <a:r>
              <a:rPr lang="en-US" altLang="zh-TW" sz="2000" dirty="0"/>
              <a:t>	</a:t>
            </a:r>
            <a:r>
              <a:rPr lang="zh-TW" altLang="en-US" sz="2000" b="1" dirty="0"/>
              <a:t>遠期合約之公允價值＝市值</a:t>
            </a:r>
            <a:r>
              <a:rPr lang="en-US" altLang="zh-TW" sz="2000" b="1" dirty="0"/>
              <a:t>$120,000</a:t>
            </a:r>
            <a:r>
              <a:rPr lang="zh-TW" altLang="en-US" sz="2000" b="1" dirty="0"/>
              <a:t>－合約價</a:t>
            </a:r>
            <a:r>
              <a:rPr lang="en-US" altLang="zh-TW" sz="2000" b="1" dirty="0"/>
              <a:t>$105,000=$15,000</a:t>
            </a:r>
          </a:p>
          <a:p>
            <a:r>
              <a:rPr lang="en-US" altLang="zh-TW" sz="2000" b="1" dirty="0" smtClean="0"/>
              <a:t>	</a:t>
            </a:r>
            <a:r>
              <a:rPr lang="zh-TW" altLang="en-US" sz="2000" b="1" dirty="0" smtClean="0"/>
              <a:t>公允</a:t>
            </a:r>
            <a:r>
              <a:rPr lang="zh-TW" altLang="en-US" sz="2000" b="1" dirty="0"/>
              <a:t>價值</a:t>
            </a:r>
            <a:r>
              <a:rPr lang="en-US" altLang="zh-TW" sz="2000" b="1" dirty="0"/>
              <a:t>$15,000</a:t>
            </a:r>
            <a:r>
              <a:rPr lang="zh-TW" altLang="en-US" sz="2000" b="1" dirty="0"/>
              <a:t>－帳面金額</a:t>
            </a:r>
            <a:r>
              <a:rPr lang="en-US" altLang="zh-TW" sz="2000" b="1" dirty="0"/>
              <a:t>$11,296=$3,704</a:t>
            </a:r>
          </a:p>
          <a:p>
            <a:r>
              <a:rPr lang="en-US" altLang="zh-TW" sz="2000" b="1" dirty="0" smtClean="0"/>
              <a:t>	</a:t>
            </a:r>
            <a:r>
              <a:rPr lang="zh-TW" altLang="en-US" sz="2000" b="1" dirty="0" smtClean="0"/>
              <a:t>認</a:t>
            </a:r>
            <a:r>
              <a:rPr lang="zh-TW" altLang="en-US" sz="2000" b="1" dirty="0"/>
              <a:t>列公允價值變動利益。</a:t>
            </a:r>
          </a:p>
          <a:p>
            <a:r>
              <a:rPr lang="zh-TW" altLang="en-US" sz="2000" dirty="0"/>
              <a:t>	庫藏股票（</a:t>
            </a:r>
            <a:r>
              <a:rPr lang="en-US" altLang="zh-TW" sz="2000" dirty="0"/>
              <a:t>$15,000÷$12=1,250</a:t>
            </a:r>
            <a:r>
              <a:rPr lang="zh-TW" altLang="en-US" sz="2000" dirty="0"/>
              <a:t>股）	</a:t>
            </a:r>
            <a:r>
              <a:rPr lang="en-US" altLang="zh-TW" sz="2000" dirty="0" smtClean="0"/>
              <a:t>	15,000</a:t>
            </a:r>
            <a:r>
              <a:rPr lang="en-US" altLang="zh-TW" sz="2000" dirty="0"/>
              <a:t>	</a:t>
            </a:r>
          </a:p>
          <a:p>
            <a:r>
              <a:rPr lang="en-US" altLang="zh-TW" sz="2000" dirty="0"/>
              <a:t>	</a:t>
            </a:r>
            <a:r>
              <a:rPr lang="zh-TW" altLang="en-US" sz="2000" dirty="0"/>
              <a:t>　　透過損益按公允價值衡量之金融資產－遠期合約	</a:t>
            </a:r>
            <a:r>
              <a:rPr lang="en-US" altLang="zh-TW" sz="2000" dirty="0"/>
              <a:t>15,000</a:t>
            </a:r>
          </a:p>
          <a:p>
            <a:r>
              <a:rPr lang="en-US" altLang="zh-TW" sz="2000" dirty="0"/>
              <a:t>	</a:t>
            </a:r>
            <a:r>
              <a:rPr lang="zh-TW" altLang="en-US" sz="2000" b="1" dirty="0"/>
              <a:t>記錄遠期購買合約之交割，收到本公司股票</a:t>
            </a:r>
            <a:r>
              <a:rPr lang="en-US" altLang="zh-TW" sz="2000" b="1" dirty="0"/>
              <a:t>1,250</a:t>
            </a:r>
            <a:r>
              <a:rPr lang="zh-TW" altLang="en-US" sz="2000" b="1" dirty="0"/>
              <a:t>股。</a:t>
            </a:r>
            <a:r>
              <a:rPr lang="zh-TW" altLang="en-US" sz="2000" dirty="0"/>
              <a:t>	</a:t>
            </a:r>
          </a:p>
        </p:txBody>
      </p:sp>
    </p:spTree>
    <p:extLst>
      <p:ext uri="{BB962C8B-B14F-4D97-AF65-F5344CB8AC3E}">
        <p14:creationId xmlns:p14="http://schemas.microsoft.com/office/powerpoint/2010/main" val="4268657654"/>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12776"/>
            <a:ext cx="8229600" cy="5184576"/>
          </a:xfrm>
        </p:spPr>
        <p:txBody>
          <a:bodyPr/>
          <a:lstStyle/>
          <a:p>
            <a:pPr marL="0" indent="0">
              <a:buNone/>
            </a:pPr>
            <a:r>
              <a:rPr lang="en-US" altLang="zh-TW" sz="2400" dirty="0" smtClean="0"/>
              <a:t>(</a:t>
            </a:r>
            <a:r>
              <a:rPr lang="en-US" altLang="zh-TW" sz="2400" dirty="0"/>
              <a:t>3)X2</a:t>
            </a:r>
            <a:r>
              <a:rPr lang="zh-TW" altLang="en-US" sz="2400" dirty="0"/>
              <a:t>年</a:t>
            </a:r>
            <a:r>
              <a:rPr lang="en-US" altLang="zh-TW" sz="2400" dirty="0"/>
              <a:t>12</a:t>
            </a:r>
            <a:r>
              <a:rPr lang="zh-TW" altLang="en-US" sz="2400" dirty="0"/>
              <a:t>月</a:t>
            </a:r>
            <a:r>
              <a:rPr lang="en-US" altLang="zh-TW" sz="2400" dirty="0"/>
              <a:t>31</a:t>
            </a:r>
            <a:r>
              <a:rPr lang="zh-TW" altLang="en-US" sz="2400" dirty="0"/>
              <a:t>日東原公司帳上有應收帳款餘額</a:t>
            </a:r>
            <a:r>
              <a:rPr lang="en-US" altLang="zh-TW" sz="2400" dirty="0"/>
              <a:t>$140,000</a:t>
            </a:r>
            <a:r>
              <a:rPr lang="zh-TW" altLang="en-US" sz="2400" dirty="0"/>
              <a:t>，備抵損失</a:t>
            </a:r>
            <a:r>
              <a:rPr lang="en-US" altLang="zh-TW" sz="2400" dirty="0"/>
              <a:t>(</a:t>
            </a:r>
            <a:r>
              <a:rPr lang="zh-TW" altLang="en-US" sz="2400" dirty="0"/>
              <a:t>備抵壞帳</a:t>
            </a:r>
            <a:r>
              <a:rPr lang="en-US" altLang="zh-TW" sz="2400" dirty="0" smtClean="0"/>
              <a:t>)</a:t>
            </a:r>
            <a:r>
              <a:rPr lang="zh-TW" altLang="en-US" sz="2400" dirty="0" smtClean="0"/>
              <a:t>貸方</a:t>
            </a:r>
            <a:r>
              <a:rPr lang="zh-TW" altLang="en-US" sz="2400" dirty="0"/>
              <a:t>餘額</a:t>
            </a:r>
            <a:r>
              <a:rPr lang="en-US" altLang="zh-TW" sz="2400" dirty="0"/>
              <a:t>$2,000</a:t>
            </a:r>
            <a:r>
              <a:rPr lang="zh-TW" altLang="en-US" sz="2400" dirty="0" smtClean="0"/>
              <a:t>，</a:t>
            </a:r>
            <a:endParaRPr lang="en-US" altLang="zh-TW" sz="2400" dirty="0" smtClean="0"/>
          </a:p>
          <a:p>
            <a:pPr marL="0" indent="0">
              <a:buNone/>
            </a:pPr>
            <a:r>
              <a:rPr lang="zh-TW" altLang="en-US" sz="2400" dirty="0" smtClean="0"/>
              <a:t>期末</a:t>
            </a:r>
            <a:r>
              <a:rPr lang="zh-TW" altLang="en-US" sz="2400" dirty="0"/>
              <a:t>應收帳款的的帳齡為</a:t>
            </a:r>
            <a:r>
              <a:rPr lang="zh-TW" altLang="en-US" sz="2400" dirty="0" smtClean="0"/>
              <a:t>：</a:t>
            </a:r>
            <a:endParaRPr lang="en-US" altLang="zh-TW" sz="2400" dirty="0" smtClean="0"/>
          </a:p>
          <a:p>
            <a:pPr marL="0" indent="0">
              <a:buNone/>
            </a:pPr>
            <a:endParaRPr lang="en-US" altLang="zh-TW" sz="2400" dirty="0"/>
          </a:p>
          <a:p>
            <a:pPr marL="0" indent="0">
              <a:buNone/>
            </a:pPr>
            <a:endParaRPr lang="en-US" altLang="zh-TW" sz="2400" dirty="0" smtClean="0"/>
          </a:p>
          <a:p>
            <a:pPr marL="0" indent="0">
              <a:buNone/>
            </a:pPr>
            <a:endParaRPr lang="en-US" altLang="zh-TW" sz="2400" dirty="0"/>
          </a:p>
          <a:p>
            <a:pPr marL="0" indent="0">
              <a:buNone/>
            </a:pPr>
            <a:r>
              <a:rPr lang="zh-TW" altLang="en-US" sz="2400" dirty="0"/>
              <a:t>試作：計算備抵損失餘額並作必要之分錄。</a:t>
            </a:r>
          </a:p>
        </p:txBody>
      </p:sp>
      <p:graphicFrame>
        <p:nvGraphicFramePr>
          <p:cNvPr id="2" name="表格 1"/>
          <p:cNvGraphicFramePr>
            <a:graphicFrameLocks noGrp="1"/>
          </p:cNvGraphicFramePr>
          <p:nvPr>
            <p:extLst>
              <p:ext uri="{D42A27DB-BD31-4B8C-83A1-F6EECF244321}">
                <p14:modId xmlns:p14="http://schemas.microsoft.com/office/powerpoint/2010/main" val="3941612272"/>
              </p:ext>
            </p:extLst>
          </p:nvPr>
        </p:nvGraphicFramePr>
        <p:xfrm>
          <a:off x="144000" y="2586608"/>
          <a:ext cx="8856000" cy="914400"/>
        </p:xfrm>
        <a:graphic>
          <a:graphicData uri="http://schemas.openxmlformats.org/drawingml/2006/table">
            <a:tbl>
              <a:tblPr bandRow="1">
                <a:tableStyleId>{5C22544A-7EE6-4342-B048-85BDC9FD1C3A}</a:tableStyleId>
              </a:tblPr>
              <a:tblGrid>
                <a:gridCol w="2214000">
                  <a:extLst>
                    <a:ext uri="{9D8B030D-6E8A-4147-A177-3AD203B41FA5}">
                      <a16:colId xmlns:a16="http://schemas.microsoft.com/office/drawing/2014/main" xmlns="" val="2538465155"/>
                    </a:ext>
                  </a:extLst>
                </a:gridCol>
                <a:gridCol w="2214000">
                  <a:extLst>
                    <a:ext uri="{9D8B030D-6E8A-4147-A177-3AD203B41FA5}">
                      <a16:colId xmlns:a16="http://schemas.microsoft.com/office/drawing/2014/main" xmlns="" val="2077352993"/>
                    </a:ext>
                  </a:extLst>
                </a:gridCol>
                <a:gridCol w="2214000">
                  <a:extLst>
                    <a:ext uri="{9D8B030D-6E8A-4147-A177-3AD203B41FA5}">
                      <a16:colId xmlns:a16="http://schemas.microsoft.com/office/drawing/2014/main" xmlns="" val="1485459728"/>
                    </a:ext>
                  </a:extLst>
                </a:gridCol>
                <a:gridCol w="2214000">
                  <a:extLst>
                    <a:ext uri="{9D8B030D-6E8A-4147-A177-3AD203B41FA5}">
                      <a16:colId xmlns:a16="http://schemas.microsoft.com/office/drawing/2014/main" xmlns="" val="1785495445"/>
                    </a:ext>
                  </a:extLst>
                </a:gridCol>
              </a:tblGrid>
              <a:tr h="370840">
                <a:tc>
                  <a:txBody>
                    <a:bodyPr/>
                    <a:lstStyle/>
                    <a:p>
                      <a:pPr algn="ctr"/>
                      <a:r>
                        <a:rPr lang="en-US" altLang="zh-TW" sz="2400" dirty="0" smtClean="0"/>
                        <a:t>30</a:t>
                      </a:r>
                      <a:r>
                        <a:rPr lang="zh-TW" altLang="en-US" sz="2400" dirty="0" smtClean="0"/>
                        <a:t>天以內</a:t>
                      </a:r>
                      <a:endParaRPr lang="zh-TW" altLang="en-US" sz="2400" dirty="0"/>
                    </a:p>
                  </a:txBody>
                  <a:tcPr anchor="ctr"/>
                </a:tc>
                <a:tc>
                  <a:txBody>
                    <a:bodyPr/>
                    <a:lstStyle/>
                    <a:p>
                      <a:pPr algn="ctr"/>
                      <a:r>
                        <a:rPr lang="en-US" altLang="zh-TW" sz="2400" dirty="0" smtClean="0"/>
                        <a:t>31</a:t>
                      </a:r>
                      <a:r>
                        <a:rPr lang="zh-TW" altLang="en-US" sz="2400" dirty="0" smtClean="0"/>
                        <a:t>天至</a:t>
                      </a:r>
                      <a:r>
                        <a:rPr lang="en-US" altLang="zh-TW" sz="2400" dirty="0" smtClean="0"/>
                        <a:t>60</a:t>
                      </a:r>
                      <a:r>
                        <a:rPr lang="zh-TW" altLang="en-US" sz="2400" dirty="0" smtClean="0"/>
                        <a:t>天</a:t>
                      </a:r>
                      <a:endParaRPr lang="zh-TW" altLang="en-US" sz="2400" dirty="0"/>
                    </a:p>
                  </a:txBody>
                  <a:tcPr anchor="ctr"/>
                </a:tc>
                <a:tc>
                  <a:txBody>
                    <a:bodyPr/>
                    <a:lstStyle/>
                    <a:p>
                      <a:pPr algn="ctr"/>
                      <a:r>
                        <a:rPr lang="en-US" altLang="zh-TW" sz="2400" dirty="0" smtClean="0"/>
                        <a:t>61</a:t>
                      </a:r>
                      <a:r>
                        <a:rPr lang="zh-TW" altLang="en-US" sz="2400" dirty="0" smtClean="0"/>
                        <a:t>天至</a:t>
                      </a:r>
                      <a:r>
                        <a:rPr lang="en-US" altLang="zh-TW" sz="2400" dirty="0" smtClean="0"/>
                        <a:t>90</a:t>
                      </a:r>
                      <a:r>
                        <a:rPr lang="zh-TW" altLang="en-US" sz="2400" dirty="0" smtClean="0"/>
                        <a:t>天</a:t>
                      </a:r>
                      <a:endParaRPr lang="zh-TW" altLang="en-US" sz="2400" dirty="0"/>
                    </a:p>
                  </a:txBody>
                  <a:tcPr anchor="ctr"/>
                </a:tc>
                <a:tc>
                  <a:txBody>
                    <a:bodyPr/>
                    <a:lstStyle/>
                    <a:p>
                      <a:pPr algn="ctr"/>
                      <a:r>
                        <a:rPr lang="en-US" altLang="zh-TW" sz="2400" dirty="0" smtClean="0"/>
                        <a:t>91</a:t>
                      </a:r>
                      <a:r>
                        <a:rPr lang="zh-TW" altLang="en-US" sz="2400" dirty="0" smtClean="0"/>
                        <a:t>天以上</a:t>
                      </a:r>
                      <a:endParaRPr lang="zh-TW" altLang="en-US" sz="2400" dirty="0"/>
                    </a:p>
                  </a:txBody>
                  <a:tcPr anchor="ctr"/>
                </a:tc>
                <a:extLst>
                  <a:ext uri="{0D108BD9-81ED-4DB2-BD59-A6C34878D82A}">
                    <a16:rowId xmlns:a16="http://schemas.microsoft.com/office/drawing/2014/main" xmlns="" val="2022980353"/>
                  </a:ext>
                </a:extLst>
              </a:tr>
              <a:tr h="370840">
                <a:tc>
                  <a:txBody>
                    <a:bodyPr/>
                    <a:lstStyle/>
                    <a:p>
                      <a:pPr algn="ctr"/>
                      <a:r>
                        <a:rPr lang="en-US" altLang="zh-TW" sz="2400" dirty="0" smtClean="0"/>
                        <a:t>$50,000</a:t>
                      </a:r>
                      <a:endParaRPr lang="zh-TW" altLang="en-US" sz="2400" dirty="0"/>
                    </a:p>
                  </a:txBody>
                  <a:tcPr anchor="ctr"/>
                </a:tc>
                <a:tc>
                  <a:txBody>
                    <a:bodyPr/>
                    <a:lstStyle/>
                    <a:p>
                      <a:pPr algn="ctr"/>
                      <a:r>
                        <a:rPr lang="en-US" altLang="zh-TW" sz="2400" dirty="0" smtClean="0"/>
                        <a:t>$40,000</a:t>
                      </a:r>
                      <a:endParaRPr lang="zh-TW" altLang="en-US" sz="2400" dirty="0"/>
                    </a:p>
                  </a:txBody>
                  <a:tcPr anchor="ctr"/>
                </a:tc>
                <a:tc>
                  <a:txBody>
                    <a:bodyPr/>
                    <a:lstStyle/>
                    <a:p>
                      <a:pPr algn="ctr"/>
                      <a:r>
                        <a:rPr lang="en-US" altLang="zh-TW" sz="2400" dirty="0" smtClean="0"/>
                        <a:t>$30,000</a:t>
                      </a:r>
                      <a:endParaRPr lang="zh-TW" altLang="en-US" sz="2400" dirty="0"/>
                    </a:p>
                  </a:txBody>
                  <a:tcPr anchor="ctr"/>
                </a:tc>
                <a:tc>
                  <a:txBody>
                    <a:bodyPr/>
                    <a:lstStyle/>
                    <a:p>
                      <a:pPr algn="ctr"/>
                      <a:r>
                        <a:rPr lang="en-US" altLang="zh-TW" sz="2400" dirty="0" smtClean="0"/>
                        <a:t>$20,000</a:t>
                      </a:r>
                      <a:endParaRPr lang="zh-TW" altLang="en-US" sz="2400" dirty="0"/>
                    </a:p>
                  </a:txBody>
                  <a:tcPr anchor="ctr"/>
                </a:tc>
                <a:extLst>
                  <a:ext uri="{0D108BD9-81ED-4DB2-BD59-A6C34878D82A}">
                    <a16:rowId xmlns:a16="http://schemas.microsoft.com/office/drawing/2014/main" xmlns="" val="678822601"/>
                  </a:ext>
                </a:extLst>
              </a:tr>
            </a:tbl>
          </a:graphicData>
        </a:graphic>
      </p:graphicFrame>
    </p:spTree>
    <p:extLst>
      <p:ext uri="{BB962C8B-B14F-4D97-AF65-F5344CB8AC3E}">
        <p14:creationId xmlns:p14="http://schemas.microsoft.com/office/powerpoint/2010/main" val="1510645017"/>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196975"/>
            <a:ext cx="8229600" cy="5400675"/>
          </a:xfrm>
        </p:spPr>
        <p:txBody>
          <a:bodyPr/>
          <a:lstStyle/>
          <a:p>
            <a:pPr marL="0" indent="0">
              <a:buNone/>
            </a:pPr>
            <a:r>
              <a:rPr lang="en-US" altLang="zh-TW" sz="2400" dirty="0"/>
              <a:t>(1)</a:t>
            </a:r>
            <a:r>
              <a:rPr lang="zh-TW" altLang="en-US" sz="2400" dirty="0"/>
              <a:t>計算歷史應收帳款流通餘額帳齡</a:t>
            </a:r>
          </a:p>
          <a:p>
            <a:pPr marL="0" indent="0">
              <a:buNone/>
            </a:pPr>
            <a:r>
              <a:rPr lang="en-US" altLang="zh-TW" sz="2400" dirty="0" smtClean="0"/>
              <a:t>X1</a:t>
            </a:r>
            <a:r>
              <a:rPr lang="zh-TW" altLang="en-US" sz="2400" dirty="0"/>
              <a:t>年</a:t>
            </a:r>
            <a:r>
              <a:rPr lang="en-US" altLang="zh-TW" sz="2400" dirty="0"/>
              <a:t>$1,000,000</a:t>
            </a:r>
            <a:r>
              <a:rPr lang="zh-TW" altLang="en-US" sz="2400" dirty="0"/>
              <a:t>銷貨</a:t>
            </a:r>
            <a:r>
              <a:rPr lang="en-US" altLang="zh-TW" sz="2400" dirty="0"/>
              <a:t>(</a:t>
            </a:r>
            <a:r>
              <a:rPr lang="zh-TW" altLang="en-US" sz="2400" dirty="0"/>
              <a:t>賒銷</a:t>
            </a:r>
            <a:r>
              <a:rPr lang="en-US" altLang="zh-TW" sz="2400" dirty="0"/>
              <a:t>)</a:t>
            </a:r>
            <a:r>
              <a:rPr lang="zh-TW" altLang="en-US" sz="2400" dirty="0"/>
              <a:t>應收帳款流通餘額</a:t>
            </a:r>
            <a:r>
              <a:rPr lang="zh-TW" altLang="en-US" sz="2400" dirty="0" smtClean="0"/>
              <a:t>分析</a:t>
            </a:r>
            <a:endParaRPr lang="en-US" altLang="zh-TW" sz="2400" dirty="0" smtClean="0"/>
          </a:p>
          <a:p>
            <a:pPr marL="0" indent="0">
              <a:buNone/>
            </a:pPr>
            <a:endParaRPr lang="en-US" altLang="zh-TW" sz="2400" dirty="0"/>
          </a:p>
          <a:p>
            <a:pPr marL="0" indent="0">
              <a:buNone/>
            </a:pPr>
            <a:endParaRPr lang="en-US" altLang="zh-TW" sz="2400" dirty="0" smtClean="0"/>
          </a:p>
          <a:p>
            <a:pPr marL="0" indent="0">
              <a:buNone/>
            </a:pPr>
            <a:r>
              <a:rPr lang="en-US" altLang="zh-TW" sz="2400" dirty="0" smtClean="0"/>
              <a:t>(</a:t>
            </a:r>
            <a:r>
              <a:rPr lang="en-US" altLang="zh-TW" sz="2400" dirty="0"/>
              <a:t>2)</a:t>
            </a:r>
            <a:r>
              <a:rPr lang="zh-TW" altLang="en-US" sz="2400" dirty="0"/>
              <a:t>計算歷史損失率</a:t>
            </a:r>
          </a:p>
          <a:p>
            <a:pPr marL="0" indent="0">
              <a:buNone/>
            </a:pPr>
            <a:r>
              <a:rPr lang="zh-TW" altLang="en-US" sz="2400" dirty="0"/>
              <a:t>從</a:t>
            </a:r>
            <a:r>
              <a:rPr lang="en-US" altLang="zh-TW" sz="2400" dirty="0"/>
              <a:t>$1,000,000</a:t>
            </a:r>
            <a:r>
              <a:rPr lang="zh-TW" altLang="en-US" sz="2400" dirty="0"/>
              <a:t>銷貨應收帳款發生開始，</a:t>
            </a:r>
            <a:r>
              <a:rPr lang="en-US" altLang="zh-TW" sz="2400" dirty="0"/>
              <a:t>$30,000</a:t>
            </a:r>
            <a:r>
              <a:rPr lang="zh-TW" altLang="en-US" sz="2400" dirty="0"/>
              <a:t>的帳款損失即存在。因此該</a:t>
            </a:r>
            <a:r>
              <a:rPr lang="en-US" altLang="zh-TW" sz="2400" dirty="0"/>
              <a:t>$30,000</a:t>
            </a:r>
            <a:r>
              <a:rPr lang="zh-TW" altLang="en-US" sz="2400" dirty="0"/>
              <a:t>壞帳損失存在於每一個帳齡區間，將該壞帳損失除以各帳齡區間流通在外的應收帳款餘額，即為各該區間內的壞帳歷史損失率：</a:t>
            </a:r>
          </a:p>
          <a:p>
            <a:pPr marL="0" indent="0">
              <a:buNone/>
            </a:pPr>
            <a:endParaRPr lang="zh-TW" altLang="en-US" sz="2400" dirty="0"/>
          </a:p>
        </p:txBody>
      </p:sp>
      <p:graphicFrame>
        <p:nvGraphicFramePr>
          <p:cNvPr id="4" name="表格 3"/>
          <p:cNvGraphicFramePr>
            <a:graphicFrameLocks noGrp="1"/>
          </p:cNvGraphicFramePr>
          <p:nvPr>
            <p:extLst>
              <p:ext uri="{D42A27DB-BD31-4B8C-83A1-F6EECF244321}">
                <p14:modId xmlns:p14="http://schemas.microsoft.com/office/powerpoint/2010/main" val="613820339"/>
              </p:ext>
            </p:extLst>
          </p:nvPr>
        </p:nvGraphicFramePr>
        <p:xfrm>
          <a:off x="144000" y="2060848"/>
          <a:ext cx="8856000" cy="914400"/>
        </p:xfrm>
        <a:graphic>
          <a:graphicData uri="http://schemas.openxmlformats.org/drawingml/2006/table">
            <a:tbl>
              <a:tblPr bandRow="1">
                <a:tableStyleId>{5C22544A-7EE6-4342-B048-85BDC9FD1C3A}</a:tableStyleId>
              </a:tblPr>
              <a:tblGrid>
                <a:gridCol w="2214000">
                  <a:extLst>
                    <a:ext uri="{9D8B030D-6E8A-4147-A177-3AD203B41FA5}">
                      <a16:colId xmlns:a16="http://schemas.microsoft.com/office/drawing/2014/main" xmlns="" val="2538465155"/>
                    </a:ext>
                  </a:extLst>
                </a:gridCol>
                <a:gridCol w="2214000">
                  <a:extLst>
                    <a:ext uri="{9D8B030D-6E8A-4147-A177-3AD203B41FA5}">
                      <a16:colId xmlns:a16="http://schemas.microsoft.com/office/drawing/2014/main" xmlns="" val="2077352993"/>
                    </a:ext>
                  </a:extLst>
                </a:gridCol>
                <a:gridCol w="2214000">
                  <a:extLst>
                    <a:ext uri="{9D8B030D-6E8A-4147-A177-3AD203B41FA5}">
                      <a16:colId xmlns:a16="http://schemas.microsoft.com/office/drawing/2014/main" xmlns="" val="1485459728"/>
                    </a:ext>
                  </a:extLst>
                </a:gridCol>
                <a:gridCol w="2214000">
                  <a:extLst>
                    <a:ext uri="{9D8B030D-6E8A-4147-A177-3AD203B41FA5}">
                      <a16:colId xmlns:a16="http://schemas.microsoft.com/office/drawing/2014/main" xmlns="" val="1785495445"/>
                    </a:ext>
                  </a:extLst>
                </a:gridCol>
              </a:tblGrid>
              <a:tr h="370840">
                <a:tc>
                  <a:txBody>
                    <a:bodyPr/>
                    <a:lstStyle/>
                    <a:p>
                      <a:pPr algn="ctr"/>
                      <a:r>
                        <a:rPr lang="en-US" altLang="zh-TW" sz="2400" dirty="0" smtClean="0"/>
                        <a:t>30</a:t>
                      </a:r>
                      <a:r>
                        <a:rPr lang="zh-TW" altLang="en-US" sz="2400" dirty="0" smtClean="0"/>
                        <a:t>天以內</a:t>
                      </a:r>
                      <a:endParaRPr lang="zh-TW" altLang="en-US" sz="2400" dirty="0"/>
                    </a:p>
                  </a:txBody>
                  <a:tcPr anchor="ctr"/>
                </a:tc>
                <a:tc>
                  <a:txBody>
                    <a:bodyPr/>
                    <a:lstStyle/>
                    <a:p>
                      <a:pPr algn="ctr"/>
                      <a:r>
                        <a:rPr lang="en-US" altLang="zh-TW" sz="2400" dirty="0" smtClean="0"/>
                        <a:t>31</a:t>
                      </a:r>
                      <a:r>
                        <a:rPr lang="zh-TW" altLang="en-US" sz="2400" dirty="0" smtClean="0"/>
                        <a:t>天至</a:t>
                      </a:r>
                      <a:r>
                        <a:rPr lang="en-US" altLang="zh-TW" sz="2400" dirty="0" smtClean="0"/>
                        <a:t>60</a:t>
                      </a:r>
                      <a:r>
                        <a:rPr lang="zh-TW" altLang="en-US" sz="2400" dirty="0" smtClean="0"/>
                        <a:t>天</a:t>
                      </a:r>
                      <a:endParaRPr lang="zh-TW" altLang="en-US" sz="2400" dirty="0"/>
                    </a:p>
                  </a:txBody>
                  <a:tcPr anchor="ctr"/>
                </a:tc>
                <a:tc>
                  <a:txBody>
                    <a:bodyPr/>
                    <a:lstStyle/>
                    <a:p>
                      <a:pPr algn="ctr"/>
                      <a:r>
                        <a:rPr lang="en-US" altLang="zh-TW" sz="2400" dirty="0" smtClean="0"/>
                        <a:t>61</a:t>
                      </a:r>
                      <a:r>
                        <a:rPr lang="zh-TW" altLang="en-US" sz="2400" dirty="0" smtClean="0"/>
                        <a:t>天至</a:t>
                      </a:r>
                      <a:r>
                        <a:rPr lang="en-US" altLang="zh-TW" sz="2400" dirty="0" smtClean="0"/>
                        <a:t>90</a:t>
                      </a:r>
                      <a:r>
                        <a:rPr lang="zh-TW" altLang="en-US" sz="2400" dirty="0" smtClean="0"/>
                        <a:t>天</a:t>
                      </a:r>
                      <a:endParaRPr lang="zh-TW" altLang="en-US" sz="2400" dirty="0"/>
                    </a:p>
                  </a:txBody>
                  <a:tcPr anchor="ctr"/>
                </a:tc>
                <a:tc>
                  <a:txBody>
                    <a:bodyPr/>
                    <a:lstStyle/>
                    <a:p>
                      <a:pPr algn="ctr"/>
                      <a:r>
                        <a:rPr lang="en-US" altLang="zh-TW" sz="2400" dirty="0" smtClean="0"/>
                        <a:t>91</a:t>
                      </a:r>
                      <a:r>
                        <a:rPr lang="zh-TW" altLang="en-US" sz="2400" dirty="0" smtClean="0"/>
                        <a:t>天以上</a:t>
                      </a:r>
                      <a:endParaRPr lang="zh-TW" altLang="en-US" sz="2400" dirty="0"/>
                    </a:p>
                  </a:txBody>
                  <a:tcPr anchor="ctr"/>
                </a:tc>
                <a:extLst>
                  <a:ext uri="{0D108BD9-81ED-4DB2-BD59-A6C34878D82A}">
                    <a16:rowId xmlns:a16="http://schemas.microsoft.com/office/drawing/2014/main" xmlns="" val="2022980353"/>
                  </a:ext>
                </a:extLst>
              </a:tr>
              <a:tr h="370840">
                <a:tc>
                  <a:txBody>
                    <a:bodyPr/>
                    <a:lstStyle/>
                    <a:p>
                      <a:pPr algn="ctr"/>
                      <a:r>
                        <a:rPr lang="en-US" altLang="zh-TW" sz="2400" dirty="0" smtClean="0"/>
                        <a:t>$1,000,000</a:t>
                      </a:r>
                      <a:endParaRPr lang="zh-TW" altLang="en-US" sz="2400" dirty="0"/>
                    </a:p>
                  </a:txBody>
                  <a:tcPr anchor="ctr"/>
                </a:tc>
                <a:tc>
                  <a:txBody>
                    <a:bodyPr/>
                    <a:lstStyle/>
                    <a:p>
                      <a:pPr algn="ctr"/>
                      <a:r>
                        <a:rPr lang="en-US" altLang="zh-TW" sz="2400" dirty="0" smtClean="0"/>
                        <a:t>$800,000</a:t>
                      </a:r>
                      <a:endParaRPr lang="zh-TW" altLang="en-US" sz="2400" dirty="0"/>
                    </a:p>
                  </a:txBody>
                  <a:tcPr anchor="ctr"/>
                </a:tc>
                <a:tc>
                  <a:txBody>
                    <a:bodyPr/>
                    <a:lstStyle/>
                    <a:p>
                      <a:pPr algn="ctr"/>
                      <a:r>
                        <a:rPr lang="en-US" altLang="zh-TW" sz="2400" dirty="0" smtClean="0"/>
                        <a:t>$450,000</a:t>
                      </a:r>
                      <a:endParaRPr lang="zh-TW" altLang="en-US" sz="2400" dirty="0"/>
                    </a:p>
                  </a:txBody>
                  <a:tcPr anchor="ctr"/>
                </a:tc>
                <a:tc>
                  <a:txBody>
                    <a:bodyPr/>
                    <a:lstStyle/>
                    <a:p>
                      <a:pPr algn="ctr"/>
                      <a:r>
                        <a:rPr lang="en-US" altLang="zh-TW" sz="2400" dirty="0" smtClean="0"/>
                        <a:t>$150,000</a:t>
                      </a:r>
                      <a:endParaRPr lang="zh-TW" altLang="en-US" sz="2400" dirty="0"/>
                    </a:p>
                  </a:txBody>
                  <a:tcPr anchor="ctr"/>
                </a:tc>
                <a:extLst>
                  <a:ext uri="{0D108BD9-81ED-4DB2-BD59-A6C34878D82A}">
                    <a16:rowId xmlns:a16="http://schemas.microsoft.com/office/drawing/2014/main" xmlns="" val="678822601"/>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2350954227"/>
              </p:ext>
            </p:extLst>
          </p:nvPr>
        </p:nvGraphicFramePr>
        <p:xfrm>
          <a:off x="144000" y="4962872"/>
          <a:ext cx="8856000" cy="1828800"/>
        </p:xfrm>
        <a:graphic>
          <a:graphicData uri="http://schemas.openxmlformats.org/drawingml/2006/table">
            <a:tbl>
              <a:tblPr bandRow="1">
                <a:tableStyleId>{5C22544A-7EE6-4342-B048-85BDC9FD1C3A}</a:tableStyleId>
              </a:tblPr>
              <a:tblGrid>
                <a:gridCol w="1771200">
                  <a:extLst>
                    <a:ext uri="{9D8B030D-6E8A-4147-A177-3AD203B41FA5}">
                      <a16:colId xmlns:a16="http://schemas.microsoft.com/office/drawing/2014/main" xmlns="" val="13599461"/>
                    </a:ext>
                  </a:extLst>
                </a:gridCol>
                <a:gridCol w="1771200">
                  <a:extLst>
                    <a:ext uri="{9D8B030D-6E8A-4147-A177-3AD203B41FA5}">
                      <a16:colId xmlns:a16="http://schemas.microsoft.com/office/drawing/2014/main" xmlns="" val="2538465155"/>
                    </a:ext>
                  </a:extLst>
                </a:gridCol>
                <a:gridCol w="1771200">
                  <a:extLst>
                    <a:ext uri="{9D8B030D-6E8A-4147-A177-3AD203B41FA5}">
                      <a16:colId xmlns:a16="http://schemas.microsoft.com/office/drawing/2014/main" xmlns="" val="2077352993"/>
                    </a:ext>
                  </a:extLst>
                </a:gridCol>
                <a:gridCol w="1771200">
                  <a:extLst>
                    <a:ext uri="{9D8B030D-6E8A-4147-A177-3AD203B41FA5}">
                      <a16:colId xmlns:a16="http://schemas.microsoft.com/office/drawing/2014/main" xmlns="" val="1485459728"/>
                    </a:ext>
                  </a:extLst>
                </a:gridCol>
                <a:gridCol w="1771200">
                  <a:extLst>
                    <a:ext uri="{9D8B030D-6E8A-4147-A177-3AD203B41FA5}">
                      <a16:colId xmlns:a16="http://schemas.microsoft.com/office/drawing/2014/main" xmlns="" val="1785495445"/>
                    </a:ext>
                  </a:extLst>
                </a:gridCol>
              </a:tblGrid>
              <a:tr h="370840">
                <a:tc>
                  <a:txBody>
                    <a:bodyPr/>
                    <a:lstStyle/>
                    <a:p>
                      <a:pPr algn="ctr"/>
                      <a:endParaRPr lang="zh-TW" altLang="en-US" sz="2400" dirty="0"/>
                    </a:p>
                  </a:txBody>
                  <a:tcPr anchor="ctr"/>
                </a:tc>
                <a:tc>
                  <a:txBody>
                    <a:bodyPr/>
                    <a:lstStyle/>
                    <a:p>
                      <a:pPr algn="ctr"/>
                      <a:r>
                        <a:rPr lang="en-US" altLang="zh-TW" sz="2400" dirty="0" smtClean="0"/>
                        <a:t>30</a:t>
                      </a:r>
                      <a:r>
                        <a:rPr lang="zh-TW" altLang="en-US" sz="2400" dirty="0" smtClean="0"/>
                        <a:t>天以內</a:t>
                      </a:r>
                      <a:endParaRPr lang="zh-TW" altLang="en-US" sz="2400" dirty="0"/>
                    </a:p>
                  </a:txBody>
                  <a:tcPr anchor="ctr"/>
                </a:tc>
                <a:tc>
                  <a:txBody>
                    <a:bodyPr/>
                    <a:lstStyle/>
                    <a:p>
                      <a:pPr algn="ctr"/>
                      <a:r>
                        <a:rPr lang="en-US" altLang="zh-TW" sz="2400" dirty="0" smtClean="0"/>
                        <a:t>31</a:t>
                      </a:r>
                      <a:r>
                        <a:rPr lang="zh-TW" altLang="en-US" sz="2400" dirty="0" smtClean="0"/>
                        <a:t>天至</a:t>
                      </a:r>
                      <a:r>
                        <a:rPr lang="en-US" altLang="zh-TW" sz="2400" dirty="0" smtClean="0"/>
                        <a:t>60</a:t>
                      </a:r>
                      <a:r>
                        <a:rPr lang="zh-TW" altLang="en-US" sz="2400" dirty="0" smtClean="0"/>
                        <a:t>天</a:t>
                      </a:r>
                      <a:endParaRPr lang="zh-TW" altLang="en-US" sz="2400" dirty="0"/>
                    </a:p>
                  </a:txBody>
                  <a:tcPr anchor="ctr"/>
                </a:tc>
                <a:tc>
                  <a:txBody>
                    <a:bodyPr/>
                    <a:lstStyle/>
                    <a:p>
                      <a:pPr algn="ctr"/>
                      <a:r>
                        <a:rPr lang="en-US" altLang="zh-TW" sz="2400" dirty="0" smtClean="0"/>
                        <a:t>61</a:t>
                      </a:r>
                      <a:r>
                        <a:rPr lang="zh-TW" altLang="en-US" sz="2400" dirty="0" smtClean="0"/>
                        <a:t>天至</a:t>
                      </a:r>
                      <a:r>
                        <a:rPr lang="en-US" altLang="zh-TW" sz="2400" dirty="0" smtClean="0"/>
                        <a:t>90</a:t>
                      </a:r>
                      <a:r>
                        <a:rPr lang="zh-TW" altLang="en-US" sz="2400" dirty="0" smtClean="0"/>
                        <a:t>天</a:t>
                      </a:r>
                      <a:endParaRPr lang="zh-TW" altLang="en-US" sz="2400" dirty="0"/>
                    </a:p>
                  </a:txBody>
                  <a:tcPr anchor="ctr"/>
                </a:tc>
                <a:tc>
                  <a:txBody>
                    <a:bodyPr/>
                    <a:lstStyle/>
                    <a:p>
                      <a:pPr algn="ctr"/>
                      <a:r>
                        <a:rPr lang="en-US" altLang="zh-TW" sz="2400" dirty="0" smtClean="0"/>
                        <a:t>91</a:t>
                      </a:r>
                      <a:r>
                        <a:rPr lang="zh-TW" altLang="en-US" sz="2400" dirty="0" smtClean="0"/>
                        <a:t>天以上</a:t>
                      </a:r>
                      <a:endParaRPr lang="zh-TW" altLang="en-US" sz="2400" dirty="0"/>
                    </a:p>
                  </a:txBody>
                  <a:tcPr anchor="ctr"/>
                </a:tc>
                <a:extLst>
                  <a:ext uri="{0D108BD9-81ED-4DB2-BD59-A6C34878D82A}">
                    <a16:rowId xmlns:a16="http://schemas.microsoft.com/office/drawing/2014/main" xmlns="" val="2022980353"/>
                  </a:ext>
                </a:extLst>
              </a:tr>
              <a:tr h="370840">
                <a:tc>
                  <a:txBody>
                    <a:bodyPr/>
                    <a:lstStyle/>
                    <a:p>
                      <a:pPr algn="ctr"/>
                      <a:r>
                        <a:rPr lang="zh-TW" altLang="en-US" sz="2400" dirty="0" smtClean="0"/>
                        <a:t>帳齡餘額</a:t>
                      </a:r>
                      <a:endParaRPr lang="zh-TW" altLang="en-US" sz="2400" dirty="0"/>
                    </a:p>
                  </a:txBody>
                  <a:tcPr anchor="ctr"/>
                </a:tc>
                <a:tc>
                  <a:txBody>
                    <a:bodyPr/>
                    <a:lstStyle/>
                    <a:p>
                      <a:pPr algn="ctr"/>
                      <a:r>
                        <a:rPr lang="en-US" altLang="zh-TW" sz="2400" dirty="0" smtClean="0"/>
                        <a:t>$1,000,000</a:t>
                      </a:r>
                      <a:endParaRPr lang="zh-TW" altLang="en-US" sz="2400" dirty="0"/>
                    </a:p>
                  </a:txBody>
                  <a:tcPr anchor="ctr"/>
                </a:tc>
                <a:tc>
                  <a:txBody>
                    <a:bodyPr/>
                    <a:lstStyle/>
                    <a:p>
                      <a:pPr algn="ctr"/>
                      <a:r>
                        <a:rPr lang="en-US" altLang="zh-TW" sz="2400" dirty="0" smtClean="0"/>
                        <a:t>$800,000</a:t>
                      </a:r>
                      <a:endParaRPr lang="zh-TW" altLang="en-US" sz="2400" dirty="0"/>
                    </a:p>
                  </a:txBody>
                  <a:tcPr anchor="ctr"/>
                </a:tc>
                <a:tc>
                  <a:txBody>
                    <a:bodyPr/>
                    <a:lstStyle/>
                    <a:p>
                      <a:pPr algn="ctr"/>
                      <a:r>
                        <a:rPr lang="en-US" altLang="zh-TW" sz="2400" dirty="0" smtClean="0"/>
                        <a:t>$450,000</a:t>
                      </a:r>
                      <a:endParaRPr lang="zh-TW" altLang="en-US" sz="2400" dirty="0"/>
                    </a:p>
                  </a:txBody>
                  <a:tcPr anchor="ctr"/>
                </a:tc>
                <a:tc>
                  <a:txBody>
                    <a:bodyPr/>
                    <a:lstStyle/>
                    <a:p>
                      <a:pPr algn="ctr"/>
                      <a:r>
                        <a:rPr lang="en-US" altLang="zh-TW" sz="2400" dirty="0" smtClean="0"/>
                        <a:t>$150,000</a:t>
                      </a:r>
                      <a:endParaRPr lang="zh-TW" altLang="en-US" sz="2400" dirty="0"/>
                    </a:p>
                  </a:txBody>
                  <a:tcPr anchor="ctr"/>
                </a:tc>
                <a:extLst>
                  <a:ext uri="{0D108BD9-81ED-4DB2-BD59-A6C34878D82A}">
                    <a16:rowId xmlns:a16="http://schemas.microsoft.com/office/drawing/2014/main" xmlns="" val="678822601"/>
                  </a:ext>
                </a:extLst>
              </a:tr>
              <a:tr h="370840">
                <a:tc>
                  <a:txBody>
                    <a:bodyPr/>
                    <a:lstStyle/>
                    <a:p>
                      <a:pPr algn="ctr"/>
                      <a:r>
                        <a:rPr lang="zh-TW" altLang="en-US" sz="2400" dirty="0" smtClean="0"/>
                        <a:t>損失</a:t>
                      </a:r>
                      <a:endParaRPr lang="zh-TW" altLang="en-US" sz="2400" dirty="0"/>
                    </a:p>
                  </a:txBody>
                  <a:tcPr anchor="ctr"/>
                </a:tc>
                <a:tc>
                  <a:txBody>
                    <a:bodyPr/>
                    <a:lstStyle/>
                    <a:p>
                      <a:pPr algn="ctr"/>
                      <a:r>
                        <a:rPr lang="en-US" altLang="zh-TW" sz="2400" dirty="0" smtClean="0"/>
                        <a:t>30,000</a:t>
                      </a:r>
                      <a:endParaRPr lang="zh-TW" alt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smtClean="0"/>
                        <a:t>30,000</a:t>
                      </a:r>
                      <a:endParaRPr lang="zh-TW" altLang="en-US" sz="2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smtClean="0"/>
                        <a:t>30,000</a:t>
                      </a:r>
                      <a:endParaRPr lang="zh-TW" altLang="en-US" sz="2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smtClean="0"/>
                        <a:t>30,000</a:t>
                      </a:r>
                      <a:endParaRPr lang="zh-TW" altLang="en-US" sz="2400" dirty="0" smtClean="0"/>
                    </a:p>
                  </a:txBody>
                  <a:tcPr anchor="ctr"/>
                </a:tc>
                <a:extLst>
                  <a:ext uri="{0D108BD9-81ED-4DB2-BD59-A6C34878D82A}">
                    <a16:rowId xmlns:a16="http://schemas.microsoft.com/office/drawing/2014/main" xmlns="" val="3586015297"/>
                  </a:ext>
                </a:extLst>
              </a:tr>
              <a:tr h="370840">
                <a:tc>
                  <a:txBody>
                    <a:bodyPr/>
                    <a:lstStyle/>
                    <a:p>
                      <a:pPr algn="ctr"/>
                      <a:r>
                        <a:rPr lang="zh-TW" altLang="en-US" sz="2400" dirty="0" smtClean="0"/>
                        <a:t>損失率</a:t>
                      </a:r>
                      <a:endParaRPr lang="zh-TW" altLang="en-US" sz="2400" dirty="0"/>
                    </a:p>
                  </a:txBody>
                  <a:tcPr anchor="ctr"/>
                </a:tc>
                <a:tc>
                  <a:txBody>
                    <a:bodyPr/>
                    <a:lstStyle/>
                    <a:p>
                      <a:pPr algn="ctr"/>
                      <a:r>
                        <a:rPr lang="en-US" altLang="zh-TW" sz="2400" dirty="0" smtClean="0"/>
                        <a:t>3%</a:t>
                      </a:r>
                      <a:endParaRPr lang="zh-TW" altLang="en-US" sz="2400" dirty="0"/>
                    </a:p>
                  </a:txBody>
                  <a:tcPr anchor="ctr"/>
                </a:tc>
                <a:tc>
                  <a:txBody>
                    <a:bodyPr/>
                    <a:lstStyle/>
                    <a:p>
                      <a:pPr algn="ctr"/>
                      <a:r>
                        <a:rPr lang="en-US" altLang="zh-TW" sz="2400" dirty="0" smtClean="0"/>
                        <a:t>3.75%</a:t>
                      </a:r>
                      <a:endParaRPr lang="zh-TW" altLang="en-US" sz="2400" dirty="0"/>
                    </a:p>
                  </a:txBody>
                  <a:tcPr anchor="ctr"/>
                </a:tc>
                <a:tc>
                  <a:txBody>
                    <a:bodyPr/>
                    <a:lstStyle/>
                    <a:p>
                      <a:pPr algn="ctr"/>
                      <a:r>
                        <a:rPr lang="en-US" altLang="zh-TW" sz="2400" dirty="0" smtClean="0"/>
                        <a:t>6.67%</a:t>
                      </a:r>
                      <a:endParaRPr lang="zh-TW" altLang="en-US" sz="2400" dirty="0"/>
                    </a:p>
                  </a:txBody>
                  <a:tcPr anchor="ctr"/>
                </a:tc>
                <a:tc>
                  <a:txBody>
                    <a:bodyPr/>
                    <a:lstStyle/>
                    <a:p>
                      <a:pPr algn="ctr"/>
                      <a:r>
                        <a:rPr lang="en-US" altLang="zh-TW" sz="2400" dirty="0" smtClean="0"/>
                        <a:t>20%</a:t>
                      </a:r>
                      <a:endParaRPr lang="zh-TW" altLang="en-US" sz="2400" dirty="0"/>
                    </a:p>
                  </a:txBody>
                  <a:tcPr anchor="ctr"/>
                </a:tc>
                <a:extLst>
                  <a:ext uri="{0D108BD9-81ED-4DB2-BD59-A6C34878D82A}">
                    <a16:rowId xmlns:a16="http://schemas.microsoft.com/office/drawing/2014/main" xmlns="" val="2229534515"/>
                  </a:ext>
                </a:extLst>
              </a:tr>
            </a:tbl>
          </a:graphicData>
        </a:graphic>
      </p:graphicFrame>
    </p:spTree>
    <p:extLst>
      <p:ext uri="{BB962C8B-B14F-4D97-AF65-F5344CB8AC3E}">
        <p14:creationId xmlns:p14="http://schemas.microsoft.com/office/powerpoint/2010/main" val="3166815388"/>
      </p:ext>
    </p:extLst>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196975"/>
            <a:ext cx="8229600" cy="5400675"/>
          </a:xfrm>
        </p:spPr>
        <p:txBody>
          <a:bodyPr/>
          <a:lstStyle/>
          <a:p>
            <a:pPr marL="0" indent="0">
              <a:buNone/>
            </a:pPr>
            <a:r>
              <a:rPr lang="en-US" altLang="zh-TW" sz="2400" dirty="0"/>
              <a:t>(3)</a:t>
            </a:r>
            <a:r>
              <a:rPr lang="zh-TW" altLang="en-US" sz="2400" dirty="0"/>
              <a:t>將歷史損失率按目前狀況及未來展望加以修正新估計壞帳損失為</a:t>
            </a:r>
            <a:r>
              <a:rPr lang="en-US" altLang="zh-TW" sz="2400" dirty="0"/>
              <a:t>$40,000</a:t>
            </a:r>
            <a:r>
              <a:rPr lang="zh-TW" altLang="en-US" sz="2400" dirty="0" smtClean="0"/>
              <a:t>：</a:t>
            </a:r>
            <a:endParaRPr lang="en-US" altLang="zh-TW" sz="2400" dirty="0" smtClean="0"/>
          </a:p>
          <a:p>
            <a:pPr marL="0" indent="0">
              <a:buNone/>
            </a:pPr>
            <a:endParaRPr lang="en-US" altLang="zh-TW" sz="2400" dirty="0"/>
          </a:p>
          <a:p>
            <a:pPr marL="0" indent="0">
              <a:buNone/>
            </a:pPr>
            <a:endParaRPr lang="en-US" altLang="zh-TW" sz="2400" dirty="0" smtClean="0"/>
          </a:p>
          <a:p>
            <a:pPr marL="0" indent="0">
              <a:buNone/>
            </a:pPr>
            <a:endParaRPr lang="en-US" altLang="zh-TW" sz="2400" dirty="0"/>
          </a:p>
          <a:p>
            <a:pPr marL="0" indent="0">
              <a:buNone/>
            </a:pPr>
            <a:endParaRPr lang="en-US" altLang="zh-TW" sz="2400" dirty="0" smtClean="0"/>
          </a:p>
          <a:p>
            <a:pPr marL="0" indent="0">
              <a:buNone/>
            </a:pPr>
            <a:r>
              <a:rPr lang="en-US" altLang="zh-TW" sz="2400" dirty="0"/>
              <a:t>(4)</a:t>
            </a:r>
            <a:r>
              <a:rPr lang="zh-TW" altLang="en-US" sz="2400" dirty="0"/>
              <a:t>按預期損失率計算</a:t>
            </a:r>
            <a:r>
              <a:rPr lang="en-US" altLang="zh-TW" sz="2400" dirty="0"/>
              <a:t>X2</a:t>
            </a:r>
            <a:r>
              <a:rPr lang="zh-TW" altLang="en-US" sz="2400" dirty="0"/>
              <a:t>年</a:t>
            </a:r>
            <a:r>
              <a:rPr lang="en-US" altLang="zh-TW" sz="2400" dirty="0"/>
              <a:t>12</a:t>
            </a:r>
            <a:r>
              <a:rPr lang="zh-TW" altLang="en-US" sz="2400" dirty="0"/>
              <a:t>月</a:t>
            </a:r>
            <a:r>
              <a:rPr lang="en-US" altLang="zh-TW" sz="2400" dirty="0"/>
              <a:t>31</a:t>
            </a:r>
            <a:r>
              <a:rPr lang="zh-TW" altLang="en-US" sz="2400" dirty="0"/>
              <a:t>日預期信用損失：</a:t>
            </a:r>
          </a:p>
        </p:txBody>
      </p:sp>
      <p:graphicFrame>
        <p:nvGraphicFramePr>
          <p:cNvPr id="5" name="表格 4"/>
          <p:cNvGraphicFramePr>
            <a:graphicFrameLocks noGrp="1"/>
          </p:cNvGraphicFramePr>
          <p:nvPr>
            <p:extLst>
              <p:ext uri="{D42A27DB-BD31-4B8C-83A1-F6EECF244321}">
                <p14:modId xmlns:p14="http://schemas.microsoft.com/office/powerpoint/2010/main" val="176335432"/>
              </p:ext>
            </p:extLst>
          </p:nvPr>
        </p:nvGraphicFramePr>
        <p:xfrm>
          <a:off x="144000" y="1960240"/>
          <a:ext cx="8856000" cy="1828800"/>
        </p:xfrm>
        <a:graphic>
          <a:graphicData uri="http://schemas.openxmlformats.org/drawingml/2006/table">
            <a:tbl>
              <a:tblPr bandRow="1">
                <a:tableStyleId>{5C22544A-7EE6-4342-B048-85BDC9FD1C3A}</a:tableStyleId>
              </a:tblPr>
              <a:tblGrid>
                <a:gridCol w="1771200">
                  <a:extLst>
                    <a:ext uri="{9D8B030D-6E8A-4147-A177-3AD203B41FA5}">
                      <a16:colId xmlns:a16="http://schemas.microsoft.com/office/drawing/2014/main" xmlns="" val="13599461"/>
                    </a:ext>
                  </a:extLst>
                </a:gridCol>
                <a:gridCol w="1771200">
                  <a:extLst>
                    <a:ext uri="{9D8B030D-6E8A-4147-A177-3AD203B41FA5}">
                      <a16:colId xmlns:a16="http://schemas.microsoft.com/office/drawing/2014/main" xmlns="" val="2538465155"/>
                    </a:ext>
                  </a:extLst>
                </a:gridCol>
                <a:gridCol w="1771200">
                  <a:extLst>
                    <a:ext uri="{9D8B030D-6E8A-4147-A177-3AD203B41FA5}">
                      <a16:colId xmlns:a16="http://schemas.microsoft.com/office/drawing/2014/main" xmlns="" val="2077352993"/>
                    </a:ext>
                  </a:extLst>
                </a:gridCol>
                <a:gridCol w="1771200">
                  <a:extLst>
                    <a:ext uri="{9D8B030D-6E8A-4147-A177-3AD203B41FA5}">
                      <a16:colId xmlns:a16="http://schemas.microsoft.com/office/drawing/2014/main" xmlns="" val="1485459728"/>
                    </a:ext>
                  </a:extLst>
                </a:gridCol>
                <a:gridCol w="1771200">
                  <a:extLst>
                    <a:ext uri="{9D8B030D-6E8A-4147-A177-3AD203B41FA5}">
                      <a16:colId xmlns:a16="http://schemas.microsoft.com/office/drawing/2014/main" xmlns="" val="1785495445"/>
                    </a:ext>
                  </a:extLst>
                </a:gridCol>
              </a:tblGrid>
              <a:tr h="370840">
                <a:tc>
                  <a:txBody>
                    <a:bodyPr/>
                    <a:lstStyle/>
                    <a:p>
                      <a:pPr algn="ctr"/>
                      <a:endParaRPr lang="zh-TW" altLang="en-US" sz="2400" dirty="0"/>
                    </a:p>
                  </a:txBody>
                  <a:tcPr anchor="ctr"/>
                </a:tc>
                <a:tc>
                  <a:txBody>
                    <a:bodyPr/>
                    <a:lstStyle/>
                    <a:p>
                      <a:pPr algn="ctr"/>
                      <a:r>
                        <a:rPr lang="en-US" altLang="zh-TW" sz="2400" dirty="0" smtClean="0"/>
                        <a:t>30</a:t>
                      </a:r>
                      <a:r>
                        <a:rPr lang="zh-TW" altLang="en-US" sz="2400" dirty="0" smtClean="0"/>
                        <a:t>天以內</a:t>
                      </a:r>
                      <a:endParaRPr lang="zh-TW" altLang="en-US" sz="2400" dirty="0"/>
                    </a:p>
                  </a:txBody>
                  <a:tcPr anchor="ctr"/>
                </a:tc>
                <a:tc>
                  <a:txBody>
                    <a:bodyPr/>
                    <a:lstStyle/>
                    <a:p>
                      <a:pPr algn="ctr"/>
                      <a:r>
                        <a:rPr lang="en-US" altLang="zh-TW" sz="2400" dirty="0" smtClean="0"/>
                        <a:t>31</a:t>
                      </a:r>
                      <a:r>
                        <a:rPr lang="zh-TW" altLang="en-US" sz="2400" dirty="0" smtClean="0"/>
                        <a:t>天至</a:t>
                      </a:r>
                      <a:r>
                        <a:rPr lang="en-US" altLang="zh-TW" sz="2400" dirty="0" smtClean="0"/>
                        <a:t>60</a:t>
                      </a:r>
                      <a:r>
                        <a:rPr lang="zh-TW" altLang="en-US" sz="2400" dirty="0" smtClean="0"/>
                        <a:t>天</a:t>
                      </a:r>
                      <a:endParaRPr lang="zh-TW" altLang="en-US" sz="2400" dirty="0"/>
                    </a:p>
                  </a:txBody>
                  <a:tcPr anchor="ctr"/>
                </a:tc>
                <a:tc>
                  <a:txBody>
                    <a:bodyPr/>
                    <a:lstStyle/>
                    <a:p>
                      <a:pPr algn="ctr"/>
                      <a:r>
                        <a:rPr lang="en-US" altLang="zh-TW" sz="2400" dirty="0" smtClean="0"/>
                        <a:t>61</a:t>
                      </a:r>
                      <a:r>
                        <a:rPr lang="zh-TW" altLang="en-US" sz="2400" dirty="0" smtClean="0"/>
                        <a:t>天至</a:t>
                      </a:r>
                      <a:r>
                        <a:rPr lang="en-US" altLang="zh-TW" sz="2400" dirty="0" smtClean="0"/>
                        <a:t>90</a:t>
                      </a:r>
                      <a:r>
                        <a:rPr lang="zh-TW" altLang="en-US" sz="2400" dirty="0" smtClean="0"/>
                        <a:t>天</a:t>
                      </a:r>
                      <a:endParaRPr lang="zh-TW" altLang="en-US" sz="2400" dirty="0"/>
                    </a:p>
                  </a:txBody>
                  <a:tcPr anchor="ctr"/>
                </a:tc>
                <a:tc>
                  <a:txBody>
                    <a:bodyPr/>
                    <a:lstStyle/>
                    <a:p>
                      <a:pPr algn="ctr"/>
                      <a:r>
                        <a:rPr lang="en-US" altLang="zh-TW" sz="2400" dirty="0" smtClean="0"/>
                        <a:t>91</a:t>
                      </a:r>
                      <a:r>
                        <a:rPr lang="zh-TW" altLang="en-US" sz="2400" dirty="0" smtClean="0"/>
                        <a:t>天以上</a:t>
                      </a:r>
                      <a:endParaRPr lang="zh-TW" altLang="en-US" sz="2400" dirty="0"/>
                    </a:p>
                  </a:txBody>
                  <a:tcPr anchor="ctr"/>
                </a:tc>
                <a:extLst>
                  <a:ext uri="{0D108BD9-81ED-4DB2-BD59-A6C34878D82A}">
                    <a16:rowId xmlns:a16="http://schemas.microsoft.com/office/drawing/2014/main" xmlns="" val="2022980353"/>
                  </a:ext>
                </a:extLst>
              </a:tr>
              <a:tr h="370840">
                <a:tc>
                  <a:txBody>
                    <a:bodyPr/>
                    <a:lstStyle/>
                    <a:p>
                      <a:pPr algn="ctr"/>
                      <a:r>
                        <a:rPr lang="zh-TW" altLang="en-US" sz="2400" dirty="0" smtClean="0"/>
                        <a:t>帳齡餘額</a:t>
                      </a:r>
                      <a:endParaRPr lang="zh-TW" altLang="en-US" sz="2400" dirty="0"/>
                    </a:p>
                  </a:txBody>
                  <a:tcPr anchor="ctr"/>
                </a:tc>
                <a:tc>
                  <a:txBody>
                    <a:bodyPr/>
                    <a:lstStyle/>
                    <a:p>
                      <a:pPr algn="ctr"/>
                      <a:r>
                        <a:rPr lang="en-US" altLang="zh-TW" sz="2400" dirty="0" smtClean="0"/>
                        <a:t>$1,000,000</a:t>
                      </a:r>
                      <a:endParaRPr lang="zh-TW" altLang="en-US" sz="2400" dirty="0"/>
                    </a:p>
                  </a:txBody>
                  <a:tcPr anchor="ctr"/>
                </a:tc>
                <a:tc>
                  <a:txBody>
                    <a:bodyPr/>
                    <a:lstStyle/>
                    <a:p>
                      <a:pPr algn="ctr"/>
                      <a:r>
                        <a:rPr lang="en-US" altLang="zh-TW" sz="2400" dirty="0" smtClean="0"/>
                        <a:t>$800,000</a:t>
                      </a:r>
                      <a:endParaRPr lang="zh-TW" altLang="en-US" sz="2400" dirty="0"/>
                    </a:p>
                  </a:txBody>
                  <a:tcPr anchor="ctr"/>
                </a:tc>
                <a:tc>
                  <a:txBody>
                    <a:bodyPr/>
                    <a:lstStyle/>
                    <a:p>
                      <a:pPr algn="ctr"/>
                      <a:r>
                        <a:rPr lang="en-US" altLang="zh-TW" sz="2400" dirty="0" smtClean="0"/>
                        <a:t>$450,000</a:t>
                      </a:r>
                      <a:endParaRPr lang="zh-TW" altLang="en-US" sz="2400" dirty="0"/>
                    </a:p>
                  </a:txBody>
                  <a:tcPr anchor="ctr"/>
                </a:tc>
                <a:tc>
                  <a:txBody>
                    <a:bodyPr/>
                    <a:lstStyle/>
                    <a:p>
                      <a:pPr algn="ctr"/>
                      <a:r>
                        <a:rPr lang="en-US" altLang="zh-TW" sz="2400" dirty="0" smtClean="0"/>
                        <a:t>$150,000</a:t>
                      </a:r>
                      <a:endParaRPr lang="zh-TW" altLang="en-US" sz="2400" dirty="0"/>
                    </a:p>
                  </a:txBody>
                  <a:tcPr anchor="ctr"/>
                </a:tc>
                <a:extLst>
                  <a:ext uri="{0D108BD9-81ED-4DB2-BD59-A6C34878D82A}">
                    <a16:rowId xmlns:a16="http://schemas.microsoft.com/office/drawing/2014/main" xmlns="" val="678822601"/>
                  </a:ext>
                </a:extLst>
              </a:tr>
              <a:tr h="370840">
                <a:tc>
                  <a:txBody>
                    <a:bodyPr/>
                    <a:lstStyle/>
                    <a:p>
                      <a:pPr algn="ctr"/>
                      <a:r>
                        <a:rPr lang="zh-TW" altLang="en-US" sz="2400" dirty="0" smtClean="0"/>
                        <a:t>損失</a:t>
                      </a:r>
                      <a:endParaRPr lang="zh-TW" altLang="en-US" sz="2400" dirty="0"/>
                    </a:p>
                  </a:txBody>
                  <a:tcPr anchor="ctr"/>
                </a:tc>
                <a:tc>
                  <a:txBody>
                    <a:bodyPr/>
                    <a:lstStyle/>
                    <a:p>
                      <a:pPr algn="ctr"/>
                      <a:r>
                        <a:rPr lang="en-US" altLang="zh-TW" sz="2400" dirty="0" smtClean="0"/>
                        <a:t>40,000</a:t>
                      </a:r>
                      <a:endParaRPr lang="zh-TW" altLang="en-US" sz="2400" dirty="0"/>
                    </a:p>
                  </a:txBody>
                  <a:tcPr anchor="ctr"/>
                </a:tc>
                <a:tc>
                  <a:txBody>
                    <a:bodyPr/>
                    <a:lstStyle/>
                    <a:p>
                      <a:pPr algn="ctr"/>
                      <a:r>
                        <a:rPr lang="en-US" altLang="zh-TW" sz="2400" dirty="0" smtClean="0"/>
                        <a:t>40,000</a:t>
                      </a:r>
                      <a:endParaRPr lang="zh-TW" altLang="en-US" sz="2400" dirty="0"/>
                    </a:p>
                  </a:txBody>
                  <a:tcPr anchor="ctr"/>
                </a:tc>
                <a:tc>
                  <a:txBody>
                    <a:bodyPr/>
                    <a:lstStyle/>
                    <a:p>
                      <a:pPr algn="ctr"/>
                      <a:r>
                        <a:rPr lang="en-US" altLang="zh-TW" sz="2400" dirty="0" smtClean="0"/>
                        <a:t>40,000</a:t>
                      </a:r>
                      <a:endParaRPr lang="zh-TW" altLang="en-US" sz="2400" dirty="0"/>
                    </a:p>
                  </a:txBody>
                  <a:tcPr anchor="ctr"/>
                </a:tc>
                <a:tc>
                  <a:txBody>
                    <a:bodyPr/>
                    <a:lstStyle/>
                    <a:p>
                      <a:pPr algn="ctr"/>
                      <a:r>
                        <a:rPr lang="en-US" altLang="zh-TW" sz="2400" dirty="0" smtClean="0"/>
                        <a:t>40,000</a:t>
                      </a:r>
                      <a:endParaRPr lang="zh-TW" altLang="en-US" sz="2400" dirty="0"/>
                    </a:p>
                  </a:txBody>
                  <a:tcPr anchor="ctr"/>
                </a:tc>
                <a:extLst>
                  <a:ext uri="{0D108BD9-81ED-4DB2-BD59-A6C34878D82A}">
                    <a16:rowId xmlns:a16="http://schemas.microsoft.com/office/drawing/2014/main" xmlns="" val="3586015297"/>
                  </a:ext>
                </a:extLst>
              </a:tr>
              <a:tr h="370840">
                <a:tc>
                  <a:txBody>
                    <a:bodyPr/>
                    <a:lstStyle/>
                    <a:p>
                      <a:pPr algn="ctr"/>
                      <a:r>
                        <a:rPr lang="zh-TW" altLang="en-US" sz="2400" dirty="0" smtClean="0"/>
                        <a:t>損失率</a:t>
                      </a:r>
                      <a:endParaRPr lang="zh-TW" altLang="en-US" sz="2400" dirty="0"/>
                    </a:p>
                  </a:txBody>
                  <a:tcPr anchor="ctr"/>
                </a:tc>
                <a:tc>
                  <a:txBody>
                    <a:bodyPr/>
                    <a:lstStyle/>
                    <a:p>
                      <a:pPr algn="ctr"/>
                      <a:r>
                        <a:rPr lang="en-US" altLang="zh-TW" sz="2400" dirty="0" smtClean="0"/>
                        <a:t>4%</a:t>
                      </a:r>
                      <a:endParaRPr lang="zh-TW" altLang="en-US" sz="2400" dirty="0"/>
                    </a:p>
                  </a:txBody>
                  <a:tcPr anchor="ctr"/>
                </a:tc>
                <a:tc>
                  <a:txBody>
                    <a:bodyPr/>
                    <a:lstStyle/>
                    <a:p>
                      <a:pPr algn="ctr"/>
                      <a:r>
                        <a:rPr lang="en-US" altLang="zh-TW" sz="2400" dirty="0" smtClean="0"/>
                        <a:t>5%</a:t>
                      </a:r>
                      <a:endParaRPr lang="zh-TW" altLang="en-US" sz="2400" dirty="0"/>
                    </a:p>
                  </a:txBody>
                  <a:tcPr anchor="ctr"/>
                </a:tc>
                <a:tc>
                  <a:txBody>
                    <a:bodyPr/>
                    <a:lstStyle/>
                    <a:p>
                      <a:pPr algn="ctr"/>
                      <a:r>
                        <a:rPr lang="en-US" altLang="zh-TW" sz="2400" dirty="0" smtClean="0"/>
                        <a:t>8.9%</a:t>
                      </a:r>
                      <a:endParaRPr lang="zh-TW" altLang="en-US" sz="2400" dirty="0"/>
                    </a:p>
                  </a:txBody>
                  <a:tcPr anchor="ctr"/>
                </a:tc>
                <a:tc>
                  <a:txBody>
                    <a:bodyPr/>
                    <a:lstStyle/>
                    <a:p>
                      <a:pPr algn="ctr"/>
                      <a:r>
                        <a:rPr lang="en-US" altLang="zh-TW" sz="2400" dirty="0" smtClean="0"/>
                        <a:t>27%</a:t>
                      </a:r>
                      <a:endParaRPr lang="zh-TW" altLang="en-US" sz="2400" dirty="0"/>
                    </a:p>
                  </a:txBody>
                  <a:tcPr anchor="ctr"/>
                </a:tc>
                <a:extLst>
                  <a:ext uri="{0D108BD9-81ED-4DB2-BD59-A6C34878D82A}">
                    <a16:rowId xmlns:a16="http://schemas.microsoft.com/office/drawing/2014/main" xmlns="" val="2229534515"/>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856043020"/>
              </p:ext>
            </p:extLst>
          </p:nvPr>
        </p:nvGraphicFramePr>
        <p:xfrm>
          <a:off x="144000" y="4264496"/>
          <a:ext cx="8856000" cy="1889760"/>
        </p:xfrm>
        <a:graphic>
          <a:graphicData uri="http://schemas.openxmlformats.org/drawingml/2006/table">
            <a:tbl>
              <a:tblPr bandRow="1">
                <a:tableStyleId>{5C22544A-7EE6-4342-B048-85BDC9FD1C3A}</a:tableStyleId>
              </a:tblPr>
              <a:tblGrid>
                <a:gridCol w="1728000">
                  <a:extLst>
                    <a:ext uri="{9D8B030D-6E8A-4147-A177-3AD203B41FA5}">
                      <a16:colId xmlns:a16="http://schemas.microsoft.com/office/drawing/2014/main" xmlns="" val="13599461"/>
                    </a:ext>
                  </a:extLst>
                </a:gridCol>
                <a:gridCol w="1224000">
                  <a:extLst>
                    <a:ext uri="{9D8B030D-6E8A-4147-A177-3AD203B41FA5}">
                      <a16:colId xmlns:a16="http://schemas.microsoft.com/office/drawing/2014/main" xmlns="" val="92651306"/>
                    </a:ext>
                  </a:extLst>
                </a:gridCol>
                <a:gridCol w="1476000">
                  <a:extLst>
                    <a:ext uri="{9D8B030D-6E8A-4147-A177-3AD203B41FA5}">
                      <a16:colId xmlns:a16="http://schemas.microsoft.com/office/drawing/2014/main" xmlns="" val="2538465155"/>
                    </a:ext>
                  </a:extLst>
                </a:gridCol>
                <a:gridCol w="1476000">
                  <a:extLst>
                    <a:ext uri="{9D8B030D-6E8A-4147-A177-3AD203B41FA5}">
                      <a16:colId xmlns:a16="http://schemas.microsoft.com/office/drawing/2014/main" xmlns="" val="2077352993"/>
                    </a:ext>
                  </a:extLst>
                </a:gridCol>
                <a:gridCol w="1476000">
                  <a:extLst>
                    <a:ext uri="{9D8B030D-6E8A-4147-A177-3AD203B41FA5}">
                      <a16:colId xmlns:a16="http://schemas.microsoft.com/office/drawing/2014/main" xmlns="" val="1485459728"/>
                    </a:ext>
                  </a:extLst>
                </a:gridCol>
                <a:gridCol w="1476000">
                  <a:extLst>
                    <a:ext uri="{9D8B030D-6E8A-4147-A177-3AD203B41FA5}">
                      <a16:colId xmlns:a16="http://schemas.microsoft.com/office/drawing/2014/main" xmlns="" val="1785495445"/>
                    </a:ext>
                  </a:extLst>
                </a:gridCol>
              </a:tblGrid>
              <a:tr h="370840">
                <a:tc>
                  <a:txBody>
                    <a:bodyPr/>
                    <a:lstStyle/>
                    <a:p>
                      <a:pPr algn="ctr"/>
                      <a:endParaRPr lang="zh-TW" altLang="en-US" sz="2000" dirty="0"/>
                    </a:p>
                  </a:txBody>
                  <a:tcPr anchor="ctr"/>
                </a:tc>
                <a:tc>
                  <a:txBody>
                    <a:bodyPr/>
                    <a:lstStyle/>
                    <a:p>
                      <a:pPr algn="ctr"/>
                      <a:r>
                        <a:rPr lang="zh-TW" altLang="en-US" sz="2000" dirty="0" smtClean="0"/>
                        <a:t>總額</a:t>
                      </a:r>
                      <a:endParaRPr lang="zh-TW" altLang="en-US" sz="2000" dirty="0"/>
                    </a:p>
                  </a:txBody>
                  <a:tcPr anchor="ctr"/>
                </a:tc>
                <a:tc>
                  <a:txBody>
                    <a:bodyPr/>
                    <a:lstStyle/>
                    <a:p>
                      <a:pPr algn="ctr"/>
                      <a:r>
                        <a:rPr lang="en-US" altLang="zh-TW" sz="2000" dirty="0" smtClean="0"/>
                        <a:t>30</a:t>
                      </a:r>
                      <a:r>
                        <a:rPr lang="zh-TW" altLang="en-US" sz="2000" dirty="0" smtClean="0"/>
                        <a:t>天以內</a:t>
                      </a:r>
                      <a:endParaRPr lang="zh-TW" altLang="en-US" sz="2000" dirty="0"/>
                    </a:p>
                  </a:txBody>
                  <a:tcPr anchor="ctr"/>
                </a:tc>
                <a:tc>
                  <a:txBody>
                    <a:bodyPr/>
                    <a:lstStyle/>
                    <a:p>
                      <a:pPr algn="ctr"/>
                      <a:r>
                        <a:rPr lang="en-US" altLang="zh-TW" sz="2000" dirty="0" smtClean="0"/>
                        <a:t>31</a:t>
                      </a:r>
                      <a:r>
                        <a:rPr lang="zh-TW" altLang="en-US" sz="2000" dirty="0" smtClean="0"/>
                        <a:t>天至</a:t>
                      </a:r>
                      <a:r>
                        <a:rPr lang="en-US" altLang="zh-TW" sz="2000" dirty="0" smtClean="0"/>
                        <a:t>60</a:t>
                      </a:r>
                      <a:r>
                        <a:rPr lang="zh-TW" altLang="en-US" sz="2000" dirty="0" smtClean="0"/>
                        <a:t>天</a:t>
                      </a:r>
                      <a:endParaRPr lang="zh-TW" altLang="en-US" sz="2000" dirty="0"/>
                    </a:p>
                  </a:txBody>
                  <a:tcPr anchor="ctr"/>
                </a:tc>
                <a:tc>
                  <a:txBody>
                    <a:bodyPr/>
                    <a:lstStyle/>
                    <a:p>
                      <a:pPr algn="ctr"/>
                      <a:r>
                        <a:rPr lang="en-US" altLang="zh-TW" sz="2000" dirty="0" smtClean="0"/>
                        <a:t>61</a:t>
                      </a:r>
                      <a:r>
                        <a:rPr lang="zh-TW" altLang="en-US" sz="2000" dirty="0" smtClean="0"/>
                        <a:t>天至</a:t>
                      </a:r>
                      <a:r>
                        <a:rPr lang="en-US" altLang="zh-TW" sz="2000" dirty="0" smtClean="0"/>
                        <a:t>90</a:t>
                      </a:r>
                      <a:r>
                        <a:rPr lang="zh-TW" altLang="en-US" sz="2000" dirty="0" smtClean="0"/>
                        <a:t>天</a:t>
                      </a:r>
                      <a:endParaRPr lang="zh-TW" altLang="en-US" sz="2000" dirty="0"/>
                    </a:p>
                  </a:txBody>
                  <a:tcPr anchor="ctr"/>
                </a:tc>
                <a:tc>
                  <a:txBody>
                    <a:bodyPr/>
                    <a:lstStyle/>
                    <a:p>
                      <a:pPr algn="ctr"/>
                      <a:r>
                        <a:rPr lang="en-US" altLang="zh-TW" sz="2000" dirty="0" smtClean="0"/>
                        <a:t>91</a:t>
                      </a:r>
                      <a:r>
                        <a:rPr lang="zh-TW" altLang="en-US" sz="2000" dirty="0" smtClean="0"/>
                        <a:t>天以上</a:t>
                      </a:r>
                      <a:endParaRPr lang="zh-TW" altLang="en-US" sz="2000" dirty="0"/>
                    </a:p>
                  </a:txBody>
                  <a:tcPr anchor="ctr"/>
                </a:tc>
                <a:extLst>
                  <a:ext uri="{0D108BD9-81ED-4DB2-BD59-A6C34878D82A}">
                    <a16:rowId xmlns:a16="http://schemas.microsoft.com/office/drawing/2014/main" xmlns="" val="2022980353"/>
                  </a:ext>
                </a:extLst>
              </a:tr>
              <a:tr h="370840">
                <a:tc>
                  <a:txBody>
                    <a:bodyPr/>
                    <a:lstStyle/>
                    <a:p>
                      <a:pPr algn="ctr"/>
                      <a:r>
                        <a:rPr lang="zh-TW" altLang="en-US" sz="2000" dirty="0" smtClean="0"/>
                        <a:t>應收帳款在報導日餘額</a:t>
                      </a:r>
                      <a:endParaRPr lang="zh-TW" altLang="en-US" sz="2000" dirty="0"/>
                    </a:p>
                  </a:txBody>
                  <a:tcPr anchor="ctr"/>
                </a:tc>
                <a:tc>
                  <a:txBody>
                    <a:bodyPr/>
                    <a:lstStyle/>
                    <a:p>
                      <a:pPr algn="ctr"/>
                      <a:r>
                        <a:rPr lang="en-US" altLang="zh-TW" sz="2000" dirty="0" smtClean="0"/>
                        <a:t>$140,000</a:t>
                      </a:r>
                      <a:endParaRPr lang="zh-TW" altLang="en-US" sz="2000" dirty="0"/>
                    </a:p>
                  </a:txBody>
                  <a:tcPr anchor="ctr"/>
                </a:tc>
                <a:tc>
                  <a:txBody>
                    <a:bodyPr/>
                    <a:lstStyle/>
                    <a:p>
                      <a:pPr algn="ctr"/>
                      <a:r>
                        <a:rPr lang="en-US" altLang="zh-TW" sz="2000" dirty="0" smtClean="0"/>
                        <a:t>$50,000</a:t>
                      </a:r>
                      <a:endParaRPr lang="zh-TW" altLang="en-US" sz="2000" dirty="0"/>
                    </a:p>
                  </a:txBody>
                  <a:tcPr anchor="ctr"/>
                </a:tc>
                <a:tc>
                  <a:txBody>
                    <a:bodyPr/>
                    <a:lstStyle/>
                    <a:p>
                      <a:pPr algn="ctr"/>
                      <a:r>
                        <a:rPr lang="en-US" altLang="zh-TW" sz="2000" dirty="0" smtClean="0"/>
                        <a:t>$40,000</a:t>
                      </a:r>
                      <a:endParaRPr lang="zh-TW" altLang="en-US" sz="2000" dirty="0"/>
                    </a:p>
                  </a:txBody>
                  <a:tcPr anchor="ctr"/>
                </a:tc>
                <a:tc>
                  <a:txBody>
                    <a:bodyPr/>
                    <a:lstStyle/>
                    <a:p>
                      <a:pPr algn="ctr"/>
                      <a:r>
                        <a:rPr lang="en-US" altLang="zh-TW" sz="2000" dirty="0" smtClean="0"/>
                        <a:t>$30,000</a:t>
                      </a:r>
                      <a:endParaRPr lang="zh-TW" altLang="en-US" sz="2000" dirty="0"/>
                    </a:p>
                  </a:txBody>
                  <a:tcPr anchor="ctr"/>
                </a:tc>
                <a:tc>
                  <a:txBody>
                    <a:bodyPr/>
                    <a:lstStyle/>
                    <a:p>
                      <a:pPr algn="ctr"/>
                      <a:r>
                        <a:rPr lang="en-US" altLang="zh-TW" sz="2000" dirty="0" smtClean="0"/>
                        <a:t>$20,000</a:t>
                      </a:r>
                      <a:endParaRPr lang="zh-TW" altLang="en-US" sz="2000" dirty="0"/>
                    </a:p>
                  </a:txBody>
                  <a:tcPr anchor="ctr"/>
                </a:tc>
                <a:extLst>
                  <a:ext uri="{0D108BD9-81ED-4DB2-BD59-A6C34878D82A}">
                    <a16:rowId xmlns:a16="http://schemas.microsoft.com/office/drawing/2014/main" xmlns="" val="678822601"/>
                  </a:ext>
                </a:extLst>
              </a:tr>
              <a:tr h="370840">
                <a:tc>
                  <a:txBody>
                    <a:bodyPr/>
                    <a:lstStyle/>
                    <a:p>
                      <a:pPr algn="ctr"/>
                      <a:r>
                        <a:rPr lang="zh-TW" altLang="en-US" sz="2000" dirty="0" smtClean="0"/>
                        <a:t>損失率</a:t>
                      </a:r>
                      <a:endParaRPr lang="zh-TW" altLang="en-US" sz="2000" dirty="0"/>
                    </a:p>
                  </a:txBody>
                  <a:tcPr anchor="ctr"/>
                </a:tc>
                <a:tc>
                  <a:txBody>
                    <a:bodyPr/>
                    <a:lstStyle/>
                    <a:p>
                      <a:pPr algn="ctr"/>
                      <a:endParaRPr lang="zh-TW" altLang="en-US" sz="2000" dirty="0"/>
                    </a:p>
                  </a:txBody>
                  <a:tcPr anchor="ctr"/>
                </a:tc>
                <a:tc>
                  <a:txBody>
                    <a:bodyPr/>
                    <a:lstStyle/>
                    <a:p>
                      <a:pPr algn="ctr"/>
                      <a:r>
                        <a:rPr lang="en-US" altLang="zh-TW" sz="2000" dirty="0" smtClean="0"/>
                        <a:t>4%</a:t>
                      </a:r>
                      <a:endParaRPr lang="zh-TW" altLang="en-US" sz="2000" dirty="0"/>
                    </a:p>
                  </a:txBody>
                  <a:tcPr anchor="ctr"/>
                </a:tc>
                <a:tc>
                  <a:txBody>
                    <a:bodyPr/>
                    <a:lstStyle/>
                    <a:p>
                      <a:pPr algn="ctr"/>
                      <a:r>
                        <a:rPr lang="en-US" altLang="zh-TW" sz="2000" dirty="0" smtClean="0"/>
                        <a:t>5%</a:t>
                      </a:r>
                      <a:endParaRPr lang="zh-TW" altLang="en-US" sz="2000" dirty="0"/>
                    </a:p>
                  </a:txBody>
                  <a:tcPr anchor="ctr"/>
                </a:tc>
                <a:tc>
                  <a:txBody>
                    <a:bodyPr/>
                    <a:lstStyle/>
                    <a:p>
                      <a:pPr algn="ctr"/>
                      <a:r>
                        <a:rPr lang="en-US" altLang="zh-TW" sz="2000" dirty="0" smtClean="0"/>
                        <a:t>8.9%</a:t>
                      </a:r>
                      <a:endParaRPr lang="zh-TW" altLang="en-US" sz="2000" dirty="0"/>
                    </a:p>
                  </a:txBody>
                  <a:tcPr anchor="ctr"/>
                </a:tc>
                <a:tc>
                  <a:txBody>
                    <a:bodyPr/>
                    <a:lstStyle/>
                    <a:p>
                      <a:pPr algn="ctr"/>
                      <a:r>
                        <a:rPr lang="en-US" altLang="zh-TW" sz="2000" dirty="0" smtClean="0"/>
                        <a:t>27%</a:t>
                      </a:r>
                      <a:endParaRPr lang="zh-TW" altLang="en-US" sz="2000" dirty="0"/>
                    </a:p>
                  </a:txBody>
                  <a:tcPr anchor="ctr"/>
                </a:tc>
                <a:extLst>
                  <a:ext uri="{0D108BD9-81ED-4DB2-BD59-A6C34878D82A}">
                    <a16:rowId xmlns:a16="http://schemas.microsoft.com/office/drawing/2014/main" xmlns="" val="3586015297"/>
                  </a:ext>
                </a:extLst>
              </a:tr>
              <a:tr h="370840">
                <a:tc>
                  <a:txBody>
                    <a:bodyPr/>
                    <a:lstStyle/>
                    <a:p>
                      <a:pPr algn="ctr"/>
                      <a:r>
                        <a:rPr lang="zh-TW" altLang="en-US" sz="2000" dirty="0" smtClean="0"/>
                        <a:t>預期信用損失</a:t>
                      </a:r>
                      <a:endParaRPr lang="zh-TW" altLang="en-US" sz="2000" dirty="0"/>
                    </a:p>
                  </a:txBody>
                  <a:tcPr anchor="ctr"/>
                </a:tc>
                <a:tc>
                  <a:txBody>
                    <a:bodyPr/>
                    <a:lstStyle/>
                    <a:p>
                      <a:pPr algn="ctr"/>
                      <a:r>
                        <a:rPr lang="en-US" altLang="zh-TW" sz="2000" dirty="0" smtClean="0"/>
                        <a:t>12,070</a:t>
                      </a:r>
                      <a:endParaRPr lang="zh-TW" altLang="en-US" sz="2000" dirty="0"/>
                    </a:p>
                  </a:txBody>
                  <a:tcPr anchor="ctr"/>
                </a:tc>
                <a:tc>
                  <a:txBody>
                    <a:bodyPr/>
                    <a:lstStyle/>
                    <a:p>
                      <a:pPr algn="ctr"/>
                      <a:r>
                        <a:rPr lang="en-US" altLang="zh-TW" sz="2000" dirty="0" smtClean="0"/>
                        <a:t>2,000</a:t>
                      </a:r>
                      <a:endParaRPr lang="zh-TW" altLang="en-US" sz="2000" dirty="0"/>
                    </a:p>
                  </a:txBody>
                  <a:tcPr anchor="ctr"/>
                </a:tc>
                <a:tc>
                  <a:txBody>
                    <a:bodyPr/>
                    <a:lstStyle/>
                    <a:p>
                      <a:pPr algn="ctr"/>
                      <a:r>
                        <a:rPr lang="en-US" altLang="zh-TW" sz="2000" dirty="0" smtClean="0"/>
                        <a:t>2,000</a:t>
                      </a:r>
                      <a:endParaRPr lang="zh-TW" altLang="en-US" sz="2000" dirty="0"/>
                    </a:p>
                  </a:txBody>
                  <a:tcPr anchor="ctr"/>
                </a:tc>
                <a:tc>
                  <a:txBody>
                    <a:bodyPr/>
                    <a:lstStyle/>
                    <a:p>
                      <a:pPr algn="ctr"/>
                      <a:r>
                        <a:rPr lang="en-US" altLang="zh-TW" sz="2000" dirty="0" smtClean="0"/>
                        <a:t>2,670</a:t>
                      </a:r>
                      <a:endParaRPr lang="zh-TW" altLang="en-US" sz="2000" dirty="0"/>
                    </a:p>
                  </a:txBody>
                  <a:tcPr anchor="ctr"/>
                </a:tc>
                <a:tc>
                  <a:txBody>
                    <a:bodyPr/>
                    <a:lstStyle/>
                    <a:p>
                      <a:pPr algn="ctr"/>
                      <a:r>
                        <a:rPr lang="en-US" altLang="zh-TW" sz="2000" dirty="0" smtClean="0"/>
                        <a:t>5,400</a:t>
                      </a:r>
                      <a:endParaRPr lang="zh-TW" altLang="en-US" sz="2000" dirty="0"/>
                    </a:p>
                  </a:txBody>
                  <a:tcPr anchor="ctr"/>
                </a:tc>
                <a:extLst>
                  <a:ext uri="{0D108BD9-81ED-4DB2-BD59-A6C34878D82A}">
                    <a16:rowId xmlns:a16="http://schemas.microsoft.com/office/drawing/2014/main" xmlns="" val="2229534515"/>
                  </a:ext>
                </a:extLst>
              </a:tr>
            </a:tbl>
          </a:graphicData>
        </a:graphic>
      </p:graphicFrame>
    </p:spTree>
    <p:extLst>
      <p:ext uri="{BB962C8B-B14F-4D97-AF65-F5344CB8AC3E}">
        <p14:creationId xmlns:p14="http://schemas.microsoft.com/office/powerpoint/2010/main" val="973680831"/>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412776"/>
            <a:ext cx="8229600" cy="5184874"/>
          </a:xfrm>
        </p:spPr>
        <p:txBody>
          <a:bodyPr/>
          <a:lstStyle/>
          <a:p>
            <a:pPr marL="0" indent="0">
              <a:lnSpc>
                <a:spcPct val="150000"/>
              </a:lnSpc>
              <a:buNone/>
            </a:pPr>
            <a:r>
              <a:rPr lang="zh-TW" altLang="en-US" sz="2400" dirty="0"/>
              <a:t>應有之備抵損失</a:t>
            </a:r>
            <a:r>
              <a:rPr lang="en-US" altLang="zh-TW" sz="2400" dirty="0"/>
              <a:t>(</a:t>
            </a:r>
            <a:r>
              <a:rPr lang="zh-TW" altLang="en-US" sz="2400" dirty="0"/>
              <a:t>備抵壞帳</a:t>
            </a:r>
            <a:r>
              <a:rPr lang="en-US" altLang="zh-TW" sz="2400" dirty="0"/>
              <a:t>)$12,070</a:t>
            </a:r>
          </a:p>
          <a:p>
            <a:pPr marL="0" indent="0">
              <a:lnSpc>
                <a:spcPct val="150000"/>
              </a:lnSpc>
              <a:buNone/>
            </a:pPr>
            <a:r>
              <a:rPr lang="zh-TW" altLang="en-US" sz="2400" dirty="0" smtClean="0"/>
              <a:t>應</a:t>
            </a:r>
            <a:r>
              <a:rPr lang="zh-TW" altLang="en-US" sz="2400" dirty="0"/>
              <a:t>補提之備抵損失</a:t>
            </a:r>
            <a:r>
              <a:rPr lang="en-US" altLang="zh-TW" sz="2400" dirty="0"/>
              <a:t>=$12,070</a:t>
            </a:r>
            <a:r>
              <a:rPr lang="zh-TW" altLang="en-US" sz="2400" dirty="0"/>
              <a:t>－</a:t>
            </a:r>
            <a:r>
              <a:rPr lang="en-US" altLang="zh-TW" sz="2400" dirty="0"/>
              <a:t>$2,000=$</a:t>
            </a:r>
            <a:r>
              <a:rPr lang="en-US" altLang="zh-TW" sz="2400" dirty="0" smtClean="0"/>
              <a:t>10,070</a:t>
            </a:r>
          </a:p>
          <a:p>
            <a:pPr marL="0" indent="0">
              <a:lnSpc>
                <a:spcPct val="150000"/>
              </a:lnSpc>
              <a:buNone/>
            </a:pPr>
            <a:r>
              <a:rPr lang="en-US" altLang="zh-TW" sz="2400" dirty="0" smtClean="0"/>
              <a:t>X2/12/31</a:t>
            </a:r>
            <a:r>
              <a:rPr lang="zh-TW" altLang="en-US" sz="2400" dirty="0" smtClean="0"/>
              <a:t>預期</a:t>
            </a:r>
            <a:r>
              <a:rPr lang="zh-TW" altLang="en-US" sz="2400" dirty="0"/>
              <a:t>信用減損損失</a:t>
            </a:r>
            <a:r>
              <a:rPr lang="en-US" altLang="zh-TW" sz="2400" dirty="0"/>
              <a:t>(</a:t>
            </a:r>
            <a:r>
              <a:rPr lang="zh-TW" altLang="en-US" sz="2400" dirty="0"/>
              <a:t>或壞帳損失</a:t>
            </a:r>
            <a:r>
              <a:rPr lang="en-US" altLang="zh-TW" sz="2400" dirty="0"/>
              <a:t>)	</a:t>
            </a:r>
            <a:r>
              <a:rPr lang="zh-TW" altLang="en-US" sz="2400" dirty="0" smtClean="0"/>
              <a:t>   </a:t>
            </a:r>
            <a:r>
              <a:rPr lang="en-US" altLang="zh-TW" sz="2400" dirty="0" smtClean="0"/>
              <a:t>10,070</a:t>
            </a:r>
            <a:r>
              <a:rPr lang="en-US" altLang="zh-TW" sz="2400" dirty="0"/>
              <a:t>	</a:t>
            </a:r>
          </a:p>
          <a:p>
            <a:pPr marL="0" indent="0">
              <a:lnSpc>
                <a:spcPct val="150000"/>
              </a:lnSpc>
              <a:buNone/>
            </a:pPr>
            <a:r>
              <a:rPr lang="en-US" altLang="zh-TW" sz="2400" dirty="0"/>
              <a:t>	</a:t>
            </a:r>
            <a:r>
              <a:rPr lang="zh-TW" altLang="en-US" sz="2400" dirty="0"/>
              <a:t>　　</a:t>
            </a:r>
            <a:r>
              <a:rPr lang="zh-TW" altLang="en-US" sz="2400" dirty="0" smtClean="0"/>
              <a:t> 備</a:t>
            </a:r>
            <a:r>
              <a:rPr lang="zh-TW" altLang="en-US" sz="2400" dirty="0"/>
              <a:t>抵損失</a:t>
            </a:r>
            <a:r>
              <a:rPr lang="en-US" altLang="zh-TW" sz="2400" dirty="0"/>
              <a:t>(</a:t>
            </a:r>
            <a:r>
              <a:rPr lang="zh-TW" altLang="en-US" sz="2400" dirty="0"/>
              <a:t>或備抵壞帳</a:t>
            </a:r>
            <a:r>
              <a:rPr lang="en-US" altLang="zh-TW" sz="2400" dirty="0"/>
              <a:t>)		</a:t>
            </a:r>
            <a:r>
              <a:rPr lang="en-US" altLang="zh-TW" sz="2400" dirty="0" smtClean="0"/>
              <a:t>	</a:t>
            </a:r>
            <a:r>
              <a:rPr lang="zh-TW" altLang="en-US" sz="2400" dirty="0" smtClean="0"/>
              <a:t>   </a:t>
            </a:r>
            <a:r>
              <a:rPr lang="en-US" altLang="zh-TW" sz="2400" dirty="0" smtClean="0"/>
              <a:t>10,070</a:t>
            </a:r>
            <a:endParaRPr lang="en-US" altLang="zh-TW" sz="2400" dirty="0"/>
          </a:p>
          <a:p>
            <a:pPr marL="0" indent="0">
              <a:lnSpc>
                <a:spcPct val="150000"/>
              </a:lnSpc>
              <a:buNone/>
            </a:pPr>
            <a:endParaRPr lang="en-US" altLang="zh-TW" sz="2400" dirty="0"/>
          </a:p>
        </p:txBody>
      </p:sp>
    </p:spTree>
    <p:extLst>
      <p:ext uri="{BB962C8B-B14F-4D97-AF65-F5344CB8AC3E}">
        <p14:creationId xmlns:p14="http://schemas.microsoft.com/office/powerpoint/2010/main" val="3319338415"/>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1196975"/>
            <a:ext cx="8229600" cy="5400675"/>
          </a:xfrm>
        </p:spPr>
        <p:txBody>
          <a:bodyPr/>
          <a:lstStyle/>
          <a:p>
            <a:pPr marL="0" indent="0">
              <a:buNone/>
            </a:pPr>
            <a:r>
              <a:rPr lang="zh-TW" altLang="en-US" sz="2400" b="1" dirty="0">
                <a:solidFill>
                  <a:srgbClr val="FF0000"/>
                </a:solidFill>
              </a:rPr>
              <a:t>八、金融資產減損之會計處理</a:t>
            </a:r>
          </a:p>
        </p:txBody>
      </p:sp>
      <p:sp>
        <p:nvSpPr>
          <p:cNvPr id="4" name="矩形 3"/>
          <p:cNvSpPr/>
          <p:nvPr/>
        </p:nvSpPr>
        <p:spPr bwMode="auto">
          <a:xfrm>
            <a:off x="1329899" y="1700808"/>
            <a:ext cx="3312768" cy="504056"/>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按報導日後</a:t>
            </a:r>
            <a:r>
              <a:rPr kumimoji="1" lang="en-US" altLang="zh-TW" dirty="0">
                <a:latin typeface="+mn-ea"/>
              </a:rPr>
              <a:t>12</a:t>
            </a:r>
            <a:r>
              <a:rPr kumimoji="1" lang="zh-TW" altLang="en-US" dirty="0">
                <a:latin typeface="+mn-ea"/>
              </a:rPr>
              <a:t>個月預期信用損失</a:t>
            </a:r>
            <a:endParaRPr kumimoji="1" lang="zh-TW" altLang="en-US" b="0" i="0" u="none" strike="noStrike" cap="none" normalizeH="0" baseline="0" dirty="0" smtClean="0">
              <a:ln>
                <a:noFill/>
              </a:ln>
              <a:solidFill>
                <a:schemeClr val="tx1"/>
              </a:solidFill>
              <a:effectLst/>
              <a:latin typeface="+mn-ea"/>
            </a:endParaRPr>
          </a:p>
        </p:txBody>
      </p:sp>
      <p:sp>
        <p:nvSpPr>
          <p:cNvPr id="5" name="矩形 4"/>
          <p:cNvSpPr/>
          <p:nvPr/>
        </p:nvSpPr>
        <p:spPr bwMode="auto">
          <a:xfrm>
            <a:off x="1329899" y="2420888"/>
            <a:ext cx="3312768" cy="504056"/>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按存續期間預期信用損失</a:t>
            </a:r>
            <a:endParaRPr kumimoji="1" lang="zh-TW" altLang="en-US" b="0" i="0" u="none" strike="noStrike" cap="none" normalizeH="0" baseline="0" dirty="0" smtClean="0">
              <a:ln>
                <a:noFill/>
              </a:ln>
              <a:solidFill>
                <a:schemeClr val="tx1"/>
              </a:solidFill>
              <a:effectLst/>
              <a:latin typeface="+mn-ea"/>
            </a:endParaRPr>
          </a:p>
        </p:txBody>
      </p:sp>
      <p:sp>
        <p:nvSpPr>
          <p:cNvPr id="2" name="矩形 1"/>
          <p:cNvSpPr/>
          <p:nvPr/>
        </p:nvSpPr>
        <p:spPr>
          <a:xfrm>
            <a:off x="683568" y="2082044"/>
            <a:ext cx="646331" cy="461665"/>
          </a:xfrm>
          <a:prstGeom prst="rect">
            <a:avLst/>
          </a:prstGeom>
          <a:noFill/>
        </p:spPr>
        <p:txBody>
          <a:bodyPr wrap="none" lIns="91440" tIns="45720" rIns="91440" bIns="45720">
            <a:spAutoFit/>
          </a:bodyPr>
          <a:lstStyle/>
          <a:p>
            <a:pPr algn="ctr"/>
            <a:r>
              <a:rPr lang="en-US" altLang="zh-TW" sz="2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OR</a:t>
            </a:r>
            <a:endParaRPr lang="zh-TW" alt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6" name="向下箭號 5"/>
          <p:cNvSpPr/>
          <p:nvPr/>
        </p:nvSpPr>
        <p:spPr bwMode="auto">
          <a:xfrm>
            <a:off x="2806263" y="3037266"/>
            <a:ext cx="360040" cy="360040"/>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7" name="矩形 6"/>
          <p:cNvSpPr/>
          <p:nvPr/>
        </p:nvSpPr>
        <p:spPr bwMode="auto">
          <a:xfrm>
            <a:off x="2013975" y="3509629"/>
            <a:ext cx="1944616" cy="504056"/>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smtClean="0">
                <a:latin typeface="+mn-ea"/>
              </a:rPr>
              <a:t>期末備</a:t>
            </a:r>
            <a:r>
              <a:rPr kumimoji="1" lang="zh-TW" altLang="en-US" dirty="0">
                <a:latin typeface="+mn-ea"/>
              </a:rPr>
              <a:t>抵損失</a:t>
            </a:r>
            <a:endParaRPr kumimoji="1" lang="zh-TW" altLang="en-US" b="0" i="0" u="none" strike="noStrike" cap="none" normalizeH="0" baseline="0" dirty="0" smtClean="0">
              <a:ln>
                <a:noFill/>
              </a:ln>
              <a:solidFill>
                <a:schemeClr val="tx1"/>
              </a:solidFill>
              <a:effectLst/>
              <a:latin typeface="+mn-ea"/>
            </a:endParaRPr>
          </a:p>
        </p:txBody>
      </p:sp>
      <p:sp>
        <p:nvSpPr>
          <p:cNvPr id="8" name="矩形 7"/>
          <p:cNvSpPr/>
          <p:nvPr/>
        </p:nvSpPr>
        <p:spPr bwMode="auto">
          <a:xfrm>
            <a:off x="5076056" y="3509629"/>
            <a:ext cx="1944616" cy="504056"/>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smtClean="0">
                <a:latin typeface="+mn-ea"/>
              </a:rPr>
              <a:t>帳</a:t>
            </a:r>
            <a:r>
              <a:rPr kumimoji="1" lang="zh-TW" altLang="en-US" dirty="0">
                <a:latin typeface="+mn-ea"/>
              </a:rPr>
              <a:t>上</a:t>
            </a:r>
            <a:r>
              <a:rPr kumimoji="1" lang="zh-TW" altLang="en-US" dirty="0" smtClean="0">
                <a:latin typeface="+mn-ea"/>
              </a:rPr>
              <a:t>備</a:t>
            </a:r>
            <a:r>
              <a:rPr kumimoji="1" lang="zh-TW" altLang="en-US" dirty="0">
                <a:latin typeface="+mn-ea"/>
              </a:rPr>
              <a:t>抵損失</a:t>
            </a:r>
            <a:endParaRPr kumimoji="1" lang="zh-TW" altLang="en-US" b="0" i="0" u="none" strike="noStrike" cap="none" normalizeH="0" baseline="0" dirty="0" smtClean="0">
              <a:ln>
                <a:noFill/>
              </a:ln>
              <a:solidFill>
                <a:schemeClr val="tx1"/>
              </a:solidFill>
              <a:effectLst/>
              <a:latin typeface="+mn-ea"/>
            </a:endParaRPr>
          </a:p>
        </p:txBody>
      </p:sp>
      <p:sp>
        <p:nvSpPr>
          <p:cNvPr id="9" name="矩形 8"/>
          <p:cNvSpPr/>
          <p:nvPr/>
        </p:nvSpPr>
        <p:spPr>
          <a:xfrm>
            <a:off x="4170722" y="3666219"/>
            <a:ext cx="693203" cy="461665"/>
          </a:xfrm>
          <a:prstGeom prst="rect">
            <a:avLst/>
          </a:prstGeom>
          <a:noFill/>
        </p:spPr>
        <p:txBody>
          <a:bodyPr wrap="none" lIns="91440" tIns="45720" rIns="91440" bIns="45720">
            <a:spAutoFit/>
          </a:bodyPr>
          <a:lstStyle/>
          <a:p>
            <a:pPr algn="ctr"/>
            <a:r>
              <a:rPr lang="en-US" altLang="zh-TW" sz="2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V.S.</a:t>
            </a:r>
            <a:endParaRPr lang="zh-TW" alt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cxnSp>
        <p:nvCxnSpPr>
          <p:cNvPr id="11" name="直線接點 10"/>
          <p:cNvCxnSpPr>
            <a:stCxn id="7" idx="2"/>
          </p:cNvCxnSpPr>
          <p:nvPr/>
        </p:nvCxnSpPr>
        <p:spPr bwMode="auto">
          <a:xfrm>
            <a:off x="2986283" y="4013685"/>
            <a:ext cx="0" cy="351419"/>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3" name="直線接點 12"/>
          <p:cNvCxnSpPr/>
          <p:nvPr/>
        </p:nvCxnSpPr>
        <p:spPr bwMode="auto">
          <a:xfrm>
            <a:off x="2986283" y="4365104"/>
            <a:ext cx="3062081"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5" name="直線接點 14"/>
          <p:cNvCxnSpPr>
            <a:stCxn id="8" idx="2"/>
          </p:cNvCxnSpPr>
          <p:nvPr/>
        </p:nvCxnSpPr>
        <p:spPr bwMode="auto">
          <a:xfrm>
            <a:off x="6048364" y="4013685"/>
            <a:ext cx="0" cy="351419"/>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16" name="向下箭號 15"/>
          <p:cNvSpPr/>
          <p:nvPr/>
        </p:nvSpPr>
        <p:spPr bwMode="auto">
          <a:xfrm>
            <a:off x="4337303" y="4469515"/>
            <a:ext cx="360040" cy="360040"/>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9" name="圓角矩形 18"/>
          <p:cNvSpPr/>
          <p:nvPr/>
        </p:nvSpPr>
        <p:spPr bwMode="auto">
          <a:xfrm>
            <a:off x="1178362" y="5448521"/>
            <a:ext cx="1008112" cy="367242"/>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b="0" i="0" u="none" strike="noStrike" cap="none" normalizeH="0" baseline="0" dirty="0" smtClean="0">
                <a:ln>
                  <a:noFill/>
                </a:ln>
                <a:solidFill>
                  <a:schemeClr val="tx1"/>
                </a:solidFill>
                <a:effectLst/>
                <a:latin typeface="+mn-ea"/>
              </a:rPr>
              <a:t>AC</a:t>
            </a:r>
            <a:endParaRPr kumimoji="1" lang="zh-TW" altLang="en-US" b="0" i="0" u="none" strike="noStrike" cap="none" normalizeH="0" baseline="0" dirty="0" smtClean="0">
              <a:ln>
                <a:noFill/>
              </a:ln>
              <a:solidFill>
                <a:schemeClr val="tx1"/>
              </a:solidFill>
              <a:effectLst/>
              <a:latin typeface="+mn-ea"/>
            </a:endParaRPr>
          </a:p>
        </p:txBody>
      </p:sp>
      <p:sp>
        <p:nvSpPr>
          <p:cNvPr id="20" name="矩形 19"/>
          <p:cNvSpPr/>
          <p:nvPr/>
        </p:nvSpPr>
        <p:spPr bwMode="auto">
          <a:xfrm>
            <a:off x="3185323" y="4932343"/>
            <a:ext cx="2664000" cy="432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預期信用減損損失</a:t>
            </a:r>
            <a:r>
              <a:rPr kumimoji="1" lang="en-US" altLang="zh-TW" dirty="0">
                <a:latin typeface="+mn-ea"/>
              </a:rPr>
              <a:t>(</a:t>
            </a:r>
            <a:r>
              <a:rPr kumimoji="1" lang="zh-TW" altLang="en-US" dirty="0">
                <a:latin typeface="+mn-ea"/>
              </a:rPr>
              <a:t>利益</a:t>
            </a:r>
            <a:r>
              <a:rPr kumimoji="1" lang="en-US" altLang="zh-TW" dirty="0">
                <a:latin typeface="+mn-ea"/>
              </a:rPr>
              <a:t>)</a:t>
            </a:r>
            <a:endParaRPr kumimoji="1" lang="zh-TW" altLang="en-US" dirty="0">
              <a:latin typeface="+mn-ea"/>
            </a:endParaRPr>
          </a:p>
        </p:txBody>
      </p:sp>
      <p:sp>
        <p:nvSpPr>
          <p:cNvPr id="21" name="圓角矩形 20"/>
          <p:cNvSpPr/>
          <p:nvPr/>
        </p:nvSpPr>
        <p:spPr bwMode="auto">
          <a:xfrm>
            <a:off x="6732240" y="5448521"/>
            <a:ext cx="1008112" cy="367242"/>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dirty="0" smtClean="0">
                <a:latin typeface="+mn-ea"/>
              </a:rPr>
              <a:t>FVOCI</a:t>
            </a:r>
            <a:endParaRPr kumimoji="1" lang="zh-TW" altLang="en-US" b="0" i="0" u="none" strike="noStrike" cap="none" normalizeH="0" baseline="0" dirty="0" smtClean="0">
              <a:ln>
                <a:noFill/>
              </a:ln>
              <a:solidFill>
                <a:schemeClr val="tx1"/>
              </a:solidFill>
              <a:effectLst/>
              <a:latin typeface="+mn-ea"/>
            </a:endParaRPr>
          </a:p>
        </p:txBody>
      </p:sp>
      <p:sp>
        <p:nvSpPr>
          <p:cNvPr id="24" name="文字方塊 23"/>
          <p:cNvSpPr txBox="1"/>
          <p:nvPr/>
        </p:nvSpPr>
        <p:spPr>
          <a:xfrm>
            <a:off x="539552" y="5890931"/>
            <a:ext cx="2285731" cy="646331"/>
          </a:xfrm>
          <a:prstGeom prst="rect">
            <a:avLst/>
          </a:prstGeom>
          <a:noFill/>
        </p:spPr>
        <p:txBody>
          <a:bodyPr wrap="square" rtlCol="0">
            <a:spAutoFit/>
          </a:bodyPr>
          <a:lstStyle/>
          <a:p>
            <a:pPr defTabSz="360000"/>
            <a:r>
              <a:rPr lang="zh-TW" altLang="en-US" dirty="0" smtClean="0"/>
              <a:t>預期信用減損損失</a:t>
            </a:r>
            <a:endParaRPr lang="en-US" altLang="zh-TW" dirty="0" smtClean="0"/>
          </a:p>
          <a:p>
            <a:pPr defTabSz="360000"/>
            <a:r>
              <a:rPr lang="en-US" altLang="zh-TW" dirty="0" smtClean="0"/>
              <a:t>	</a:t>
            </a:r>
            <a:r>
              <a:rPr lang="zh-TW" altLang="en-US" b="1" dirty="0" smtClean="0">
                <a:solidFill>
                  <a:srgbClr val="FF0000"/>
                </a:solidFill>
              </a:rPr>
              <a:t>備抵損</a:t>
            </a:r>
            <a:r>
              <a:rPr lang="zh-TW" altLang="en-US" b="1" dirty="0">
                <a:solidFill>
                  <a:srgbClr val="FF0000"/>
                </a:solidFill>
              </a:rPr>
              <a:t>失</a:t>
            </a:r>
          </a:p>
        </p:txBody>
      </p:sp>
      <p:sp>
        <p:nvSpPr>
          <p:cNvPr id="25" name="文字方塊 24"/>
          <p:cNvSpPr txBox="1"/>
          <p:nvPr/>
        </p:nvSpPr>
        <p:spPr>
          <a:xfrm>
            <a:off x="6093430" y="5890931"/>
            <a:ext cx="2943066" cy="646331"/>
          </a:xfrm>
          <a:prstGeom prst="rect">
            <a:avLst/>
          </a:prstGeom>
          <a:noFill/>
        </p:spPr>
        <p:txBody>
          <a:bodyPr wrap="square" rtlCol="0">
            <a:spAutoFit/>
          </a:bodyPr>
          <a:lstStyle/>
          <a:p>
            <a:pPr defTabSz="360000"/>
            <a:r>
              <a:rPr lang="zh-TW" altLang="en-US" dirty="0" smtClean="0"/>
              <a:t>預期信用減損損失</a:t>
            </a:r>
            <a:endParaRPr lang="en-US" altLang="zh-TW" dirty="0" smtClean="0"/>
          </a:p>
          <a:p>
            <a:pPr defTabSz="360000"/>
            <a:r>
              <a:rPr lang="en-US" altLang="zh-TW" dirty="0" smtClean="0"/>
              <a:t>	</a:t>
            </a:r>
            <a:r>
              <a:rPr lang="en-US" altLang="zh-TW" b="1" dirty="0" smtClean="0">
                <a:solidFill>
                  <a:srgbClr val="FF0000"/>
                </a:solidFill>
              </a:rPr>
              <a:t>OCI-FVOCI</a:t>
            </a:r>
            <a:r>
              <a:rPr lang="zh-TW" altLang="en-US" b="1" dirty="0" smtClean="0">
                <a:solidFill>
                  <a:srgbClr val="FF0000"/>
                </a:solidFill>
              </a:rPr>
              <a:t>未實現損益</a:t>
            </a:r>
            <a:endParaRPr lang="zh-TW" altLang="en-US" b="1" dirty="0">
              <a:solidFill>
                <a:srgbClr val="FF0000"/>
              </a:solidFill>
            </a:endParaRPr>
          </a:p>
        </p:txBody>
      </p:sp>
      <p:sp>
        <p:nvSpPr>
          <p:cNvPr id="26" name="矩形 25"/>
          <p:cNvSpPr/>
          <p:nvPr/>
        </p:nvSpPr>
        <p:spPr bwMode="auto">
          <a:xfrm>
            <a:off x="915618" y="6214096"/>
            <a:ext cx="1080120" cy="299950"/>
          </a:xfrm>
          <a:prstGeom prst="rect">
            <a:avLst/>
          </a:prstGeom>
          <a:noFill/>
          <a:ln w="190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7" name="文字方塊 26"/>
          <p:cNvSpPr txBox="1"/>
          <p:nvPr/>
        </p:nvSpPr>
        <p:spPr>
          <a:xfrm>
            <a:off x="2416982" y="6416794"/>
            <a:ext cx="1242661" cy="369332"/>
          </a:xfrm>
          <a:prstGeom prst="rect">
            <a:avLst/>
          </a:prstGeom>
          <a:noFill/>
          <a:ln w="19050">
            <a:solidFill>
              <a:srgbClr val="FF0000"/>
            </a:solidFill>
          </a:ln>
        </p:spPr>
        <p:txBody>
          <a:bodyPr wrap="square" rtlCol="0" anchor="ctr">
            <a:spAutoFit/>
          </a:bodyPr>
          <a:lstStyle/>
          <a:p>
            <a:pPr algn="ctr"/>
            <a:r>
              <a:rPr lang="en-US" altLang="zh-TW" dirty="0" smtClean="0"/>
              <a:t>AC</a:t>
            </a:r>
            <a:r>
              <a:rPr lang="zh-TW" altLang="en-US" dirty="0" smtClean="0"/>
              <a:t>之減項</a:t>
            </a:r>
            <a:endParaRPr lang="zh-TW" altLang="en-US" dirty="0"/>
          </a:p>
        </p:txBody>
      </p:sp>
      <p:cxnSp>
        <p:nvCxnSpPr>
          <p:cNvPr id="29" name="直線接點 28"/>
          <p:cNvCxnSpPr>
            <a:endCxn id="27" idx="1"/>
          </p:cNvCxnSpPr>
          <p:nvPr/>
        </p:nvCxnSpPr>
        <p:spPr bwMode="auto">
          <a:xfrm>
            <a:off x="2013836" y="6364071"/>
            <a:ext cx="403146" cy="237389"/>
          </a:xfrm>
          <a:prstGeom prst="line">
            <a:avLst/>
          </a:prstGeom>
          <a:solidFill>
            <a:schemeClr val="accent1"/>
          </a:solidFill>
          <a:ln w="19050" cap="sq" cmpd="sng" algn="ctr">
            <a:solidFill>
              <a:srgbClr val="FF0000"/>
            </a:solidFill>
            <a:prstDash val="solid"/>
            <a:round/>
            <a:headEnd type="none" w="sm" len="sm"/>
            <a:tailEnd type="none" w="sm" len="sm"/>
          </a:ln>
          <a:effectLst/>
        </p:spPr>
      </p:cxnSp>
      <p:sp>
        <p:nvSpPr>
          <p:cNvPr id="31" name="文字方塊 30"/>
          <p:cNvSpPr txBox="1"/>
          <p:nvPr/>
        </p:nvSpPr>
        <p:spPr>
          <a:xfrm>
            <a:off x="4030599" y="6415661"/>
            <a:ext cx="2299932" cy="369332"/>
          </a:xfrm>
          <a:prstGeom prst="rect">
            <a:avLst/>
          </a:prstGeom>
          <a:noFill/>
          <a:ln w="19050">
            <a:solidFill>
              <a:srgbClr val="FF0000"/>
            </a:solidFill>
          </a:ln>
        </p:spPr>
        <p:txBody>
          <a:bodyPr wrap="square" rtlCol="0" anchor="ctr">
            <a:spAutoFit/>
          </a:bodyPr>
          <a:lstStyle/>
          <a:p>
            <a:pPr algn="ctr"/>
            <a:r>
              <a:rPr lang="zh-TW" altLang="en-US" dirty="0" smtClean="0"/>
              <a:t>結帳後轉入其他權益</a:t>
            </a:r>
            <a:endParaRPr lang="zh-TW" altLang="en-US" dirty="0"/>
          </a:p>
        </p:txBody>
      </p:sp>
      <p:sp>
        <p:nvSpPr>
          <p:cNvPr id="32" name="矩形 31"/>
          <p:cNvSpPr/>
          <p:nvPr/>
        </p:nvSpPr>
        <p:spPr bwMode="auto">
          <a:xfrm>
            <a:off x="6484843" y="6218792"/>
            <a:ext cx="2484000" cy="299950"/>
          </a:xfrm>
          <a:prstGeom prst="rect">
            <a:avLst/>
          </a:prstGeom>
          <a:noFill/>
          <a:ln w="190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cxnSp>
        <p:nvCxnSpPr>
          <p:cNvPr id="34" name="直線接點 33"/>
          <p:cNvCxnSpPr>
            <a:stCxn id="31" idx="3"/>
            <a:endCxn id="32" idx="1"/>
          </p:cNvCxnSpPr>
          <p:nvPr/>
        </p:nvCxnSpPr>
        <p:spPr bwMode="auto">
          <a:xfrm flipV="1">
            <a:off x="6330531" y="6368767"/>
            <a:ext cx="154312" cy="231560"/>
          </a:xfrm>
          <a:prstGeom prst="line">
            <a:avLst/>
          </a:prstGeom>
          <a:solidFill>
            <a:schemeClr val="accent1"/>
          </a:solidFill>
          <a:ln w="19050" cap="sq"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3160750838"/>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3491997" y="476672"/>
            <a:ext cx="2592288" cy="648072"/>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金融工具是否為購入或</a:t>
            </a:r>
            <a:r>
              <a:rPr kumimoji="1" lang="zh-TW" altLang="en-US" sz="1600" dirty="0" smtClean="0">
                <a:latin typeface="+mn-ea"/>
              </a:rPr>
              <a:t>創始</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之</a:t>
            </a:r>
            <a:r>
              <a:rPr kumimoji="1" lang="zh-TW" altLang="en-US" sz="1600" dirty="0">
                <a:latin typeface="+mn-ea"/>
              </a:rPr>
              <a:t>信用減損金融資產？</a:t>
            </a:r>
            <a:endParaRPr kumimoji="1" lang="zh-TW" altLang="en-US" sz="1600" b="0" i="0" u="none" strike="noStrike" cap="none" normalizeH="0" baseline="0" dirty="0" smtClean="0">
              <a:ln>
                <a:noFill/>
              </a:ln>
              <a:solidFill>
                <a:schemeClr val="tx1"/>
              </a:solidFill>
              <a:effectLst/>
              <a:latin typeface="+mn-ea"/>
            </a:endParaRPr>
          </a:p>
        </p:txBody>
      </p:sp>
      <p:sp>
        <p:nvSpPr>
          <p:cNvPr id="5" name="矩形 4"/>
          <p:cNvSpPr/>
          <p:nvPr/>
        </p:nvSpPr>
        <p:spPr bwMode="auto">
          <a:xfrm>
            <a:off x="3492141" y="1578780"/>
            <a:ext cx="2592000" cy="648072"/>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是否適用應收帳款、合約</a:t>
            </a:r>
            <a:r>
              <a:rPr kumimoji="1" lang="zh-TW" altLang="en-US" sz="1600" dirty="0" smtClean="0">
                <a:latin typeface="+mn-ea"/>
              </a:rPr>
              <a:t>資產</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及應</a:t>
            </a:r>
            <a:r>
              <a:rPr kumimoji="1" lang="zh-TW" altLang="en-US" sz="1600" dirty="0">
                <a:latin typeface="+mn-ea"/>
              </a:rPr>
              <a:t>收租賃款之簡化作法？</a:t>
            </a:r>
            <a:endParaRPr kumimoji="1" lang="zh-TW" altLang="en-US" sz="1600" b="0" i="0" u="none" strike="noStrike" cap="none" normalizeH="0" baseline="0" dirty="0" smtClean="0">
              <a:ln>
                <a:noFill/>
              </a:ln>
              <a:solidFill>
                <a:schemeClr val="tx1"/>
              </a:solidFill>
              <a:effectLst/>
              <a:latin typeface="+mn-ea"/>
            </a:endParaRPr>
          </a:p>
        </p:txBody>
      </p:sp>
      <p:sp>
        <p:nvSpPr>
          <p:cNvPr id="6" name="矩形 5"/>
          <p:cNvSpPr/>
          <p:nvPr/>
        </p:nvSpPr>
        <p:spPr bwMode="auto">
          <a:xfrm>
            <a:off x="3492141" y="2680888"/>
            <a:ext cx="2592000" cy="648072"/>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金融工具於報導日</a:t>
            </a:r>
            <a:r>
              <a:rPr kumimoji="1" lang="zh-TW" altLang="en-US" sz="1600" dirty="0" smtClean="0">
                <a:latin typeface="+mn-ea"/>
              </a:rPr>
              <a:t>是否</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為</a:t>
            </a:r>
            <a:r>
              <a:rPr kumimoji="1" lang="zh-TW" altLang="en-US" sz="1600" dirty="0">
                <a:latin typeface="+mn-ea"/>
              </a:rPr>
              <a:t>信用風險低？</a:t>
            </a:r>
            <a:endParaRPr kumimoji="1" lang="zh-TW" altLang="en-US" sz="1600" b="0" i="0" u="none" strike="noStrike" cap="none" normalizeH="0" baseline="0" dirty="0" smtClean="0">
              <a:ln>
                <a:noFill/>
              </a:ln>
              <a:solidFill>
                <a:schemeClr val="tx1"/>
              </a:solidFill>
              <a:effectLst/>
              <a:latin typeface="+mn-ea"/>
            </a:endParaRPr>
          </a:p>
        </p:txBody>
      </p:sp>
      <p:sp>
        <p:nvSpPr>
          <p:cNvPr id="7" name="矩形 6"/>
          <p:cNvSpPr/>
          <p:nvPr/>
        </p:nvSpPr>
        <p:spPr bwMode="auto">
          <a:xfrm>
            <a:off x="3492141" y="3782996"/>
            <a:ext cx="2592000" cy="648072"/>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自原始認列後信用</a:t>
            </a:r>
            <a:r>
              <a:rPr kumimoji="1" lang="zh-TW" altLang="en-US" sz="1600" dirty="0" smtClean="0">
                <a:latin typeface="+mn-ea"/>
              </a:rPr>
              <a:t>風險</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是否</a:t>
            </a:r>
            <a:r>
              <a:rPr kumimoji="1" lang="zh-TW" altLang="en-US" sz="1600" dirty="0">
                <a:latin typeface="+mn-ea"/>
              </a:rPr>
              <a:t>已顯著增加？</a:t>
            </a:r>
            <a:endParaRPr kumimoji="1" lang="zh-TW" altLang="en-US" sz="1600" b="0" i="0" u="none" strike="noStrike" cap="none" normalizeH="0" baseline="0" dirty="0" smtClean="0">
              <a:ln>
                <a:noFill/>
              </a:ln>
              <a:solidFill>
                <a:schemeClr val="tx1"/>
              </a:solidFill>
              <a:effectLst/>
              <a:latin typeface="+mn-ea"/>
            </a:endParaRPr>
          </a:p>
        </p:txBody>
      </p:sp>
      <p:sp>
        <p:nvSpPr>
          <p:cNvPr id="8" name="矩形 7"/>
          <p:cNvSpPr/>
          <p:nvPr/>
        </p:nvSpPr>
        <p:spPr bwMode="auto">
          <a:xfrm>
            <a:off x="3492141" y="5987211"/>
            <a:ext cx="2592000" cy="648072"/>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金融工具</a:t>
            </a:r>
            <a:r>
              <a:rPr kumimoji="1" lang="zh-TW" altLang="en-US" sz="1600" dirty="0" smtClean="0">
                <a:latin typeface="+mn-ea"/>
              </a:rPr>
              <a:t>是否</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為</a:t>
            </a:r>
            <a:r>
              <a:rPr kumimoji="1" lang="zh-TW" altLang="en-US" sz="1600" dirty="0">
                <a:latin typeface="+mn-ea"/>
              </a:rPr>
              <a:t>信用減損金融資產？</a:t>
            </a:r>
            <a:endParaRPr kumimoji="1" lang="zh-TW" altLang="en-US" sz="1600" b="0" i="0" u="none" strike="noStrike" cap="none" normalizeH="0" baseline="0" dirty="0" smtClean="0">
              <a:ln>
                <a:noFill/>
              </a:ln>
              <a:solidFill>
                <a:schemeClr val="tx1"/>
              </a:solidFill>
              <a:effectLst/>
              <a:latin typeface="+mn-ea"/>
            </a:endParaRPr>
          </a:p>
        </p:txBody>
      </p:sp>
      <p:sp>
        <p:nvSpPr>
          <p:cNvPr id="9" name="矩形 8"/>
          <p:cNvSpPr/>
          <p:nvPr/>
        </p:nvSpPr>
        <p:spPr bwMode="auto">
          <a:xfrm>
            <a:off x="3492141" y="4885104"/>
            <a:ext cx="2592000" cy="648072"/>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認列存續</a:t>
            </a:r>
            <a:r>
              <a:rPr kumimoji="1" lang="zh-TW" altLang="en-US" sz="1600" dirty="0" smtClean="0">
                <a:latin typeface="+mn-ea"/>
              </a:rPr>
              <a:t>期間</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預期</a:t>
            </a:r>
            <a:r>
              <a:rPr kumimoji="1" lang="zh-TW" altLang="en-US" sz="1600" dirty="0">
                <a:latin typeface="+mn-ea"/>
              </a:rPr>
              <a:t>信用損失</a:t>
            </a:r>
            <a:endParaRPr kumimoji="1" lang="zh-TW" altLang="en-US" sz="1600" b="0" i="0" u="none" strike="noStrike" cap="none" normalizeH="0" baseline="0" dirty="0" smtClean="0">
              <a:ln>
                <a:noFill/>
              </a:ln>
              <a:solidFill>
                <a:schemeClr val="tx1"/>
              </a:solidFill>
              <a:effectLst/>
              <a:latin typeface="+mn-ea"/>
            </a:endParaRPr>
          </a:p>
        </p:txBody>
      </p:sp>
      <p:sp>
        <p:nvSpPr>
          <p:cNvPr id="12" name="標題 11"/>
          <p:cNvSpPr>
            <a:spLocks noGrp="1"/>
          </p:cNvSpPr>
          <p:nvPr>
            <p:ph type="title"/>
          </p:nvPr>
        </p:nvSpPr>
        <p:spPr>
          <a:xfrm>
            <a:off x="251520" y="1052736"/>
            <a:ext cx="8229600" cy="863600"/>
          </a:xfrm>
        </p:spPr>
        <p:txBody>
          <a:bodyPr/>
          <a:lstStyle/>
          <a:p>
            <a:r>
              <a:rPr lang="zh-TW" altLang="en-US" sz="2200" dirty="0">
                <a:solidFill>
                  <a:srgbClr val="FF0000"/>
                </a:solidFill>
                <a:effectLst/>
              </a:rPr>
              <a:t>金融工具減損損失流程圖</a:t>
            </a:r>
          </a:p>
        </p:txBody>
      </p:sp>
      <p:sp>
        <p:nvSpPr>
          <p:cNvPr id="14" name="矩形 13"/>
          <p:cNvSpPr/>
          <p:nvPr/>
        </p:nvSpPr>
        <p:spPr bwMode="auto">
          <a:xfrm>
            <a:off x="179512" y="5987211"/>
            <a:ext cx="2664413" cy="648072"/>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按總帳面金額乘原始有效</a:t>
            </a:r>
            <a:r>
              <a:rPr kumimoji="1" lang="zh-TW" altLang="en-US" sz="1600" dirty="0" smtClean="0">
                <a:latin typeface="+mn-ea"/>
              </a:rPr>
              <a:t>利率</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計算</a:t>
            </a:r>
            <a:r>
              <a:rPr kumimoji="1" lang="zh-TW" altLang="en-US" sz="1600" dirty="0">
                <a:latin typeface="+mn-ea"/>
              </a:rPr>
              <a:t>利息收入</a:t>
            </a:r>
            <a:endParaRPr kumimoji="1" lang="zh-TW" altLang="en-US" sz="1600" b="0" i="0" u="none" strike="noStrike" cap="none" normalizeH="0" baseline="0" dirty="0" smtClean="0">
              <a:ln>
                <a:noFill/>
              </a:ln>
              <a:solidFill>
                <a:schemeClr val="tx1"/>
              </a:solidFill>
              <a:effectLst/>
              <a:latin typeface="+mn-ea"/>
            </a:endParaRPr>
          </a:p>
        </p:txBody>
      </p:sp>
      <p:sp>
        <p:nvSpPr>
          <p:cNvPr id="15" name="矩形 14"/>
          <p:cNvSpPr/>
          <p:nvPr/>
        </p:nvSpPr>
        <p:spPr bwMode="auto">
          <a:xfrm>
            <a:off x="6876373" y="5589240"/>
            <a:ext cx="1836829" cy="1102107"/>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按攤銷後成本</a:t>
            </a:r>
            <a:r>
              <a:rPr kumimoji="1" lang="zh-TW" altLang="en-US" sz="1600" dirty="0" smtClean="0">
                <a:latin typeface="+mn-ea"/>
              </a:rPr>
              <a:t>乘</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原始</a:t>
            </a:r>
            <a:r>
              <a:rPr kumimoji="1" lang="zh-TW" altLang="en-US" sz="1600" dirty="0">
                <a:latin typeface="+mn-ea"/>
              </a:rPr>
              <a:t>有效</a:t>
            </a:r>
            <a:r>
              <a:rPr kumimoji="1" lang="zh-TW" altLang="en-US" sz="1600" dirty="0" smtClean="0">
                <a:latin typeface="+mn-ea"/>
              </a:rPr>
              <a:t>利率</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計算</a:t>
            </a:r>
            <a:r>
              <a:rPr kumimoji="1" lang="zh-TW" altLang="en-US" sz="1600" dirty="0">
                <a:latin typeface="+mn-ea"/>
              </a:rPr>
              <a:t>利息收入</a:t>
            </a:r>
            <a:endParaRPr kumimoji="1" lang="zh-TW" altLang="en-US" sz="1600" b="0" i="0" u="none" strike="noStrike" cap="none" normalizeH="0" baseline="0" dirty="0" smtClean="0">
              <a:ln>
                <a:noFill/>
              </a:ln>
              <a:solidFill>
                <a:schemeClr val="tx1"/>
              </a:solidFill>
              <a:effectLst/>
              <a:latin typeface="+mn-ea"/>
            </a:endParaRPr>
          </a:p>
        </p:txBody>
      </p:sp>
      <p:sp>
        <p:nvSpPr>
          <p:cNvPr id="16" name="矩形 15"/>
          <p:cNvSpPr/>
          <p:nvPr/>
        </p:nvSpPr>
        <p:spPr bwMode="auto">
          <a:xfrm>
            <a:off x="6876373" y="2689407"/>
            <a:ext cx="1836829" cy="631033"/>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是否適用信用風險</a:t>
            </a:r>
            <a:r>
              <a:rPr kumimoji="1" lang="zh-TW" altLang="en-US" sz="1600" dirty="0" smtClean="0">
                <a:latin typeface="+mn-ea"/>
              </a:rPr>
              <a:t>低</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之</a:t>
            </a:r>
            <a:r>
              <a:rPr kumimoji="1" lang="zh-TW" altLang="en-US" sz="1600" dirty="0">
                <a:latin typeface="+mn-ea"/>
              </a:rPr>
              <a:t>簡化作法？</a:t>
            </a:r>
            <a:endParaRPr kumimoji="1" lang="zh-TW" altLang="en-US" sz="1600" b="0" i="0" u="none" strike="noStrike" cap="none" normalizeH="0" baseline="0" dirty="0" smtClean="0">
              <a:ln>
                <a:noFill/>
              </a:ln>
              <a:solidFill>
                <a:schemeClr val="tx1"/>
              </a:solidFill>
              <a:effectLst/>
              <a:latin typeface="+mn-ea"/>
            </a:endParaRPr>
          </a:p>
        </p:txBody>
      </p:sp>
      <p:sp>
        <p:nvSpPr>
          <p:cNvPr id="17" name="矩形 16"/>
          <p:cNvSpPr/>
          <p:nvPr/>
        </p:nvSpPr>
        <p:spPr bwMode="auto">
          <a:xfrm>
            <a:off x="6660232" y="3706884"/>
            <a:ext cx="2411760" cy="1102107"/>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認列</a:t>
            </a:r>
            <a:r>
              <a:rPr kumimoji="1" lang="en-US" altLang="zh-TW" sz="1600" dirty="0">
                <a:latin typeface="+mn-ea"/>
              </a:rPr>
              <a:t>12</a:t>
            </a:r>
            <a:r>
              <a:rPr kumimoji="1" lang="zh-TW" altLang="en-US" sz="1600" dirty="0">
                <a:latin typeface="+mn-ea"/>
              </a:rPr>
              <a:t>個月預期信用</a:t>
            </a:r>
            <a:r>
              <a:rPr kumimoji="1" lang="zh-TW" altLang="en-US" sz="1600" dirty="0" smtClean="0">
                <a:latin typeface="+mn-ea"/>
              </a:rPr>
              <a:t>損失</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並</a:t>
            </a:r>
            <a:r>
              <a:rPr kumimoji="1" lang="zh-TW" altLang="en-US" sz="1600" dirty="0">
                <a:latin typeface="+mn-ea"/>
              </a:rPr>
              <a:t>按總帳面金額</a:t>
            </a:r>
            <a:r>
              <a:rPr kumimoji="1" lang="zh-TW" altLang="en-US" sz="1600" dirty="0" smtClean="0">
                <a:latin typeface="+mn-ea"/>
              </a:rPr>
              <a:t>乘</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原始</a:t>
            </a:r>
            <a:r>
              <a:rPr kumimoji="1" lang="zh-TW" altLang="en-US" sz="1600" dirty="0">
                <a:latin typeface="+mn-ea"/>
              </a:rPr>
              <a:t>有效</a:t>
            </a:r>
            <a:r>
              <a:rPr kumimoji="1" lang="zh-TW" altLang="en-US" sz="1600" dirty="0" smtClean="0">
                <a:latin typeface="+mn-ea"/>
              </a:rPr>
              <a:t>利率計算</a:t>
            </a:r>
            <a:r>
              <a:rPr kumimoji="1" lang="zh-TW" altLang="en-US" sz="1600" dirty="0">
                <a:latin typeface="+mn-ea"/>
              </a:rPr>
              <a:t>利息收入</a:t>
            </a:r>
            <a:endParaRPr kumimoji="1" lang="zh-TW" altLang="en-US" sz="1600" b="0" i="0" u="none" strike="noStrike" cap="none" normalizeH="0" baseline="0" dirty="0" smtClean="0">
              <a:ln>
                <a:noFill/>
              </a:ln>
              <a:solidFill>
                <a:schemeClr val="tx1"/>
              </a:solidFill>
              <a:effectLst/>
              <a:latin typeface="+mn-ea"/>
            </a:endParaRPr>
          </a:p>
        </p:txBody>
      </p:sp>
      <p:sp>
        <p:nvSpPr>
          <p:cNvPr id="18" name="矩形 17"/>
          <p:cNvSpPr/>
          <p:nvPr/>
        </p:nvSpPr>
        <p:spPr bwMode="auto">
          <a:xfrm>
            <a:off x="6660232" y="255997"/>
            <a:ext cx="2433815" cy="1102107"/>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計算信用調整後有效</a:t>
            </a:r>
            <a:r>
              <a:rPr kumimoji="1" lang="zh-TW" altLang="en-US" sz="1600" dirty="0" smtClean="0">
                <a:latin typeface="+mn-ea"/>
              </a:rPr>
              <a:t>利率</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並</a:t>
            </a:r>
            <a:r>
              <a:rPr kumimoji="1" lang="zh-TW" altLang="en-US" sz="1600" dirty="0">
                <a:latin typeface="+mn-ea"/>
              </a:rPr>
              <a:t>就存續期間預期信用</a:t>
            </a:r>
            <a:r>
              <a:rPr kumimoji="1" lang="zh-TW" altLang="en-US" sz="1600" dirty="0" smtClean="0">
                <a:latin typeface="+mn-ea"/>
              </a:rPr>
              <a:t>損失</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之</a:t>
            </a:r>
            <a:r>
              <a:rPr kumimoji="1" lang="zh-TW" altLang="en-US" sz="1600" dirty="0">
                <a:latin typeface="+mn-ea"/>
              </a:rPr>
              <a:t>變動數認列備抵損失</a:t>
            </a:r>
            <a:endParaRPr kumimoji="1" lang="zh-TW" altLang="en-US" sz="1600" b="0" i="0" u="none" strike="noStrike" cap="none" normalizeH="0" baseline="0" dirty="0" smtClean="0">
              <a:ln>
                <a:noFill/>
              </a:ln>
              <a:solidFill>
                <a:schemeClr val="tx1"/>
              </a:solidFill>
              <a:effectLst/>
              <a:latin typeface="+mn-ea"/>
            </a:endParaRPr>
          </a:p>
        </p:txBody>
      </p:sp>
      <p:sp>
        <p:nvSpPr>
          <p:cNvPr id="19" name="矩形 18"/>
          <p:cNvSpPr/>
          <p:nvPr/>
        </p:nvSpPr>
        <p:spPr bwMode="auto">
          <a:xfrm>
            <a:off x="6660088" y="1358104"/>
            <a:ext cx="2433815" cy="724213"/>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按信用調整後有效</a:t>
            </a:r>
            <a:r>
              <a:rPr kumimoji="1" lang="zh-TW" altLang="en-US" sz="1600" dirty="0" smtClean="0">
                <a:latin typeface="+mn-ea"/>
              </a:rPr>
              <a:t>利率</a:t>
            </a:r>
            <a:endParaRPr kumimoji="1" lang="en-US" altLang="zh-TW" sz="1600" dirty="0" smtClean="0">
              <a:latin typeface="+mn-ea"/>
            </a:endParaRPr>
          </a:p>
          <a:p>
            <a:pPr algn="ctr" fontAlgn="base">
              <a:spcBef>
                <a:spcPct val="0"/>
              </a:spcBef>
              <a:spcAft>
                <a:spcPct val="0"/>
              </a:spcAft>
            </a:pPr>
            <a:r>
              <a:rPr kumimoji="1" lang="zh-TW" altLang="en-US" sz="1600" dirty="0" smtClean="0">
                <a:latin typeface="+mn-ea"/>
              </a:rPr>
              <a:t>乘</a:t>
            </a:r>
            <a:r>
              <a:rPr kumimoji="1" lang="zh-TW" altLang="en-US" sz="1600" dirty="0">
                <a:latin typeface="+mn-ea"/>
              </a:rPr>
              <a:t>攤銷後成本計算利息收入</a:t>
            </a:r>
            <a:endParaRPr kumimoji="1" lang="zh-TW" altLang="en-US" sz="1600" b="0" i="0" u="none" strike="noStrike" cap="none" normalizeH="0" baseline="0" dirty="0" smtClean="0">
              <a:ln>
                <a:noFill/>
              </a:ln>
              <a:solidFill>
                <a:schemeClr val="tx1"/>
              </a:solidFill>
              <a:effectLst/>
              <a:latin typeface="+mn-ea"/>
            </a:endParaRPr>
          </a:p>
        </p:txBody>
      </p:sp>
      <p:cxnSp>
        <p:nvCxnSpPr>
          <p:cNvPr id="23" name="直線單箭頭接點 22"/>
          <p:cNvCxnSpPr>
            <a:stCxn id="4" idx="3"/>
            <a:endCxn id="18" idx="1"/>
          </p:cNvCxnSpPr>
          <p:nvPr/>
        </p:nvCxnSpPr>
        <p:spPr bwMode="auto">
          <a:xfrm>
            <a:off x="6084285" y="800708"/>
            <a:ext cx="575947" cy="6343"/>
          </a:xfrm>
          <a:prstGeom prst="straightConnector1">
            <a:avLst/>
          </a:prstGeom>
          <a:solidFill>
            <a:schemeClr val="accent1"/>
          </a:solidFill>
          <a:ln w="19050" cap="sq" cmpd="sng" algn="ctr">
            <a:solidFill>
              <a:srgbClr val="00B050"/>
            </a:solidFill>
            <a:prstDash val="solid"/>
            <a:round/>
            <a:headEnd type="none" w="sm" len="sm"/>
            <a:tailEnd type="triangle"/>
          </a:ln>
          <a:effectLst/>
        </p:spPr>
      </p:cxnSp>
      <p:cxnSp>
        <p:nvCxnSpPr>
          <p:cNvPr id="25" name="直線單箭頭接點 24"/>
          <p:cNvCxnSpPr>
            <a:stCxn id="6" idx="3"/>
            <a:endCxn id="16" idx="1"/>
          </p:cNvCxnSpPr>
          <p:nvPr/>
        </p:nvCxnSpPr>
        <p:spPr bwMode="auto">
          <a:xfrm>
            <a:off x="6084141" y="3004924"/>
            <a:ext cx="792232" cy="0"/>
          </a:xfrm>
          <a:prstGeom prst="straightConnector1">
            <a:avLst/>
          </a:prstGeom>
          <a:solidFill>
            <a:schemeClr val="accent1"/>
          </a:solidFill>
          <a:ln w="19050" cap="sq" cmpd="sng" algn="ctr">
            <a:solidFill>
              <a:srgbClr val="00B050"/>
            </a:solidFill>
            <a:prstDash val="solid"/>
            <a:round/>
            <a:headEnd type="none" w="sm" len="sm"/>
            <a:tailEnd type="triangle"/>
          </a:ln>
          <a:effectLst/>
        </p:spPr>
      </p:cxnSp>
      <p:cxnSp>
        <p:nvCxnSpPr>
          <p:cNvPr id="27" name="直線單箭頭接點 26"/>
          <p:cNvCxnSpPr>
            <a:stCxn id="8" idx="3"/>
            <a:endCxn id="15" idx="1"/>
          </p:cNvCxnSpPr>
          <p:nvPr/>
        </p:nvCxnSpPr>
        <p:spPr bwMode="auto">
          <a:xfrm flipV="1">
            <a:off x="6084141" y="6140294"/>
            <a:ext cx="792232" cy="170953"/>
          </a:xfrm>
          <a:prstGeom prst="straightConnector1">
            <a:avLst/>
          </a:prstGeom>
          <a:solidFill>
            <a:schemeClr val="accent1"/>
          </a:solidFill>
          <a:ln w="19050" cap="sq" cmpd="sng" algn="ctr">
            <a:solidFill>
              <a:srgbClr val="00B050"/>
            </a:solidFill>
            <a:prstDash val="solid"/>
            <a:round/>
            <a:headEnd type="none" w="sm" len="sm"/>
            <a:tailEnd type="triangle"/>
          </a:ln>
          <a:effectLst/>
        </p:spPr>
      </p:cxnSp>
      <p:cxnSp>
        <p:nvCxnSpPr>
          <p:cNvPr id="29" name="直線單箭頭接點 28"/>
          <p:cNvCxnSpPr>
            <a:stCxn id="8" idx="1"/>
            <a:endCxn id="14" idx="3"/>
          </p:cNvCxnSpPr>
          <p:nvPr/>
        </p:nvCxnSpPr>
        <p:spPr bwMode="auto">
          <a:xfrm flipH="1">
            <a:off x="2843925" y="6311247"/>
            <a:ext cx="648216" cy="0"/>
          </a:xfrm>
          <a:prstGeom prst="straightConnector1">
            <a:avLst/>
          </a:prstGeom>
          <a:solidFill>
            <a:schemeClr val="accent1"/>
          </a:solidFill>
          <a:ln w="19050" cap="sq" cmpd="sng" algn="ctr">
            <a:solidFill>
              <a:srgbClr val="FF0000"/>
            </a:solidFill>
            <a:prstDash val="solid"/>
            <a:round/>
            <a:headEnd type="none" w="sm" len="sm"/>
            <a:tailEnd type="triangle"/>
          </a:ln>
          <a:effectLst/>
        </p:spPr>
      </p:cxnSp>
      <p:cxnSp>
        <p:nvCxnSpPr>
          <p:cNvPr id="31" name="直線單箭頭接點 30"/>
          <p:cNvCxnSpPr/>
          <p:nvPr/>
        </p:nvCxnSpPr>
        <p:spPr bwMode="auto">
          <a:xfrm flipH="1">
            <a:off x="6084141" y="3328960"/>
            <a:ext cx="792232" cy="454036"/>
          </a:xfrm>
          <a:prstGeom prst="straightConnector1">
            <a:avLst/>
          </a:prstGeom>
          <a:solidFill>
            <a:schemeClr val="accent1"/>
          </a:solidFill>
          <a:ln w="19050" cap="sq" cmpd="sng" algn="ctr">
            <a:solidFill>
              <a:srgbClr val="FF0000"/>
            </a:solidFill>
            <a:prstDash val="solid"/>
            <a:round/>
            <a:headEnd type="none" w="sm" len="sm"/>
            <a:tailEnd type="triangle"/>
          </a:ln>
          <a:effectLst/>
        </p:spPr>
      </p:cxnSp>
      <p:cxnSp>
        <p:nvCxnSpPr>
          <p:cNvPr id="33" name="直線單箭頭接點 32"/>
          <p:cNvCxnSpPr>
            <a:stCxn id="7" idx="3"/>
            <a:endCxn id="17" idx="1"/>
          </p:cNvCxnSpPr>
          <p:nvPr/>
        </p:nvCxnSpPr>
        <p:spPr bwMode="auto">
          <a:xfrm>
            <a:off x="6084141" y="4107032"/>
            <a:ext cx="576091" cy="150906"/>
          </a:xfrm>
          <a:prstGeom prst="straightConnector1">
            <a:avLst/>
          </a:prstGeom>
          <a:solidFill>
            <a:schemeClr val="accent1"/>
          </a:solidFill>
          <a:ln w="19050" cap="sq" cmpd="sng" algn="ctr">
            <a:solidFill>
              <a:srgbClr val="FF0000"/>
            </a:solidFill>
            <a:prstDash val="solid"/>
            <a:round/>
            <a:headEnd type="none" w="sm" len="sm"/>
            <a:tailEnd type="triangle"/>
          </a:ln>
          <a:effectLst/>
        </p:spPr>
      </p:cxnSp>
      <p:cxnSp>
        <p:nvCxnSpPr>
          <p:cNvPr id="37" name="直線接點 36"/>
          <p:cNvCxnSpPr>
            <a:stCxn id="5" idx="1"/>
          </p:cNvCxnSpPr>
          <p:nvPr/>
        </p:nvCxnSpPr>
        <p:spPr bwMode="auto">
          <a:xfrm flipH="1" flipV="1">
            <a:off x="2555776" y="1900639"/>
            <a:ext cx="936365" cy="2177"/>
          </a:xfrm>
          <a:prstGeom prst="line">
            <a:avLst/>
          </a:prstGeom>
          <a:solidFill>
            <a:schemeClr val="accent1"/>
          </a:solidFill>
          <a:ln w="19050" cap="sq" cmpd="sng" algn="ctr">
            <a:solidFill>
              <a:srgbClr val="00B050"/>
            </a:solidFill>
            <a:prstDash val="solid"/>
            <a:round/>
            <a:headEnd type="none" w="sm" len="sm"/>
            <a:tailEnd type="none" w="sm" len="sm"/>
          </a:ln>
          <a:effectLst/>
        </p:spPr>
      </p:cxnSp>
      <p:cxnSp>
        <p:nvCxnSpPr>
          <p:cNvPr id="39" name="直線接點 38"/>
          <p:cNvCxnSpPr/>
          <p:nvPr/>
        </p:nvCxnSpPr>
        <p:spPr bwMode="auto">
          <a:xfrm>
            <a:off x="2555776" y="1900639"/>
            <a:ext cx="0" cy="3308501"/>
          </a:xfrm>
          <a:prstGeom prst="line">
            <a:avLst/>
          </a:prstGeom>
          <a:solidFill>
            <a:schemeClr val="accent1"/>
          </a:solidFill>
          <a:ln w="19050" cap="sq" cmpd="sng" algn="ctr">
            <a:solidFill>
              <a:srgbClr val="00B050"/>
            </a:solidFill>
            <a:prstDash val="solid"/>
            <a:round/>
            <a:headEnd type="none" w="sm" len="sm"/>
            <a:tailEnd type="none" w="sm" len="sm"/>
          </a:ln>
          <a:effectLst/>
        </p:spPr>
      </p:cxnSp>
      <p:cxnSp>
        <p:nvCxnSpPr>
          <p:cNvPr id="41" name="直線單箭頭接點 40"/>
          <p:cNvCxnSpPr>
            <a:endCxn id="9" idx="1"/>
          </p:cNvCxnSpPr>
          <p:nvPr/>
        </p:nvCxnSpPr>
        <p:spPr bwMode="auto">
          <a:xfrm>
            <a:off x="2555776" y="5209140"/>
            <a:ext cx="936365" cy="0"/>
          </a:xfrm>
          <a:prstGeom prst="straightConnector1">
            <a:avLst/>
          </a:prstGeom>
          <a:solidFill>
            <a:schemeClr val="accent1"/>
          </a:solidFill>
          <a:ln w="19050" cap="sq" cmpd="sng" algn="ctr">
            <a:solidFill>
              <a:srgbClr val="00B050"/>
            </a:solidFill>
            <a:prstDash val="solid"/>
            <a:round/>
            <a:headEnd type="none" w="sm" len="sm"/>
            <a:tailEnd type="triangle"/>
          </a:ln>
          <a:effectLst/>
        </p:spPr>
      </p:cxnSp>
      <p:cxnSp>
        <p:nvCxnSpPr>
          <p:cNvPr id="44" name="直線單箭頭接點 43"/>
          <p:cNvCxnSpPr>
            <a:stCxn id="4" idx="2"/>
            <a:endCxn id="5" idx="0"/>
          </p:cNvCxnSpPr>
          <p:nvPr/>
        </p:nvCxnSpPr>
        <p:spPr bwMode="auto">
          <a:xfrm>
            <a:off x="4788141" y="1124744"/>
            <a:ext cx="0" cy="454036"/>
          </a:xfrm>
          <a:prstGeom prst="straightConnector1">
            <a:avLst/>
          </a:prstGeom>
          <a:solidFill>
            <a:schemeClr val="accent1"/>
          </a:solidFill>
          <a:ln w="19050" cap="sq" cmpd="sng" algn="ctr">
            <a:solidFill>
              <a:srgbClr val="FF0000"/>
            </a:solidFill>
            <a:prstDash val="solid"/>
            <a:round/>
            <a:headEnd type="none" w="sm" len="sm"/>
            <a:tailEnd type="triangle"/>
          </a:ln>
          <a:effectLst/>
        </p:spPr>
      </p:cxnSp>
      <p:cxnSp>
        <p:nvCxnSpPr>
          <p:cNvPr id="48" name="直線單箭頭接點 47"/>
          <p:cNvCxnSpPr>
            <a:stCxn id="5" idx="2"/>
            <a:endCxn id="6" idx="0"/>
          </p:cNvCxnSpPr>
          <p:nvPr/>
        </p:nvCxnSpPr>
        <p:spPr bwMode="auto">
          <a:xfrm>
            <a:off x="4788141" y="2226852"/>
            <a:ext cx="0" cy="454036"/>
          </a:xfrm>
          <a:prstGeom prst="straightConnector1">
            <a:avLst/>
          </a:prstGeom>
          <a:solidFill>
            <a:schemeClr val="accent1"/>
          </a:solidFill>
          <a:ln w="19050" cap="sq" cmpd="sng" algn="ctr">
            <a:solidFill>
              <a:srgbClr val="FF0000"/>
            </a:solidFill>
            <a:prstDash val="solid"/>
            <a:round/>
            <a:headEnd type="none" w="sm" len="sm"/>
            <a:tailEnd type="triangle"/>
          </a:ln>
          <a:effectLst/>
        </p:spPr>
      </p:cxnSp>
      <p:cxnSp>
        <p:nvCxnSpPr>
          <p:cNvPr id="50" name="直線單箭頭接點 49"/>
          <p:cNvCxnSpPr>
            <a:stCxn id="6" idx="2"/>
            <a:endCxn id="7" idx="0"/>
          </p:cNvCxnSpPr>
          <p:nvPr/>
        </p:nvCxnSpPr>
        <p:spPr bwMode="auto">
          <a:xfrm>
            <a:off x="4788141" y="3328960"/>
            <a:ext cx="0" cy="454036"/>
          </a:xfrm>
          <a:prstGeom prst="straightConnector1">
            <a:avLst/>
          </a:prstGeom>
          <a:solidFill>
            <a:schemeClr val="accent1"/>
          </a:solidFill>
          <a:ln w="19050" cap="sq" cmpd="sng" algn="ctr">
            <a:solidFill>
              <a:srgbClr val="FF0000"/>
            </a:solidFill>
            <a:prstDash val="solid"/>
            <a:round/>
            <a:headEnd type="none" w="sm" len="sm"/>
            <a:tailEnd type="triangle"/>
          </a:ln>
          <a:effectLst/>
        </p:spPr>
      </p:cxnSp>
      <p:cxnSp>
        <p:nvCxnSpPr>
          <p:cNvPr id="52" name="直線單箭頭接點 51"/>
          <p:cNvCxnSpPr>
            <a:stCxn id="7" idx="2"/>
            <a:endCxn id="9" idx="0"/>
          </p:cNvCxnSpPr>
          <p:nvPr/>
        </p:nvCxnSpPr>
        <p:spPr bwMode="auto">
          <a:xfrm>
            <a:off x="4788141" y="4431068"/>
            <a:ext cx="0" cy="454036"/>
          </a:xfrm>
          <a:prstGeom prst="straightConnector1">
            <a:avLst/>
          </a:prstGeom>
          <a:solidFill>
            <a:schemeClr val="accent1"/>
          </a:solidFill>
          <a:ln w="19050" cap="sq" cmpd="sng" algn="ctr">
            <a:solidFill>
              <a:srgbClr val="00B050"/>
            </a:solidFill>
            <a:prstDash val="solid"/>
            <a:round/>
            <a:headEnd type="none" w="sm" len="sm"/>
            <a:tailEnd type="triangle"/>
          </a:ln>
          <a:effectLst/>
        </p:spPr>
      </p:cxnSp>
      <p:cxnSp>
        <p:nvCxnSpPr>
          <p:cNvPr id="54" name="直線單箭頭接點 53"/>
          <p:cNvCxnSpPr>
            <a:stCxn id="9" idx="2"/>
            <a:endCxn id="8" idx="0"/>
          </p:cNvCxnSpPr>
          <p:nvPr/>
        </p:nvCxnSpPr>
        <p:spPr bwMode="auto">
          <a:xfrm>
            <a:off x="4788141" y="5533176"/>
            <a:ext cx="0" cy="454035"/>
          </a:xfrm>
          <a:prstGeom prst="straightConnector1">
            <a:avLst/>
          </a:prstGeom>
          <a:solidFill>
            <a:schemeClr val="accent1"/>
          </a:solidFill>
          <a:ln w="19050" cap="sq" cmpd="sng" algn="ctr">
            <a:solidFill>
              <a:schemeClr val="tx1"/>
            </a:solidFill>
            <a:prstDash val="solid"/>
            <a:round/>
            <a:headEnd type="none" w="sm" len="sm"/>
            <a:tailEnd type="triangle"/>
          </a:ln>
          <a:effectLst/>
        </p:spPr>
      </p:cxnSp>
      <p:sp>
        <p:nvSpPr>
          <p:cNvPr id="55" name="文字方塊 54"/>
          <p:cNvSpPr txBox="1"/>
          <p:nvPr/>
        </p:nvSpPr>
        <p:spPr>
          <a:xfrm>
            <a:off x="2339752" y="2924944"/>
            <a:ext cx="216024" cy="369332"/>
          </a:xfrm>
          <a:prstGeom prst="rect">
            <a:avLst/>
          </a:prstGeom>
          <a:noFill/>
        </p:spPr>
        <p:txBody>
          <a:bodyPr wrap="square" rtlCol="0" anchor="ctr">
            <a:spAutoFit/>
          </a:bodyPr>
          <a:lstStyle/>
          <a:p>
            <a:pPr algn="ctr"/>
            <a:r>
              <a:rPr lang="zh-TW" altLang="en-US" b="1" dirty="0" smtClean="0">
                <a:solidFill>
                  <a:srgbClr val="00B050"/>
                </a:solidFill>
              </a:rPr>
              <a:t>是</a:t>
            </a:r>
            <a:endParaRPr lang="zh-TW" altLang="en-US" b="1" dirty="0">
              <a:solidFill>
                <a:srgbClr val="00B050"/>
              </a:solidFill>
            </a:endParaRPr>
          </a:p>
        </p:txBody>
      </p:sp>
      <p:sp>
        <p:nvSpPr>
          <p:cNvPr id="56" name="文字方塊 55"/>
          <p:cNvSpPr txBox="1"/>
          <p:nvPr/>
        </p:nvSpPr>
        <p:spPr>
          <a:xfrm>
            <a:off x="6372186" y="5856438"/>
            <a:ext cx="216024" cy="369332"/>
          </a:xfrm>
          <a:prstGeom prst="rect">
            <a:avLst/>
          </a:prstGeom>
          <a:noFill/>
        </p:spPr>
        <p:txBody>
          <a:bodyPr wrap="square" rtlCol="0" anchor="ctr">
            <a:spAutoFit/>
          </a:bodyPr>
          <a:lstStyle/>
          <a:p>
            <a:pPr algn="ctr"/>
            <a:r>
              <a:rPr lang="zh-TW" altLang="en-US" b="1" dirty="0" smtClean="0">
                <a:solidFill>
                  <a:srgbClr val="00B050"/>
                </a:solidFill>
              </a:rPr>
              <a:t>是</a:t>
            </a:r>
            <a:endParaRPr lang="zh-TW" altLang="en-US" b="1" dirty="0">
              <a:solidFill>
                <a:srgbClr val="00B050"/>
              </a:solidFill>
            </a:endParaRPr>
          </a:p>
        </p:txBody>
      </p:sp>
      <p:sp>
        <p:nvSpPr>
          <p:cNvPr id="57" name="文字方塊 56"/>
          <p:cNvSpPr txBox="1"/>
          <p:nvPr/>
        </p:nvSpPr>
        <p:spPr>
          <a:xfrm>
            <a:off x="6372186" y="2640721"/>
            <a:ext cx="216024" cy="369332"/>
          </a:xfrm>
          <a:prstGeom prst="rect">
            <a:avLst/>
          </a:prstGeom>
          <a:noFill/>
        </p:spPr>
        <p:txBody>
          <a:bodyPr wrap="square" rtlCol="0" anchor="ctr">
            <a:spAutoFit/>
          </a:bodyPr>
          <a:lstStyle/>
          <a:p>
            <a:pPr algn="ctr"/>
            <a:r>
              <a:rPr lang="zh-TW" altLang="en-US" b="1" dirty="0" smtClean="0">
                <a:solidFill>
                  <a:srgbClr val="00B050"/>
                </a:solidFill>
              </a:rPr>
              <a:t>是</a:t>
            </a:r>
            <a:endParaRPr lang="zh-TW" altLang="en-US" b="1" dirty="0">
              <a:solidFill>
                <a:srgbClr val="00B050"/>
              </a:solidFill>
            </a:endParaRPr>
          </a:p>
        </p:txBody>
      </p:sp>
      <p:sp>
        <p:nvSpPr>
          <p:cNvPr id="58" name="文字方塊 57"/>
          <p:cNvSpPr txBox="1"/>
          <p:nvPr/>
        </p:nvSpPr>
        <p:spPr>
          <a:xfrm>
            <a:off x="6264174" y="443103"/>
            <a:ext cx="216024" cy="369332"/>
          </a:xfrm>
          <a:prstGeom prst="rect">
            <a:avLst/>
          </a:prstGeom>
          <a:noFill/>
        </p:spPr>
        <p:txBody>
          <a:bodyPr wrap="square" rtlCol="0" anchor="ctr">
            <a:spAutoFit/>
          </a:bodyPr>
          <a:lstStyle/>
          <a:p>
            <a:pPr algn="ctr"/>
            <a:r>
              <a:rPr lang="zh-TW" altLang="en-US" b="1" dirty="0" smtClean="0">
                <a:solidFill>
                  <a:srgbClr val="00B050"/>
                </a:solidFill>
              </a:rPr>
              <a:t>是</a:t>
            </a:r>
            <a:endParaRPr lang="zh-TW" altLang="en-US" b="1" dirty="0">
              <a:solidFill>
                <a:srgbClr val="00B050"/>
              </a:solidFill>
            </a:endParaRPr>
          </a:p>
        </p:txBody>
      </p:sp>
      <p:sp>
        <p:nvSpPr>
          <p:cNvPr id="59" name="文字方塊 58"/>
          <p:cNvSpPr txBox="1"/>
          <p:nvPr/>
        </p:nvSpPr>
        <p:spPr>
          <a:xfrm>
            <a:off x="4463988" y="4473419"/>
            <a:ext cx="216024" cy="369332"/>
          </a:xfrm>
          <a:prstGeom prst="rect">
            <a:avLst/>
          </a:prstGeom>
          <a:noFill/>
        </p:spPr>
        <p:txBody>
          <a:bodyPr wrap="square" rtlCol="0" anchor="ctr">
            <a:spAutoFit/>
          </a:bodyPr>
          <a:lstStyle/>
          <a:p>
            <a:pPr algn="ctr"/>
            <a:r>
              <a:rPr lang="zh-TW" altLang="en-US" b="1" dirty="0" smtClean="0">
                <a:solidFill>
                  <a:srgbClr val="00B050"/>
                </a:solidFill>
              </a:rPr>
              <a:t>是</a:t>
            </a:r>
            <a:endParaRPr lang="zh-TW" altLang="en-US" b="1" dirty="0">
              <a:solidFill>
                <a:srgbClr val="00B050"/>
              </a:solidFill>
            </a:endParaRPr>
          </a:p>
        </p:txBody>
      </p:sp>
      <p:sp>
        <p:nvSpPr>
          <p:cNvPr id="60" name="文字方塊 59"/>
          <p:cNvSpPr txBox="1"/>
          <p:nvPr/>
        </p:nvSpPr>
        <p:spPr>
          <a:xfrm>
            <a:off x="3060021" y="5931566"/>
            <a:ext cx="216024" cy="369332"/>
          </a:xfrm>
          <a:prstGeom prst="rect">
            <a:avLst/>
          </a:prstGeom>
          <a:noFill/>
        </p:spPr>
        <p:txBody>
          <a:bodyPr wrap="square" rtlCol="0" anchor="ctr">
            <a:spAutoFit/>
          </a:bodyPr>
          <a:lstStyle/>
          <a:p>
            <a:pPr algn="ctr"/>
            <a:r>
              <a:rPr lang="zh-TW" altLang="en-US" b="1" dirty="0" smtClean="0">
                <a:solidFill>
                  <a:srgbClr val="FF0000"/>
                </a:solidFill>
              </a:rPr>
              <a:t>否</a:t>
            </a:r>
            <a:endParaRPr lang="zh-TW" altLang="en-US" b="1" dirty="0">
              <a:solidFill>
                <a:srgbClr val="FF0000"/>
              </a:solidFill>
            </a:endParaRPr>
          </a:p>
        </p:txBody>
      </p:sp>
      <p:sp>
        <p:nvSpPr>
          <p:cNvPr id="61" name="文字方塊 60"/>
          <p:cNvSpPr txBox="1"/>
          <p:nvPr/>
        </p:nvSpPr>
        <p:spPr>
          <a:xfrm>
            <a:off x="4463988" y="3370223"/>
            <a:ext cx="216024" cy="369332"/>
          </a:xfrm>
          <a:prstGeom prst="rect">
            <a:avLst/>
          </a:prstGeom>
          <a:noFill/>
        </p:spPr>
        <p:txBody>
          <a:bodyPr wrap="square" rtlCol="0" anchor="ctr">
            <a:spAutoFit/>
          </a:bodyPr>
          <a:lstStyle/>
          <a:p>
            <a:pPr algn="ctr"/>
            <a:r>
              <a:rPr lang="zh-TW" altLang="en-US" b="1" dirty="0" smtClean="0">
                <a:solidFill>
                  <a:srgbClr val="FF0000"/>
                </a:solidFill>
              </a:rPr>
              <a:t>否</a:t>
            </a:r>
            <a:endParaRPr lang="zh-TW" altLang="en-US" b="1" dirty="0">
              <a:solidFill>
                <a:srgbClr val="FF0000"/>
              </a:solidFill>
            </a:endParaRPr>
          </a:p>
        </p:txBody>
      </p:sp>
      <p:sp>
        <p:nvSpPr>
          <p:cNvPr id="62" name="文字方塊 61"/>
          <p:cNvSpPr txBox="1"/>
          <p:nvPr/>
        </p:nvSpPr>
        <p:spPr>
          <a:xfrm>
            <a:off x="4463988" y="2268115"/>
            <a:ext cx="216024" cy="369332"/>
          </a:xfrm>
          <a:prstGeom prst="rect">
            <a:avLst/>
          </a:prstGeom>
          <a:noFill/>
        </p:spPr>
        <p:txBody>
          <a:bodyPr wrap="square" rtlCol="0" anchor="ctr">
            <a:spAutoFit/>
          </a:bodyPr>
          <a:lstStyle/>
          <a:p>
            <a:pPr algn="ctr"/>
            <a:r>
              <a:rPr lang="zh-TW" altLang="en-US" b="1" dirty="0" smtClean="0">
                <a:solidFill>
                  <a:srgbClr val="FF0000"/>
                </a:solidFill>
              </a:rPr>
              <a:t>否</a:t>
            </a:r>
            <a:endParaRPr lang="zh-TW" altLang="en-US" b="1" dirty="0">
              <a:solidFill>
                <a:srgbClr val="FF0000"/>
              </a:solidFill>
            </a:endParaRPr>
          </a:p>
        </p:txBody>
      </p:sp>
      <p:sp>
        <p:nvSpPr>
          <p:cNvPr id="63" name="文字方塊 62"/>
          <p:cNvSpPr txBox="1"/>
          <p:nvPr/>
        </p:nvSpPr>
        <p:spPr>
          <a:xfrm>
            <a:off x="4463988" y="1166007"/>
            <a:ext cx="216024" cy="369332"/>
          </a:xfrm>
          <a:prstGeom prst="rect">
            <a:avLst/>
          </a:prstGeom>
          <a:noFill/>
        </p:spPr>
        <p:txBody>
          <a:bodyPr wrap="square" rtlCol="0" anchor="ctr">
            <a:spAutoFit/>
          </a:bodyPr>
          <a:lstStyle/>
          <a:p>
            <a:pPr algn="ctr"/>
            <a:r>
              <a:rPr lang="zh-TW" altLang="en-US" b="1" dirty="0" smtClean="0">
                <a:solidFill>
                  <a:srgbClr val="FF0000"/>
                </a:solidFill>
              </a:rPr>
              <a:t>否</a:t>
            </a:r>
            <a:endParaRPr lang="zh-TW" altLang="en-US" b="1" dirty="0">
              <a:solidFill>
                <a:srgbClr val="FF0000"/>
              </a:solidFill>
            </a:endParaRPr>
          </a:p>
        </p:txBody>
      </p:sp>
      <p:sp>
        <p:nvSpPr>
          <p:cNvPr id="64" name="文字方塊 63"/>
          <p:cNvSpPr txBox="1"/>
          <p:nvPr/>
        </p:nvSpPr>
        <p:spPr>
          <a:xfrm>
            <a:off x="6372186" y="3185557"/>
            <a:ext cx="216024" cy="369332"/>
          </a:xfrm>
          <a:prstGeom prst="rect">
            <a:avLst/>
          </a:prstGeom>
          <a:noFill/>
        </p:spPr>
        <p:txBody>
          <a:bodyPr wrap="square" rtlCol="0" anchor="ctr">
            <a:spAutoFit/>
          </a:bodyPr>
          <a:lstStyle/>
          <a:p>
            <a:pPr algn="ctr"/>
            <a:r>
              <a:rPr lang="zh-TW" altLang="en-US" b="1" dirty="0" smtClean="0">
                <a:solidFill>
                  <a:srgbClr val="FF0000"/>
                </a:solidFill>
              </a:rPr>
              <a:t>否</a:t>
            </a:r>
            <a:endParaRPr lang="zh-TW" altLang="en-US" b="1" dirty="0">
              <a:solidFill>
                <a:srgbClr val="FF0000"/>
              </a:solidFill>
            </a:endParaRPr>
          </a:p>
        </p:txBody>
      </p:sp>
      <p:sp>
        <p:nvSpPr>
          <p:cNvPr id="65" name="文字方塊 64"/>
          <p:cNvSpPr txBox="1"/>
          <p:nvPr/>
        </p:nvSpPr>
        <p:spPr>
          <a:xfrm>
            <a:off x="4463988" y="5533076"/>
            <a:ext cx="216024" cy="369332"/>
          </a:xfrm>
          <a:prstGeom prst="rect">
            <a:avLst/>
          </a:prstGeom>
          <a:noFill/>
        </p:spPr>
        <p:txBody>
          <a:bodyPr wrap="square" rtlCol="0" anchor="ctr">
            <a:spAutoFit/>
          </a:bodyPr>
          <a:lstStyle/>
          <a:p>
            <a:pPr algn="ctr"/>
            <a:r>
              <a:rPr lang="zh-TW" altLang="en-US" b="1" dirty="0"/>
              <a:t>且</a:t>
            </a:r>
          </a:p>
        </p:txBody>
      </p:sp>
      <p:sp>
        <p:nvSpPr>
          <p:cNvPr id="66" name="文字方塊 65"/>
          <p:cNvSpPr txBox="1"/>
          <p:nvPr/>
        </p:nvSpPr>
        <p:spPr>
          <a:xfrm>
            <a:off x="6256993" y="3855885"/>
            <a:ext cx="216024" cy="369332"/>
          </a:xfrm>
          <a:prstGeom prst="rect">
            <a:avLst/>
          </a:prstGeom>
          <a:noFill/>
        </p:spPr>
        <p:txBody>
          <a:bodyPr wrap="square" rtlCol="0" anchor="ctr">
            <a:spAutoFit/>
          </a:bodyPr>
          <a:lstStyle/>
          <a:p>
            <a:pPr algn="ctr"/>
            <a:r>
              <a:rPr lang="zh-TW" altLang="en-US" b="1" dirty="0" smtClean="0">
                <a:solidFill>
                  <a:srgbClr val="FF0000"/>
                </a:solidFill>
              </a:rPr>
              <a:t>否</a:t>
            </a:r>
            <a:endParaRPr lang="zh-TW" altLang="en-US" b="1" dirty="0">
              <a:solidFill>
                <a:srgbClr val="FF0000"/>
              </a:solidFill>
            </a:endParaRPr>
          </a:p>
        </p:txBody>
      </p:sp>
      <p:cxnSp>
        <p:nvCxnSpPr>
          <p:cNvPr id="45" name="直線單箭頭接點 44"/>
          <p:cNvCxnSpPr/>
          <p:nvPr/>
        </p:nvCxnSpPr>
        <p:spPr bwMode="auto">
          <a:xfrm>
            <a:off x="7668344" y="3328960"/>
            <a:ext cx="0" cy="377924"/>
          </a:xfrm>
          <a:prstGeom prst="straightConnector1">
            <a:avLst/>
          </a:prstGeom>
          <a:solidFill>
            <a:schemeClr val="accent1"/>
          </a:solidFill>
          <a:ln w="19050" cap="sq" cmpd="sng" algn="ctr">
            <a:solidFill>
              <a:srgbClr val="00B050"/>
            </a:solidFill>
            <a:prstDash val="solid"/>
            <a:round/>
            <a:headEnd type="none" w="sm" len="sm"/>
            <a:tailEnd type="triangle"/>
          </a:ln>
          <a:effectLst/>
        </p:spPr>
      </p:cxnSp>
      <p:sp>
        <p:nvSpPr>
          <p:cNvPr id="49" name="文字方塊 48"/>
          <p:cNvSpPr txBox="1"/>
          <p:nvPr/>
        </p:nvSpPr>
        <p:spPr>
          <a:xfrm>
            <a:off x="7758100" y="3294276"/>
            <a:ext cx="216024" cy="369332"/>
          </a:xfrm>
          <a:prstGeom prst="rect">
            <a:avLst/>
          </a:prstGeom>
          <a:noFill/>
        </p:spPr>
        <p:txBody>
          <a:bodyPr wrap="square" rtlCol="0" anchor="ctr">
            <a:spAutoFit/>
          </a:bodyPr>
          <a:lstStyle/>
          <a:p>
            <a:pPr algn="ctr"/>
            <a:r>
              <a:rPr lang="zh-TW" altLang="en-US" b="1" dirty="0" smtClean="0">
                <a:solidFill>
                  <a:srgbClr val="00B050"/>
                </a:solidFill>
              </a:rPr>
              <a:t>是</a:t>
            </a:r>
            <a:endParaRPr lang="zh-TW" altLang="en-US" b="1" dirty="0">
              <a:solidFill>
                <a:srgbClr val="00B050"/>
              </a:solidFill>
            </a:endParaRPr>
          </a:p>
        </p:txBody>
      </p:sp>
    </p:spTree>
    <p:extLst>
      <p:ext uri="{BB962C8B-B14F-4D97-AF65-F5344CB8AC3E}">
        <p14:creationId xmlns:p14="http://schemas.microsoft.com/office/powerpoint/2010/main" val="458332713"/>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25538"/>
            <a:ext cx="8820472" cy="863600"/>
          </a:xfrm>
        </p:spPr>
        <p:txBody>
          <a:bodyPr/>
          <a:lstStyle/>
          <a:p>
            <a:r>
              <a:rPr lang="zh-TW" altLang="en-US" dirty="0"/>
              <a:t>釋例</a:t>
            </a:r>
            <a:r>
              <a:rPr lang="en-US" altLang="zh-TW" dirty="0"/>
              <a:t>24</a:t>
            </a:r>
            <a:r>
              <a:rPr lang="zh-TW" altLang="en-US" dirty="0"/>
              <a:t>：按攤銷後成本衡量金融資產之減損損失</a:t>
            </a:r>
          </a:p>
        </p:txBody>
      </p:sp>
      <p:sp>
        <p:nvSpPr>
          <p:cNvPr id="3" name="內容版面配置區 2"/>
          <p:cNvSpPr>
            <a:spLocks noGrp="1"/>
          </p:cNvSpPr>
          <p:nvPr>
            <p:ph idx="1"/>
          </p:nvPr>
        </p:nvSpPr>
        <p:spPr>
          <a:xfrm>
            <a:off x="144000" y="1989138"/>
            <a:ext cx="8856000" cy="4608214"/>
          </a:xfrm>
        </p:spPr>
        <p:txBody>
          <a:bodyPr/>
          <a:lstStyle/>
          <a:p>
            <a:pPr marL="0" indent="0">
              <a:lnSpc>
                <a:spcPct val="130000"/>
              </a:lnSpc>
              <a:buNone/>
            </a:pPr>
            <a:r>
              <a:rPr lang="en-US" altLang="zh-TW" sz="2400" dirty="0"/>
              <a:t>1.X1/12/31  </a:t>
            </a:r>
            <a:r>
              <a:rPr lang="zh-TW" altLang="en-US" sz="2400" dirty="0"/>
              <a:t>高原公司按面額買入嘉義公司所發行四年期，每年底付息一次之公司債，面額</a:t>
            </a:r>
            <a:r>
              <a:rPr lang="en-US" altLang="zh-TW" sz="2400" dirty="0"/>
              <a:t>$1,000,000</a:t>
            </a:r>
            <a:r>
              <a:rPr lang="zh-TW" altLang="en-US" sz="2400" dirty="0"/>
              <a:t>，票面利率</a:t>
            </a:r>
            <a:r>
              <a:rPr lang="en-US" altLang="zh-TW" sz="2400" dirty="0"/>
              <a:t>5%</a:t>
            </a:r>
            <a:r>
              <a:rPr lang="zh-TW" altLang="en-US" sz="2400" dirty="0"/>
              <a:t>。高原公司之經營模式為收取合約現金流量，故該公司債投資分類為按攤銷後成本衡量之金融資產。當時該公司債之信用評等為投資等級，其</a:t>
            </a:r>
            <a:r>
              <a:rPr lang="en-US" altLang="zh-TW" sz="2400" dirty="0"/>
              <a:t>12</a:t>
            </a:r>
            <a:r>
              <a:rPr lang="zh-TW" altLang="en-US" sz="2400" dirty="0"/>
              <a:t>個月預期違約率為</a:t>
            </a:r>
            <a:r>
              <a:rPr lang="en-US" altLang="zh-TW" sz="2400" dirty="0"/>
              <a:t>1%</a:t>
            </a:r>
            <a:r>
              <a:rPr lang="zh-TW" altLang="en-US" sz="2400" dirty="0"/>
              <a:t>，違約損失率為</a:t>
            </a:r>
            <a:r>
              <a:rPr lang="en-US" altLang="zh-TW" sz="2400" dirty="0"/>
              <a:t>30%</a:t>
            </a:r>
            <a:r>
              <a:rPr lang="zh-TW" altLang="en-US" sz="2400" dirty="0"/>
              <a:t>。</a:t>
            </a:r>
          </a:p>
          <a:p>
            <a:pPr marL="0" indent="0">
              <a:lnSpc>
                <a:spcPct val="130000"/>
              </a:lnSpc>
              <a:buNone/>
            </a:pPr>
            <a:r>
              <a:rPr lang="en-US" altLang="zh-TW" sz="2400" dirty="0"/>
              <a:t>2.X2/12/31  </a:t>
            </a:r>
            <a:r>
              <a:rPr lang="zh-TW" altLang="en-US" sz="2400" dirty="0"/>
              <a:t>此債券之信用評等被降為投機等級，信用風險已顯著增加，存續期間預期違約率為</a:t>
            </a:r>
            <a:r>
              <a:rPr lang="en-US" altLang="zh-TW" sz="2400" dirty="0"/>
              <a:t>5%</a:t>
            </a:r>
            <a:r>
              <a:rPr lang="zh-TW" altLang="en-US" sz="2400" dirty="0"/>
              <a:t>（顯著上升），違約損失率仍維持</a:t>
            </a:r>
            <a:r>
              <a:rPr lang="en-US" altLang="zh-TW" sz="2400" dirty="0"/>
              <a:t>30%</a:t>
            </a:r>
            <a:r>
              <a:rPr lang="zh-TW" altLang="en-US" sz="2400" dirty="0"/>
              <a:t>，高原公司如期收到票面利息</a:t>
            </a:r>
            <a:r>
              <a:rPr lang="zh-TW" altLang="en-US" sz="2400" dirty="0" smtClean="0"/>
              <a:t>。</a:t>
            </a:r>
            <a:endParaRPr lang="zh-TW" altLang="en-US" sz="2400" dirty="0"/>
          </a:p>
        </p:txBody>
      </p:sp>
    </p:spTree>
    <p:extLst>
      <p:ext uri="{BB962C8B-B14F-4D97-AF65-F5344CB8AC3E}">
        <p14:creationId xmlns:p14="http://schemas.microsoft.com/office/powerpoint/2010/main" val="2234396541"/>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25538"/>
            <a:ext cx="8820472" cy="863600"/>
          </a:xfrm>
        </p:spPr>
        <p:txBody>
          <a:bodyPr/>
          <a:lstStyle/>
          <a:p>
            <a:r>
              <a:rPr lang="zh-TW" altLang="en-US" dirty="0"/>
              <a:t>釋例</a:t>
            </a:r>
            <a:r>
              <a:rPr lang="en-US" altLang="zh-TW" dirty="0"/>
              <a:t>24</a:t>
            </a:r>
            <a:r>
              <a:rPr lang="zh-TW" altLang="en-US" dirty="0"/>
              <a:t>：按攤銷後成本衡量金融資產之減損損失</a:t>
            </a:r>
          </a:p>
        </p:txBody>
      </p:sp>
      <p:sp>
        <p:nvSpPr>
          <p:cNvPr id="3" name="內容版面配置區 2"/>
          <p:cNvSpPr>
            <a:spLocks noGrp="1"/>
          </p:cNvSpPr>
          <p:nvPr>
            <p:ph idx="1"/>
          </p:nvPr>
        </p:nvSpPr>
        <p:spPr>
          <a:xfrm>
            <a:off x="144000" y="1989138"/>
            <a:ext cx="8856000" cy="4608214"/>
          </a:xfrm>
        </p:spPr>
        <p:txBody>
          <a:bodyPr/>
          <a:lstStyle/>
          <a:p>
            <a:pPr marL="0" indent="0">
              <a:lnSpc>
                <a:spcPct val="130000"/>
              </a:lnSpc>
              <a:buNone/>
            </a:pPr>
            <a:r>
              <a:rPr lang="en-US" altLang="zh-TW" sz="2400" dirty="0" smtClean="0"/>
              <a:t>3.X3/12/31  </a:t>
            </a:r>
            <a:r>
              <a:rPr lang="zh-TW" altLang="en-US" sz="2400" dirty="0"/>
              <a:t>此債券實際發生違約，當日應收利息未收到，高原公司預估將於</a:t>
            </a:r>
            <a:r>
              <a:rPr lang="en-US" altLang="zh-TW" sz="2400" dirty="0"/>
              <a:t>X5/12/31</a:t>
            </a:r>
            <a:r>
              <a:rPr lang="zh-TW" altLang="en-US" sz="2400" dirty="0"/>
              <a:t>收回利息及本金的</a:t>
            </a:r>
            <a:r>
              <a:rPr lang="en-US" altLang="zh-TW" sz="2400" dirty="0"/>
              <a:t>70%</a:t>
            </a:r>
            <a:r>
              <a:rPr lang="zh-TW" altLang="en-US" sz="2400" dirty="0"/>
              <a:t>（以現值計算），即（</a:t>
            </a:r>
            <a:r>
              <a:rPr lang="en-US" altLang="zh-TW" sz="2400" dirty="0"/>
              <a:t>$1,000,000+$50,000</a:t>
            </a:r>
            <a:r>
              <a:rPr lang="zh-TW" altLang="en-US" sz="2400" dirty="0"/>
              <a:t>）</a:t>
            </a:r>
            <a:r>
              <a:rPr lang="en-US" altLang="zh-TW" sz="2400" dirty="0"/>
              <a:t>×70%=$735,000</a:t>
            </a:r>
            <a:r>
              <a:rPr lang="zh-TW" altLang="en-US" sz="2400" dirty="0"/>
              <a:t>（此為</a:t>
            </a:r>
            <a:r>
              <a:rPr lang="en-US" altLang="zh-TW" sz="2400" dirty="0"/>
              <a:t>X3/12/31</a:t>
            </a:r>
            <a:r>
              <a:rPr lang="zh-TW" altLang="en-US" sz="2400" dirty="0"/>
              <a:t>之現值），故</a:t>
            </a:r>
            <a:r>
              <a:rPr lang="en-US" altLang="zh-TW" sz="2400" dirty="0"/>
              <a:t>X5/12/31</a:t>
            </a:r>
            <a:r>
              <a:rPr lang="zh-TW" altLang="en-US" sz="2400" dirty="0"/>
              <a:t>預期收回之現金為</a:t>
            </a:r>
            <a:r>
              <a:rPr lang="en-US" altLang="zh-TW" sz="2400" dirty="0"/>
              <a:t>$810,338〔=$735,000×(1+5%)2〕</a:t>
            </a:r>
            <a:r>
              <a:rPr lang="zh-TW" altLang="en-US" sz="2400" dirty="0"/>
              <a:t>。</a:t>
            </a:r>
          </a:p>
          <a:p>
            <a:pPr marL="0" indent="0">
              <a:lnSpc>
                <a:spcPct val="130000"/>
              </a:lnSpc>
              <a:buNone/>
            </a:pPr>
            <a:r>
              <a:rPr lang="en-US" altLang="zh-TW" sz="2400" dirty="0"/>
              <a:t>4. X4/12/31  </a:t>
            </a:r>
            <a:r>
              <a:rPr lang="zh-TW" altLang="en-US" sz="2400" dirty="0"/>
              <a:t>未收到票面利息，對未來可收取現金之預期不變。</a:t>
            </a:r>
          </a:p>
          <a:p>
            <a:pPr marL="0" indent="0">
              <a:lnSpc>
                <a:spcPct val="130000"/>
              </a:lnSpc>
              <a:buNone/>
            </a:pPr>
            <a:r>
              <a:rPr lang="en-US" altLang="zh-TW" sz="2400" dirty="0"/>
              <a:t>5. X5/12/31  </a:t>
            </a:r>
            <a:r>
              <a:rPr lang="zh-TW" altLang="en-US" sz="2400" dirty="0"/>
              <a:t>收回之現金為</a:t>
            </a:r>
            <a:r>
              <a:rPr lang="en-US" altLang="zh-TW" sz="2400" dirty="0"/>
              <a:t>$850,000</a:t>
            </a:r>
            <a:r>
              <a:rPr lang="zh-TW" altLang="en-US" sz="2400" dirty="0"/>
              <a:t>。</a:t>
            </a:r>
          </a:p>
          <a:p>
            <a:pPr marL="0" indent="0">
              <a:lnSpc>
                <a:spcPct val="130000"/>
              </a:lnSpc>
              <a:buNone/>
            </a:pPr>
            <a:r>
              <a:rPr lang="zh-TW" altLang="en-US" sz="2400" dirty="0"/>
              <a:t>試作：高原公司債券投資之全部分錄。</a:t>
            </a:r>
          </a:p>
          <a:p>
            <a:pPr marL="0" indent="0">
              <a:buNone/>
            </a:pPr>
            <a:endParaRPr lang="zh-TW" altLang="en-US" sz="2400" dirty="0"/>
          </a:p>
        </p:txBody>
      </p:sp>
    </p:spTree>
    <p:extLst>
      <p:ext uri="{BB962C8B-B14F-4D97-AF65-F5344CB8AC3E}">
        <p14:creationId xmlns:p14="http://schemas.microsoft.com/office/powerpoint/2010/main" val="4062868996"/>
      </p:ext>
    </p:extLst>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4000" y="980728"/>
            <a:ext cx="8856000" cy="5940088"/>
          </a:xfrm>
          <a:prstGeom prst="rect">
            <a:avLst/>
          </a:prstGeom>
        </p:spPr>
        <p:txBody>
          <a:bodyPr>
            <a:spAutoFit/>
          </a:bodyPr>
          <a:lstStyle/>
          <a:p>
            <a:pPr defTabSz="756000"/>
            <a:r>
              <a:rPr lang="en-US" altLang="zh-TW" sz="2000" dirty="0" smtClean="0"/>
              <a:t>X1/12/31</a:t>
            </a:r>
            <a:r>
              <a:rPr lang="zh-TW" altLang="en-US" sz="2000" dirty="0" smtClean="0"/>
              <a:t>按</a:t>
            </a:r>
            <a:r>
              <a:rPr lang="zh-TW" altLang="en-US" sz="2000" dirty="0"/>
              <a:t>攤銷後成本衡量之金融資產－債券	</a:t>
            </a:r>
            <a:r>
              <a:rPr lang="en-US" altLang="zh-TW" sz="2000" dirty="0" smtClean="0"/>
              <a:t>	1,000,000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現</a:t>
            </a:r>
            <a:r>
              <a:rPr lang="zh-TW" altLang="en-US" sz="2000" dirty="0"/>
              <a:t>　　金		</a:t>
            </a:r>
            <a:r>
              <a:rPr lang="en-US" altLang="zh-TW" sz="2000" dirty="0" smtClean="0"/>
              <a:t>					1,000,000</a:t>
            </a:r>
            <a:endParaRPr lang="en-US" altLang="zh-TW" sz="2000" dirty="0"/>
          </a:p>
          <a:p>
            <a:pPr defTabSz="756000"/>
            <a:r>
              <a:rPr lang="en-US" altLang="zh-TW" sz="2000" dirty="0"/>
              <a:t>	 </a:t>
            </a:r>
            <a:r>
              <a:rPr lang="en-US" altLang="zh-TW" sz="2000" dirty="0" smtClean="0"/>
              <a:t>  </a:t>
            </a:r>
            <a:r>
              <a:rPr lang="zh-TW" altLang="en-US" sz="2000" dirty="0" smtClean="0"/>
              <a:t>預期</a:t>
            </a:r>
            <a:r>
              <a:rPr lang="zh-TW" altLang="en-US" sz="2000" dirty="0"/>
              <a:t>信用減損</a:t>
            </a:r>
            <a:r>
              <a:rPr lang="zh-TW" altLang="en-US" sz="2000" dirty="0" smtClean="0"/>
              <a:t>損失</a:t>
            </a:r>
            <a:r>
              <a:rPr lang="en-US" altLang="zh-TW" sz="2000" dirty="0" smtClean="0"/>
              <a:t>				 </a:t>
            </a:r>
            <a:r>
              <a:rPr lang="zh-TW" altLang="en-US" sz="2000" dirty="0"/>
              <a:t>	</a:t>
            </a:r>
            <a:r>
              <a:rPr lang="zh-TW" altLang="en-US" sz="2000" dirty="0" smtClean="0"/>
              <a:t>       </a:t>
            </a:r>
            <a:r>
              <a:rPr lang="en-US" altLang="zh-TW" sz="2000" dirty="0" smtClean="0"/>
              <a:t>3,000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備</a:t>
            </a:r>
            <a:r>
              <a:rPr lang="zh-TW" altLang="en-US" sz="2000" dirty="0"/>
              <a:t>抵</a:t>
            </a:r>
            <a:r>
              <a:rPr lang="zh-TW" altLang="en-US" sz="2000" dirty="0" smtClean="0"/>
              <a:t>損失</a:t>
            </a:r>
            <a:r>
              <a:rPr lang="en-US" altLang="zh-TW" sz="2000" dirty="0"/>
              <a:t>($1,000,000×1%×30</a:t>
            </a:r>
            <a:r>
              <a:rPr lang="en-US" altLang="zh-TW" sz="2000" dirty="0" smtClean="0"/>
              <a:t>%)</a:t>
            </a:r>
            <a:r>
              <a:rPr lang="zh-TW" altLang="en-US" sz="2000" dirty="0"/>
              <a:t>		</a:t>
            </a:r>
            <a:r>
              <a:rPr lang="en-US" altLang="zh-TW" sz="2000" dirty="0" smtClean="0"/>
              <a:t>		       3,000</a:t>
            </a:r>
            <a:endParaRPr lang="en-US" altLang="zh-TW" sz="2000" dirty="0"/>
          </a:p>
          <a:p>
            <a:pPr defTabSz="756000"/>
            <a:r>
              <a:rPr lang="en-US" altLang="zh-TW" sz="2000" dirty="0" smtClean="0"/>
              <a:t>	</a:t>
            </a:r>
            <a:r>
              <a:rPr lang="zh-TW" altLang="en-US" sz="2000" b="1" dirty="0" smtClean="0"/>
              <a:t>因</a:t>
            </a:r>
            <a:r>
              <a:rPr lang="zh-TW" altLang="en-US" sz="2000" b="1" dirty="0"/>
              <a:t>係投資等級之債券（低風險），故計提</a:t>
            </a:r>
            <a:r>
              <a:rPr lang="en-US" altLang="zh-TW" sz="2000" b="1" dirty="0"/>
              <a:t>12</a:t>
            </a:r>
            <a:r>
              <a:rPr lang="zh-TW" altLang="en-US" sz="2000" b="1" dirty="0"/>
              <a:t>個月預期信用減損損失</a:t>
            </a:r>
            <a:r>
              <a:rPr lang="zh-TW" altLang="en-US" sz="2000" b="1" dirty="0" smtClean="0"/>
              <a:t>。</a:t>
            </a:r>
            <a:endParaRPr lang="zh-TW" altLang="en-US" sz="2000" dirty="0"/>
          </a:p>
          <a:p>
            <a:pPr defTabSz="756000"/>
            <a:r>
              <a:rPr lang="en-US" altLang="zh-TW" sz="2000" dirty="0" smtClean="0"/>
              <a:t>X2/12/31</a:t>
            </a:r>
            <a:r>
              <a:rPr lang="zh-TW" altLang="en-US" sz="2000" dirty="0" smtClean="0"/>
              <a:t>現</a:t>
            </a:r>
            <a:r>
              <a:rPr lang="zh-TW" altLang="en-US" sz="2000" dirty="0"/>
              <a:t>　　金	</a:t>
            </a:r>
            <a:r>
              <a:rPr lang="en-US" altLang="zh-TW" sz="2000" dirty="0" smtClean="0"/>
              <a:t>					     50,000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利息收入</a:t>
            </a:r>
            <a:r>
              <a:rPr lang="zh-TW" altLang="en-US" sz="2000" dirty="0"/>
              <a:t>		</a:t>
            </a:r>
            <a:r>
              <a:rPr lang="en-US" altLang="zh-TW" sz="2000" dirty="0" smtClean="0"/>
              <a:t>					     50,000</a:t>
            </a:r>
            <a:r>
              <a:rPr lang="en-US" altLang="zh-TW" sz="2000" dirty="0"/>
              <a:t>	</a:t>
            </a:r>
            <a:r>
              <a:rPr lang="en-US" altLang="zh-TW" sz="2000" dirty="0" smtClean="0"/>
              <a:t>   </a:t>
            </a:r>
            <a:r>
              <a:rPr lang="zh-TW" altLang="en-US" sz="2000" dirty="0" smtClean="0"/>
              <a:t>預期</a:t>
            </a:r>
            <a:r>
              <a:rPr lang="zh-TW" altLang="en-US" sz="2000" dirty="0"/>
              <a:t>信用減損損失	</a:t>
            </a:r>
            <a:r>
              <a:rPr lang="en-US" altLang="zh-TW" sz="2000" dirty="0" smtClean="0"/>
              <a:t>				     12,000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備</a:t>
            </a:r>
            <a:r>
              <a:rPr lang="zh-TW" altLang="en-US" sz="2000" dirty="0"/>
              <a:t>抵損失		</a:t>
            </a:r>
            <a:r>
              <a:rPr lang="en-US" altLang="zh-TW" sz="2000" dirty="0" smtClean="0"/>
              <a:t>					     12,000</a:t>
            </a:r>
            <a:endParaRPr lang="en-US" altLang="zh-TW" sz="2000" dirty="0"/>
          </a:p>
          <a:p>
            <a:pPr defTabSz="756000"/>
            <a:r>
              <a:rPr lang="en-US" altLang="zh-TW" sz="2000" dirty="0"/>
              <a:t>	</a:t>
            </a:r>
            <a:r>
              <a:rPr lang="en-US" altLang="zh-TW" sz="2000" b="1" dirty="0" smtClean="0"/>
              <a:t>$</a:t>
            </a:r>
            <a:r>
              <a:rPr lang="en-US" altLang="zh-TW" sz="2000" b="1" dirty="0"/>
              <a:t>1,000,000×5%×30%=$15,000……</a:t>
            </a:r>
            <a:r>
              <a:rPr lang="zh-TW" altLang="en-US" sz="2000" b="1" dirty="0">
                <a:solidFill>
                  <a:srgbClr val="0070C0"/>
                </a:solidFill>
              </a:rPr>
              <a:t>應有之備抵損失</a:t>
            </a:r>
          </a:p>
          <a:p>
            <a:pPr defTabSz="756000"/>
            <a:r>
              <a:rPr lang="zh-TW" altLang="en-US" sz="2000" b="1" dirty="0"/>
              <a:t> </a:t>
            </a:r>
            <a:r>
              <a:rPr lang="en-US" altLang="zh-TW" sz="2000" b="1" dirty="0" smtClean="0"/>
              <a:t>	$</a:t>
            </a:r>
            <a:r>
              <a:rPr lang="en-US" altLang="zh-TW" sz="2000" b="1" dirty="0"/>
              <a:t>15,000-$3,000=$12,000  …………</a:t>
            </a:r>
            <a:r>
              <a:rPr lang="zh-TW" altLang="en-US" sz="2000" b="1" dirty="0">
                <a:solidFill>
                  <a:srgbClr val="FF0000"/>
                </a:solidFill>
              </a:rPr>
              <a:t>應補提之備抵損失</a:t>
            </a:r>
            <a:r>
              <a:rPr lang="zh-TW" altLang="en-US" sz="2000" dirty="0"/>
              <a:t>	</a:t>
            </a:r>
          </a:p>
          <a:p>
            <a:pPr defTabSz="756000"/>
            <a:r>
              <a:rPr lang="en-US" altLang="zh-TW" sz="2000" dirty="0" smtClean="0"/>
              <a:t>X3/12/31</a:t>
            </a:r>
            <a:r>
              <a:rPr lang="zh-TW" altLang="en-US" sz="2000" dirty="0" smtClean="0"/>
              <a:t>應</a:t>
            </a:r>
            <a:r>
              <a:rPr lang="zh-TW" altLang="en-US" sz="2000" dirty="0"/>
              <a:t>收利息	</a:t>
            </a:r>
            <a:r>
              <a:rPr lang="en-US" altLang="zh-TW" sz="2000" dirty="0" smtClean="0"/>
              <a:t>					     50,000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利息收入</a:t>
            </a:r>
            <a:r>
              <a:rPr lang="zh-TW" altLang="en-US" sz="2000" dirty="0"/>
              <a:t>		</a:t>
            </a:r>
            <a:r>
              <a:rPr lang="en-US" altLang="zh-TW" sz="2000" dirty="0" smtClean="0"/>
              <a:t>					    50,000</a:t>
            </a:r>
            <a:r>
              <a:rPr lang="en-US" altLang="zh-TW" sz="2000" dirty="0"/>
              <a:t>	</a:t>
            </a:r>
            <a:r>
              <a:rPr lang="zh-TW" altLang="en-US" sz="2000" b="1" dirty="0" smtClean="0"/>
              <a:t>因</a:t>
            </a:r>
            <a:r>
              <a:rPr lang="zh-TW" altLang="en-US" sz="2000" b="1" dirty="0"/>
              <a:t>違約係在期末發生，從期初到期末該債券仍非屬於「信用減損金</a:t>
            </a:r>
            <a:r>
              <a:rPr lang="zh-TW" altLang="en-US" sz="2000" b="1" dirty="0" smtClean="0"/>
              <a:t>融資</a:t>
            </a:r>
            <a:endParaRPr lang="en-US" altLang="zh-TW" sz="2000" b="1" dirty="0" smtClean="0"/>
          </a:p>
          <a:p>
            <a:pPr defTabSz="756000"/>
            <a:r>
              <a:rPr lang="en-US" altLang="zh-TW" sz="2000" b="1" dirty="0"/>
              <a:t>	</a:t>
            </a:r>
            <a:r>
              <a:rPr lang="zh-TW" altLang="en-US" sz="2000" b="1" dirty="0" smtClean="0"/>
              <a:t>產</a:t>
            </a:r>
            <a:r>
              <a:rPr lang="zh-TW" altLang="en-US" sz="2000" b="1" dirty="0"/>
              <a:t>」，故仍按總帳面金額認列利息收入。</a:t>
            </a:r>
            <a:r>
              <a:rPr lang="zh-TW" altLang="en-US" sz="2000" dirty="0"/>
              <a:t>	</a:t>
            </a:r>
          </a:p>
          <a:p>
            <a:pPr defTabSz="756000"/>
            <a:r>
              <a:rPr lang="zh-TW" altLang="en-US" sz="2000" dirty="0"/>
              <a:t>	預期信用減損損失	</a:t>
            </a:r>
            <a:r>
              <a:rPr lang="en-US" altLang="zh-TW" sz="2000" dirty="0"/>
              <a:t>300,000		</a:t>
            </a:r>
          </a:p>
          <a:p>
            <a:pPr defTabSz="756000"/>
            <a:r>
              <a:rPr lang="en-US" altLang="zh-TW" sz="2000" dirty="0"/>
              <a:t>	</a:t>
            </a:r>
            <a:r>
              <a:rPr lang="zh-TW" altLang="en-US" sz="2000" dirty="0"/>
              <a:t>　　備抵損失		</a:t>
            </a:r>
            <a:r>
              <a:rPr lang="en-US" altLang="zh-TW" sz="2000" dirty="0"/>
              <a:t>300,000*	</a:t>
            </a:r>
          </a:p>
          <a:p>
            <a:pPr defTabSz="756000"/>
            <a:r>
              <a:rPr lang="en-US" altLang="zh-TW" sz="2000" dirty="0"/>
              <a:t>	</a:t>
            </a:r>
            <a:r>
              <a:rPr lang="en-US" altLang="zh-TW" sz="2000" b="1" dirty="0" smtClean="0"/>
              <a:t>($</a:t>
            </a:r>
            <a:r>
              <a:rPr lang="en-US" altLang="zh-TW" sz="2000" b="1" dirty="0"/>
              <a:t>1,000,000+$50,000)×30%=$315,000…… </a:t>
            </a:r>
            <a:r>
              <a:rPr lang="zh-TW" altLang="en-US" sz="2000" b="1" dirty="0">
                <a:solidFill>
                  <a:srgbClr val="0070C0"/>
                </a:solidFill>
              </a:rPr>
              <a:t>應有之備抵損失</a:t>
            </a:r>
          </a:p>
          <a:p>
            <a:pPr defTabSz="756000"/>
            <a:r>
              <a:rPr lang="en-US" altLang="zh-TW" sz="2000" b="1" dirty="0" smtClean="0"/>
              <a:t>	</a:t>
            </a:r>
            <a:r>
              <a:rPr lang="zh-TW" altLang="en-US" sz="2000" b="1" dirty="0" smtClean="0"/>
              <a:t> </a:t>
            </a:r>
            <a:r>
              <a:rPr lang="en-US" altLang="zh-TW" sz="2000" b="1" dirty="0"/>
              <a:t>$315,000-$15,000=$300,000………………</a:t>
            </a:r>
            <a:r>
              <a:rPr lang="zh-TW" altLang="en-US" sz="2000" b="1" dirty="0">
                <a:solidFill>
                  <a:srgbClr val="FF0000"/>
                </a:solidFill>
              </a:rPr>
              <a:t>應補提之備抵損失</a:t>
            </a:r>
            <a:r>
              <a:rPr lang="zh-TW" altLang="en-US" sz="2000" dirty="0"/>
              <a:t>	</a:t>
            </a:r>
          </a:p>
        </p:txBody>
      </p:sp>
    </p:spTree>
    <p:extLst>
      <p:ext uri="{BB962C8B-B14F-4D97-AF65-F5344CB8AC3E}">
        <p14:creationId xmlns:p14="http://schemas.microsoft.com/office/powerpoint/2010/main" val="914600949"/>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4000" y="980728"/>
            <a:ext cx="8856000" cy="5632311"/>
          </a:xfrm>
          <a:prstGeom prst="rect">
            <a:avLst/>
          </a:prstGeom>
        </p:spPr>
        <p:txBody>
          <a:bodyPr>
            <a:spAutoFit/>
          </a:bodyPr>
          <a:lstStyle/>
          <a:p>
            <a:pPr defTabSz="756000"/>
            <a:r>
              <a:rPr lang="en-US" altLang="zh-TW" sz="2000" dirty="0" smtClean="0"/>
              <a:t>X4/12/31</a:t>
            </a:r>
            <a:r>
              <a:rPr lang="zh-TW" altLang="en-US" sz="2000" b="1" dirty="0" smtClean="0"/>
              <a:t>因</a:t>
            </a:r>
            <a:r>
              <a:rPr lang="zh-TW" altLang="en-US" sz="2000" b="1" dirty="0"/>
              <a:t>已信用減損，應收利息及利息收入均按攤銷後成本認列。</a:t>
            </a:r>
            <a:r>
              <a:rPr lang="zh-TW" altLang="en-US" sz="2000" dirty="0"/>
              <a:t>	</a:t>
            </a:r>
          </a:p>
          <a:p>
            <a:pPr defTabSz="756000"/>
            <a:r>
              <a:rPr lang="zh-TW" altLang="en-US" sz="2000" dirty="0"/>
              <a:t>	</a:t>
            </a:r>
            <a:r>
              <a:rPr lang="zh-TW" altLang="en-US" sz="2000" dirty="0" smtClean="0"/>
              <a:t>   應</a:t>
            </a:r>
            <a:r>
              <a:rPr lang="zh-TW" altLang="en-US" sz="2000" dirty="0"/>
              <a:t>收利息	</a:t>
            </a:r>
            <a:r>
              <a:rPr lang="en-US" altLang="zh-TW" sz="2000" dirty="0" smtClean="0"/>
              <a:t>					  36,750</a:t>
            </a:r>
            <a:r>
              <a:rPr lang="en-US" altLang="zh-TW" sz="2000" dirty="0"/>
              <a:t>		</a:t>
            </a:r>
          </a:p>
          <a:p>
            <a:pPr defTabSz="756000"/>
            <a:r>
              <a:rPr lang="en-US" altLang="zh-TW" sz="2000" dirty="0"/>
              <a:t>	</a:t>
            </a:r>
            <a:r>
              <a:rPr lang="zh-TW" altLang="en-US" sz="2000" dirty="0"/>
              <a:t>　</a:t>
            </a:r>
            <a:r>
              <a:rPr lang="en-US" altLang="zh-TW" sz="2000" dirty="0"/>
              <a:t> </a:t>
            </a:r>
            <a:r>
              <a:rPr lang="en-US" altLang="zh-TW" sz="2000" dirty="0" smtClean="0"/>
              <a:t>      </a:t>
            </a:r>
            <a:r>
              <a:rPr lang="zh-TW" altLang="en-US" sz="2000" dirty="0" smtClean="0"/>
              <a:t>利息收入</a:t>
            </a:r>
            <a:r>
              <a:rPr lang="zh-TW" altLang="en-US" sz="2000" dirty="0"/>
              <a:t>		</a:t>
            </a:r>
            <a:r>
              <a:rPr lang="en-US" altLang="zh-TW" sz="2000" dirty="0" smtClean="0"/>
              <a:t>					      36,750</a:t>
            </a:r>
            <a:r>
              <a:rPr lang="en-US" altLang="zh-TW" sz="2000" dirty="0"/>
              <a:t>	</a:t>
            </a:r>
            <a:r>
              <a:rPr lang="en-US" altLang="zh-TW" sz="2000" b="1" dirty="0" smtClean="0"/>
              <a:t>($</a:t>
            </a:r>
            <a:r>
              <a:rPr lang="en-US" altLang="zh-TW" sz="2000" b="1" dirty="0"/>
              <a:t>1,000,000+$50,000</a:t>
            </a:r>
            <a:r>
              <a:rPr lang="zh-TW" altLang="en-US" sz="2000" b="1" dirty="0"/>
              <a:t>－</a:t>
            </a:r>
            <a:r>
              <a:rPr lang="en-US" altLang="zh-TW" sz="2000" b="1" dirty="0"/>
              <a:t>$315,000)×5%=$36,750			</a:t>
            </a:r>
          </a:p>
          <a:p>
            <a:pPr defTabSz="756000"/>
            <a:r>
              <a:rPr lang="en-US" altLang="zh-TW" sz="2000" b="1" dirty="0"/>
              <a:t>	</a:t>
            </a:r>
            <a:r>
              <a:rPr lang="zh-TW" altLang="en-US" sz="2000" b="1" dirty="0"/>
              <a:t>總帳面金額（包含應收利息）為借餘</a:t>
            </a:r>
            <a:r>
              <a:rPr lang="en-US" altLang="zh-TW" sz="2000" b="1" dirty="0"/>
              <a:t>$1,086,750</a:t>
            </a:r>
            <a:r>
              <a:rPr lang="zh-TW" altLang="en-US" sz="2000" b="1" dirty="0"/>
              <a:t>。</a:t>
            </a:r>
          </a:p>
          <a:p>
            <a:pPr defTabSz="756000"/>
            <a:r>
              <a:rPr lang="en-US" altLang="zh-TW" sz="2000" b="1" dirty="0" smtClean="0"/>
              <a:t>	</a:t>
            </a:r>
            <a:r>
              <a:rPr lang="zh-TW" altLang="en-US" sz="2000" b="1" dirty="0" smtClean="0"/>
              <a:t>備</a:t>
            </a:r>
            <a:r>
              <a:rPr lang="zh-TW" altLang="en-US" sz="2000" b="1" dirty="0"/>
              <a:t>抵損失為貸餘</a:t>
            </a:r>
            <a:r>
              <a:rPr lang="en-US" altLang="zh-TW" sz="2000" b="1" dirty="0"/>
              <a:t>$315,000</a:t>
            </a:r>
          </a:p>
          <a:p>
            <a:pPr defTabSz="756000"/>
            <a:r>
              <a:rPr lang="en-US" altLang="zh-TW" sz="2000" dirty="0" smtClean="0"/>
              <a:t>X5/12/31</a:t>
            </a:r>
            <a:r>
              <a:rPr lang="zh-TW" altLang="en-US" sz="2000" b="1" dirty="0" smtClean="0"/>
              <a:t>按</a:t>
            </a:r>
            <a:r>
              <a:rPr lang="zh-TW" altLang="en-US" sz="2000" b="1" dirty="0"/>
              <a:t>攤銷後成本認列利息收入。</a:t>
            </a:r>
            <a:r>
              <a:rPr lang="zh-TW" altLang="en-US" sz="2000" dirty="0"/>
              <a:t>			</a:t>
            </a:r>
          </a:p>
          <a:p>
            <a:pPr defTabSz="756000"/>
            <a:r>
              <a:rPr lang="zh-TW" altLang="en-US" sz="2000" dirty="0"/>
              <a:t>	</a:t>
            </a:r>
            <a:r>
              <a:rPr lang="zh-TW" altLang="en-US" sz="2000" dirty="0" smtClean="0"/>
              <a:t>   應</a:t>
            </a:r>
            <a:r>
              <a:rPr lang="zh-TW" altLang="en-US" sz="2000" dirty="0"/>
              <a:t>收利息	</a:t>
            </a:r>
            <a:r>
              <a:rPr lang="en-US" altLang="zh-TW" sz="2000" dirty="0" smtClean="0"/>
              <a:t>					  38,588</a:t>
            </a:r>
            <a:r>
              <a:rPr lang="en-US" altLang="zh-TW" sz="2000" dirty="0"/>
              <a:t>		</a:t>
            </a:r>
          </a:p>
          <a:p>
            <a:pPr defTabSz="756000"/>
            <a:r>
              <a:rPr lang="en-US" altLang="zh-TW" sz="2000" dirty="0"/>
              <a:t>	</a:t>
            </a:r>
            <a:r>
              <a:rPr lang="zh-TW" altLang="en-US" sz="2000" dirty="0"/>
              <a:t>　　</a:t>
            </a:r>
            <a:r>
              <a:rPr lang="en-US" altLang="zh-TW" sz="2000" dirty="0"/>
              <a:t> </a:t>
            </a:r>
            <a:r>
              <a:rPr lang="en-US" altLang="zh-TW" sz="2000" dirty="0" smtClean="0"/>
              <a:t>  </a:t>
            </a:r>
            <a:r>
              <a:rPr lang="zh-TW" altLang="en-US" sz="2000" dirty="0" smtClean="0"/>
              <a:t>利息收入</a:t>
            </a:r>
            <a:r>
              <a:rPr lang="zh-TW" altLang="en-US" sz="2000" dirty="0"/>
              <a:t>		</a:t>
            </a:r>
            <a:r>
              <a:rPr lang="en-US" altLang="zh-TW" sz="2000" dirty="0" smtClean="0"/>
              <a:t>					      38,588</a:t>
            </a:r>
            <a:r>
              <a:rPr lang="en-US" altLang="zh-TW" sz="2000" dirty="0"/>
              <a:t>	</a:t>
            </a:r>
            <a:r>
              <a:rPr lang="en-US" altLang="zh-TW" sz="2000" b="1" dirty="0" smtClean="0"/>
              <a:t>($</a:t>
            </a:r>
            <a:r>
              <a:rPr lang="en-US" altLang="zh-TW" sz="2000" b="1" dirty="0"/>
              <a:t>1,086,750</a:t>
            </a:r>
            <a:r>
              <a:rPr lang="zh-TW" altLang="en-US" sz="2000" b="1" dirty="0"/>
              <a:t>－</a:t>
            </a:r>
            <a:r>
              <a:rPr lang="en-US" altLang="zh-TW" sz="2000" b="1" dirty="0"/>
              <a:t>$315,000)×5%=$38,588</a:t>
            </a:r>
            <a:r>
              <a:rPr lang="en-US" altLang="zh-TW" sz="2000" dirty="0"/>
              <a:t>			</a:t>
            </a:r>
          </a:p>
          <a:p>
            <a:pPr defTabSz="756000"/>
            <a:r>
              <a:rPr lang="en-US" altLang="zh-TW" sz="2000" dirty="0"/>
              <a:t>	</a:t>
            </a:r>
            <a:r>
              <a:rPr lang="en-US" altLang="zh-TW" sz="2000" dirty="0" smtClean="0"/>
              <a:t>   </a:t>
            </a:r>
            <a:r>
              <a:rPr lang="zh-TW" altLang="en-US" sz="2000" dirty="0" smtClean="0"/>
              <a:t>現</a:t>
            </a:r>
            <a:r>
              <a:rPr lang="zh-TW" altLang="en-US" sz="2000" dirty="0"/>
              <a:t>　　金	 </a:t>
            </a:r>
            <a:r>
              <a:rPr lang="en-US" altLang="zh-TW" sz="2000" dirty="0" smtClean="0"/>
              <a:t>					850,000</a:t>
            </a:r>
            <a:r>
              <a:rPr lang="en-US" altLang="zh-TW" sz="2000" dirty="0"/>
              <a:t>		</a:t>
            </a:r>
          </a:p>
          <a:p>
            <a:pPr defTabSz="756000"/>
            <a:r>
              <a:rPr lang="en-US" altLang="zh-TW" sz="2000" dirty="0"/>
              <a:t>	</a:t>
            </a:r>
            <a:r>
              <a:rPr lang="en-US" altLang="zh-TW" sz="2000" dirty="0" smtClean="0"/>
              <a:t>   </a:t>
            </a:r>
            <a:r>
              <a:rPr lang="zh-TW" altLang="en-US" sz="2000" dirty="0" smtClean="0"/>
              <a:t>備</a:t>
            </a:r>
            <a:r>
              <a:rPr lang="zh-TW" altLang="en-US" sz="2000" dirty="0"/>
              <a:t>抵損失	</a:t>
            </a:r>
            <a:r>
              <a:rPr lang="en-US" altLang="zh-TW" sz="2000" dirty="0" smtClean="0"/>
              <a:t>					315,000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按</a:t>
            </a:r>
            <a:r>
              <a:rPr lang="zh-TW" altLang="en-US" sz="2000" dirty="0"/>
              <a:t>攤銷後成本衡量之金融資產－債券		</a:t>
            </a:r>
            <a:r>
              <a:rPr lang="en-US" altLang="zh-TW" sz="2000" dirty="0" smtClean="0"/>
              <a:t>	 1,000,000</a:t>
            </a:r>
            <a:r>
              <a:rPr lang="en-US" altLang="zh-TW" sz="2000" dirty="0"/>
              <a:t>	</a:t>
            </a:r>
            <a:r>
              <a:rPr lang="zh-TW" altLang="en-US" sz="2000" dirty="0"/>
              <a:t>　　</a:t>
            </a:r>
            <a:r>
              <a:rPr lang="en-US" altLang="zh-TW" sz="2000" dirty="0" smtClean="0"/>
              <a:t>	</a:t>
            </a:r>
            <a:r>
              <a:rPr lang="zh-TW" altLang="en-US" sz="2000" dirty="0" smtClean="0"/>
              <a:t>應</a:t>
            </a:r>
            <a:r>
              <a:rPr lang="zh-TW" altLang="en-US" sz="2000" dirty="0"/>
              <a:t>收利息		</a:t>
            </a:r>
            <a:r>
              <a:rPr lang="en-US" altLang="zh-TW" sz="2000" dirty="0" smtClean="0"/>
              <a:t>					    125,338</a:t>
            </a:r>
            <a:endParaRPr lang="en-US" altLang="zh-TW" sz="2000" dirty="0"/>
          </a:p>
          <a:p>
            <a:pPr defTabSz="756000"/>
            <a:r>
              <a:rPr lang="en-US" altLang="zh-TW" sz="2000" dirty="0"/>
              <a:t>	</a:t>
            </a:r>
            <a:r>
              <a:rPr lang="zh-TW" altLang="en-US" sz="2000" dirty="0"/>
              <a:t>　　</a:t>
            </a:r>
            <a:r>
              <a:rPr lang="en-US" altLang="zh-TW" sz="2000" dirty="0" smtClean="0"/>
              <a:t>	</a:t>
            </a:r>
            <a:r>
              <a:rPr lang="zh-TW" altLang="en-US" sz="2000" dirty="0" smtClean="0"/>
              <a:t>預期</a:t>
            </a:r>
            <a:r>
              <a:rPr lang="zh-TW" altLang="en-US" sz="2000" dirty="0"/>
              <a:t>信用減損損失之迴轉（利益）		</a:t>
            </a:r>
            <a:r>
              <a:rPr lang="en-US" altLang="zh-TW" sz="2000" dirty="0" smtClean="0"/>
              <a:t>	      39,662</a:t>
            </a:r>
            <a:endParaRPr lang="en-US" altLang="zh-TW" sz="2000" dirty="0"/>
          </a:p>
          <a:p>
            <a:pPr defTabSz="756000"/>
            <a:r>
              <a:rPr lang="en-US" altLang="zh-TW" sz="2000" dirty="0"/>
              <a:t>	</a:t>
            </a:r>
            <a:r>
              <a:rPr lang="en-US" altLang="zh-TW" sz="2000" b="1" dirty="0" smtClean="0"/>
              <a:t>$</a:t>
            </a:r>
            <a:r>
              <a:rPr lang="en-US" altLang="zh-TW" sz="2000" b="1" dirty="0"/>
              <a:t>3,000+$12,000+$300,000=$315,000			</a:t>
            </a:r>
          </a:p>
          <a:p>
            <a:pPr defTabSz="756000"/>
            <a:r>
              <a:rPr lang="en-US" altLang="zh-TW" sz="2000" b="1" dirty="0"/>
              <a:t>	</a:t>
            </a:r>
            <a:r>
              <a:rPr lang="en-US" altLang="zh-TW" sz="2000" b="1" dirty="0" smtClean="0"/>
              <a:t>$</a:t>
            </a:r>
            <a:r>
              <a:rPr lang="en-US" altLang="zh-TW" sz="2000" b="1" dirty="0"/>
              <a:t>50,000+36,750+$38,588=$125,388			</a:t>
            </a:r>
          </a:p>
          <a:p>
            <a:pPr defTabSz="756000"/>
            <a:r>
              <a:rPr lang="en-US" altLang="zh-TW" sz="2000" b="1" dirty="0"/>
              <a:t>	</a:t>
            </a:r>
            <a:r>
              <a:rPr lang="en-US" altLang="zh-TW" sz="2000" b="1" dirty="0" smtClean="0"/>
              <a:t>$</a:t>
            </a:r>
            <a:r>
              <a:rPr lang="en-US" altLang="zh-TW" sz="2000" b="1" dirty="0"/>
              <a:t>850,000-$810,338=$39,662	</a:t>
            </a:r>
            <a:r>
              <a:rPr lang="en-US" altLang="zh-TW" sz="2000" dirty="0"/>
              <a:t>		</a:t>
            </a:r>
          </a:p>
        </p:txBody>
      </p:sp>
    </p:spTree>
    <p:extLst>
      <p:ext uri="{BB962C8B-B14F-4D97-AF65-F5344CB8AC3E}">
        <p14:creationId xmlns:p14="http://schemas.microsoft.com/office/powerpoint/2010/main" val="87787581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50"/>
                </a:solidFill>
              </a:rPr>
              <a:t>情況二：雙方以股票淨額交割──衍生工具</a:t>
            </a:r>
          </a:p>
        </p:txBody>
      </p:sp>
      <p:sp>
        <p:nvSpPr>
          <p:cNvPr id="3" name="內容版面配置區 2"/>
          <p:cNvSpPr>
            <a:spLocks noGrp="1"/>
          </p:cNvSpPr>
          <p:nvPr>
            <p:ph idx="1"/>
          </p:nvPr>
        </p:nvSpPr>
        <p:spPr/>
        <p:txBody>
          <a:bodyPr/>
          <a:lstStyle/>
          <a:p>
            <a:pPr marL="0" indent="0">
              <a:lnSpc>
                <a:spcPct val="114000"/>
              </a:lnSpc>
              <a:buNone/>
            </a:pPr>
            <a:r>
              <a:rPr lang="zh-TW" altLang="en-US" sz="2400" dirty="0"/>
              <a:t>若</a:t>
            </a:r>
            <a:r>
              <a:rPr lang="en-US" altLang="zh-TW" sz="2400" dirty="0"/>
              <a:t>X2/3/31A</a:t>
            </a:r>
            <a:r>
              <a:rPr lang="zh-TW" altLang="en-US" sz="2400" dirty="0"/>
              <a:t>公司普通股之市價降為每股</a:t>
            </a:r>
            <a:r>
              <a:rPr lang="en-US" altLang="zh-TW" sz="2400" dirty="0"/>
              <a:t>$10.00</a:t>
            </a:r>
            <a:r>
              <a:rPr lang="zh-TW" altLang="en-US" sz="2400" dirty="0"/>
              <a:t>，則該遠期合約對</a:t>
            </a:r>
            <a:r>
              <a:rPr lang="en-US" altLang="zh-TW" sz="2400" dirty="0"/>
              <a:t>A</a:t>
            </a:r>
            <a:r>
              <a:rPr lang="zh-TW" altLang="en-US" sz="2400" dirty="0"/>
              <a:t>公司發生損失</a:t>
            </a:r>
            <a:r>
              <a:rPr lang="en-US" altLang="zh-TW" sz="2400" dirty="0"/>
              <a:t>$5,000(=$105,000</a:t>
            </a:r>
            <a:r>
              <a:rPr lang="zh-TW" altLang="en-US" sz="2400" dirty="0"/>
              <a:t>－</a:t>
            </a:r>
            <a:r>
              <a:rPr lang="en-US" altLang="zh-TW" sz="2400" dirty="0"/>
              <a:t>$100,000)</a:t>
            </a:r>
            <a:r>
              <a:rPr lang="zh-TW" altLang="en-US" sz="2400" dirty="0"/>
              <a:t>，應認列損失及金融負債，並將原認列之金融資產沖銷。交割時</a:t>
            </a:r>
            <a:r>
              <a:rPr lang="en-US" altLang="zh-TW" sz="2400" dirty="0"/>
              <a:t>A</a:t>
            </a:r>
            <a:r>
              <a:rPr lang="zh-TW" altLang="en-US" sz="2400" dirty="0"/>
              <a:t>公司應交付其本身之股票</a:t>
            </a:r>
            <a:r>
              <a:rPr lang="en-US" altLang="zh-TW" sz="2400" dirty="0"/>
              <a:t>500</a:t>
            </a:r>
            <a:r>
              <a:rPr lang="zh-TW" altLang="en-US" sz="2400" dirty="0"/>
              <a:t>股給</a:t>
            </a:r>
            <a:r>
              <a:rPr lang="en-US" altLang="zh-TW" sz="2400" dirty="0"/>
              <a:t>B</a:t>
            </a:r>
            <a:r>
              <a:rPr lang="zh-TW" altLang="en-US" sz="2400" dirty="0"/>
              <a:t>公司，分錄如下：</a:t>
            </a:r>
          </a:p>
        </p:txBody>
      </p:sp>
      <p:sp>
        <p:nvSpPr>
          <p:cNvPr id="5" name="矩形 4"/>
          <p:cNvSpPr/>
          <p:nvPr/>
        </p:nvSpPr>
        <p:spPr>
          <a:xfrm>
            <a:off x="144000" y="3717032"/>
            <a:ext cx="8856000" cy="2400657"/>
          </a:xfrm>
          <a:prstGeom prst="rect">
            <a:avLst/>
          </a:prstGeom>
        </p:spPr>
        <p:txBody>
          <a:bodyPr>
            <a:spAutoFit/>
          </a:bodyPr>
          <a:lstStyle/>
          <a:p>
            <a:pPr>
              <a:lnSpc>
                <a:spcPct val="150000"/>
              </a:lnSpc>
            </a:pPr>
            <a:r>
              <a:rPr lang="en-US" altLang="zh-TW" sz="2000" dirty="0"/>
              <a:t>X2/ 3/31	</a:t>
            </a:r>
            <a:r>
              <a:rPr lang="zh-TW" altLang="en-US" sz="2000" dirty="0"/>
              <a:t>透過損益按公允價值衡量之金融資產損益	</a:t>
            </a:r>
            <a:r>
              <a:rPr lang="en-US" altLang="zh-TW" sz="2000" dirty="0"/>
              <a:t>16,296	</a:t>
            </a:r>
          </a:p>
          <a:p>
            <a:pPr>
              <a:lnSpc>
                <a:spcPct val="150000"/>
              </a:lnSpc>
            </a:pPr>
            <a:r>
              <a:rPr lang="en-US" altLang="zh-TW" sz="2000" dirty="0"/>
              <a:t>	</a:t>
            </a:r>
            <a:r>
              <a:rPr lang="zh-TW" altLang="en-US" sz="2000" dirty="0"/>
              <a:t>　　透過損益按公允價值衡量之金融資產－遠期合約	</a:t>
            </a:r>
            <a:r>
              <a:rPr lang="en-US" altLang="zh-TW" sz="2000" dirty="0"/>
              <a:t>11,296</a:t>
            </a:r>
          </a:p>
          <a:p>
            <a:pPr>
              <a:lnSpc>
                <a:spcPct val="150000"/>
              </a:lnSpc>
            </a:pPr>
            <a:r>
              <a:rPr lang="en-US" altLang="zh-TW" sz="2000" dirty="0"/>
              <a:t>	</a:t>
            </a:r>
            <a:r>
              <a:rPr lang="zh-TW" altLang="en-US" sz="2000" dirty="0"/>
              <a:t>　　透過損益按公允價值衡量之金融負債－遠期合約	</a:t>
            </a:r>
            <a:r>
              <a:rPr lang="zh-TW" altLang="en-US" sz="2000" dirty="0" smtClean="0"/>
              <a:t> </a:t>
            </a:r>
            <a:r>
              <a:rPr lang="en-US" altLang="zh-TW" sz="2000" dirty="0" smtClean="0"/>
              <a:t>5,000</a:t>
            </a:r>
            <a:endParaRPr lang="en-US" altLang="zh-TW" sz="2000" dirty="0"/>
          </a:p>
          <a:p>
            <a:pPr>
              <a:lnSpc>
                <a:spcPct val="150000"/>
              </a:lnSpc>
            </a:pPr>
            <a:r>
              <a:rPr lang="en-US" altLang="zh-TW" sz="2000" dirty="0" smtClean="0"/>
              <a:t>	</a:t>
            </a:r>
            <a:r>
              <a:rPr lang="zh-TW" altLang="en-US" sz="2000" dirty="0" smtClean="0"/>
              <a:t>透過</a:t>
            </a:r>
            <a:r>
              <a:rPr lang="zh-TW" altLang="en-US" sz="2000" dirty="0"/>
              <a:t>損益按公允價值衡量之金融負債－遠期合約	</a:t>
            </a:r>
            <a:r>
              <a:rPr lang="zh-TW" altLang="en-US" sz="2000" dirty="0" smtClean="0"/>
              <a:t>  </a:t>
            </a:r>
            <a:r>
              <a:rPr lang="en-US" altLang="zh-TW" sz="2000" dirty="0" smtClean="0"/>
              <a:t>5,000</a:t>
            </a:r>
            <a:r>
              <a:rPr lang="en-US" altLang="zh-TW" sz="2000" dirty="0"/>
              <a:t>	</a:t>
            </a:r>
          </a:p>
          <a:p>
            <a:pPr>
              <a:lnSpc>
                <a:spcPct val="150000"/>
              </a:lnSpc>
            </a:pPr>
            <a:r>
              <a:rPr lang="en-US" altLang="zh-TW" sz="2000" dirty="0"/>
              <a:t>	</a:t>
            </a:r>
            <a:r>
              <a:rPr lang="zh-TW" altLang="en-US" sz="2000" dirty="0"/>
              <a:t>　　普通股股本</a:t>
            </a:r>
            <a:r>
              <a:rPr lang="en-US" altLang="zh-TW" sz="2000" b="1" dirty="0"/>
              <a:t>($5,000÷$10=500</a:t>
            </a:r>
            <a:r>
              <a:rPr lang="zh-TW" altLang="en-US" sz="2000" b="1" dirty="0"/>
              <a:t>股</a:t>
            </a:r>
            <a:r>
              <a:rPr lang="en-US" altLang="zh-TW" sz="2000" b="1" dirty="0"/>
              <a:t>)</a:t>
            </a:r>
            <a:r>
              <a:rPr lang="en-US" altLang="zh-TW" sz="2000" dirty="0"/>
              <a:t>	</a:t>
            </a:r>
            <a:r>
              <a:rPr lang="en-US" altLang="zh-TW" sz="2000" dirty="0" smtClean="0"/>
              <a:t>		</a:t>
            </a:r>
            <a:r>
              <a:rPr lang="zh-TW" altLang="en-US" sz="2000" dirty="0" smtClean="0"/>
              <a:t>  </a:t>
            </a:r>
            <a:r>
              <a:rPr lang="en-US" altLang="zh-TW" sz="2000" dirty="0" smtClean="0"/>
              <a:t>5,000</a:t>
            </a:r>
            <a:endParaRPr lang="en-US" altLang="zh-TW" sz="2000" dirty="0"/>
          </a:p>
        </p:txBody>
      </p:sp>
    </p:spTree>
    <p:extLst>
      <p:ext uri="{BB962C8B-B14F-4D97-AF65-F5344CB8AC3E}">
        <p14:creationId xmlns:p14="http://schemas.microsoft.com/office/powerpoint/2010/main" val="738320107"/>
      </p:ext>
    </p:extLst>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25</a:t>
            </a:r>
            <a:r>
              <a:rPr lang="zh-TW" altLang="en-US" dirty="0"/>
              <a:t>：透過其他綜合損益按公允價值</a:t>
            </a:r>
            <a:r>
              <a:rPr lang="zh-TW" altLang="en-US" dirty="0" smtClean="0"/>
              <a:t>衡量</a:t>
            </a:r>
            <a:r>
              <a:rPr lang="en-US" altLang="zh-TW" dirty="0" smtClean="0"/>
              <a:t/>
            </a:r>
            <a:br>
              <a:rPr lang="en-US" altLang="zh-TW" dirty="0" smtClean="0"/>
            </a:br>
            <a:r>
              <a:rPr lang="en-US" altLang="zh-TW" dirty="0"/>
              <a:t>	</a:t>
            </a:r>
            <a:r>
              <a:rPr lang="en-US" altLang="zh-TW" dirty="0" smtClean="0"/>
              <a:t>       </a:t>
            </a:r>
            <a:r>
              <a:rPr lang="zh-TW" altLang="en-US" dirty="0" smtClean="0"/>
              <a:t>金融</a:t>
            </a:r>
            <a:r>
              <a:rPr lang="zh-TW" altLang="en-US" dirty="0"/>
              <a:t>資產之減損損失</a:t>
            </a:r>
          </a:p>
        </p:txBody>
      </p:sp>
      <p:sp>
        <p:nvSpPr>
          <p:cNvPr id="3" name="內容版面配置區 2"/>
          <p:cNvSpPr>
            <a:spLocks noGrp="1"/>
          </p:cNvSpPr>
          <p:nvPr>
            <p:ph idx="1"/>
          </p:nvPr>
        </p:nvSpPr>
        <p:spPr/>
        <p:txBody>
          <a:bodyPr/>
          <a:lstStyle/>
          <a:p>
            <a:pPr marL="0" indent="0">
              <a:lnSpc>
                <a:spcPct val="120000"/>
              </a:lnSpc>
              <a:buNone/>
            </a:pPr>
            <a:r>
              <a:rPr lang="en-US" altLang="zh-TW" sz="2400" dirty="0"/>
              <a:t>1.X1/12/31  </a:t>
            </a:r>
            <a:r>
              <a:rPr lang="zh-TW" altLang="en-US" sz="2400" dirty="0"/>
              <a:t>高原公司按面額買入嘉義公司所發行四年期，每年底付息一次之公司債，面額</a:t>
            </a:r>
            <a:r>
              <a:rPr lang="en-US" altLang="zh-TW" sz="2400" dirty="0"/>
              <a:t>$1,000,000</a:t>
            </a:r>
            <a:r>
              <a:rPr lang="zh-TW" altLang="en-US" sz="2400" dirty="0"/>
              <a:t>，票面利率</a:t>
            </a:r>
            <a:r>
              <a:rPr lang="en-US" altLang="zh-TW" sz="2400" dirty="0"/>
              <a:t>5%</a:t>
            </a:r>
            <a:r>
              <a:rPr lang="zh-TW" altLang="en-US" sz="2400" dirty="0"/>
              <a:t>。高原公司之經營模式為收取合約現金流量及出售，故該公司債分類為透過其他綜合損益按公允價值衡量之金融資產。當時該債券之信用評等為投資等級，其</a:t>
            </a:r>
            <a:r>
              <a:rPr lang="en-US" altLang="zh-TW" sz="2400" dirty="0"/>
              <a:t>12</a:t>
            </a:r>
            <a:r>
              <a:rPr lang="zh-TW" altLang="en-US" sz="2400" dirty="0"/>
              <a:t>個月預期違約率為</a:t>
            </a:r>
            <a:r>
              <a:rPr lang="en-US" altLang="zh-TW" sz="2400" dirty="0"/>
              <a:t>1%</a:t>
            </a:r>
            <a:r>
              <a:rPr lang="zh-TW" altLang="en-US" sz="2400" dirty="0"/>
              <a:t>，違約損失率為</a:t>
            </a:r>
            <a:r>
              <a:rPr lang="en-US" altLang="zh-TW" sz="2400" dirty="0"/>
              <a:t>30%</a:t>
            </a:r>
            <a:r>
              <a:rPr lang="zh-TW" altLang="en-US" sz="2400" dirty="0"/>
              <a:t>。該債券之公允價值為</a:t>
            </a:r>
            <a:r>
              <a:rPr lang="en-US" altLang="zh-TW" sz="2400" dirty="0"/>
              <a:t>$1,000,000</a:t>
            </a:r>
            <a:r>
              <a:rPr lang="zh-TW" altLang="en-US" sz="2400" dirty="0"/>
              <a:t>。</a:t>
            </a:r>
          </a:p>
          <a:p>
            <a:pPr marL="0" indent="0">
              <a:lnSpc>
                <a:spcPct val="120000"/>
              </a:lnSpc>
              <a:buNone/>
            </a:pPr>
            <a:r>
              <a:rPr lang="en-US" altLang="zh-TW" sz="2400" dirty="0"/>
              <a:t>2.X2/12/31  </a:t>
            </a:r>
            <a:r>
              <a:rPr lang="zh-TW" altLang="en-US" sz="2400" dirty="0"/>
              <a:t>此債券之信用評等被降為投機等級，信用風險已顯著增加，存續期間預期違約率為</a:t>
            </a:r>
            <a:r>
              <a:rPr lang="en-US" altLang="zh-TW" sz="2400" dirty="0"/>
              <a:t>5%</a:t>
            </a:r>
            <a:r>
              <a:rPr lang="zh-TW" altLang="en-US" sz="2400" dirty="0"/>
              <a:t>（顯著上升），違約損失率仍維持</a:t>
            </a:r>
            <a:r>
              <a:rPr lang="en-US" altLang="zh-TW" sz="2400" dirty="0"/>
              <a:t>30%</a:t>
            </a:r>
            <a:r>
              <a:rPr lang="zh-TW" altLang="en-US" sz="2400" dirty="0"/>
              <a:t>，高原公司如期收到票面利息。公允價值為</a:t>
            </a:r>
            <a:r>
              <a:rPr lang="en-US" altLang="zh-TW" sz="2400" dirty="0"/>
              <a:t>$900,000</a:t>
            </a:r>
            <a:r>
              <a:rPr lang="zh-TW" altLang="en-US" sz="2400" dirty="0"/>
              <a:t>。</a:t>
            </a:r>
          </a:p>
        </p:txBody>
      </p:sp>
    </p:spTree>
    <p:extLst>
      <p:ext uri="{BB962C8B-B14F-4D97-AF65-F5344CB8AC3E}">
        <p14:creationId xmlns:p14="http://schemas.microsoft.com/office/powerpoint/2010/main" val="455038285"/>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25</a:t>
            </a:r>
            <a:r>
              <a:rPr lang="zh-TW" altLang="en-US" dirty="0"/>
              <a:t>：透過其他綜合損益按公允價值</a:t>
            </a:r>
            <a:r>
              <a:rPr lang="zh-TW" altLang="en-US" dirty="0" smtClean="0"/>
              <a:t>衡量</a:t>
            </a:r>
            <a:r>
              <a:rPr lang="en-US" altLang="zh-TW" dirty="0" smtClean="0"/>
              <a:t/>
            </a:r>
            <a:br>
              <a:rPr lang="en-US" altLang="zh-TW" dirty="0" smtClean="0"/>
            </a:br>
            <a:r>
              <a:rPr lang="en-US" altLang="zh-TW" dirty="0"/>
              <a:t>	</a:t>
            </a:r>
            <a:r>
              <a:rPr lang="en-US" altLang="zh-TW" dirty="0" smtClean="0"/>
              <a:t>       </a:t>
            </a:r>
            <a:r>
              <a:rPr lang="zh-TW" altLang="en-US" dirty="0" smtClean="0"/>
              <a:t>金融</a:t>
            </a:r>
            <a:r>
              <a:rPr lang="zh-TW" altLang="en-US" dirty="0"/>
              <a:t>資產之減損損失</a:t>
            </a:r>
          </a:p>
        </p:txBody>
      </p:sp>
      <p:sp>
        <p:nvSpPr>
          <p:cNvPr id="3" name="內容版面配置區 2"/>
          <p:cNvSpPr>
            <a:spLocks noGrp="1"/>
          </p:cNvSpPr>
          <p:nvPr>
            <p:ph idx="1"/>
          </p:nvPr>
        </p:nvSpPr>
        <p:spPr/>
        <p:txBody>
          <a:bodyPr/>
          <a:lstStyle/>
          <a:p>
            <a:pPr marL="0" indent="0">
              <a:lnSpc>
                <a:spcPct val="120000"/>
              </a:lnSpc>
              <a:buNone/>
            </a:pPr>
            <a:r>
              <a:rPr lang="en-US" altLang="zh-TW" sz="2400" dirty="0"/>
              <a:t>3.X3/12/31  </a:t>
            </a:r>
            <a:r>
              <a:rPr lang="zh-TW" altLang="en-US" sz="2400" dirty="0"/>
              <a:t>此債券實際發生違約，當日應收利息未收到，高原公司預估將於</a:t>
            </a:r>
            <a:r>
              <a:rPr lang="en-US" altLang="zh-TW" sz="2400" dirty="0"/>
              <a:t>X5/12/31</a:t>
            </a:r>
            <a:r>
              <a:rPr lang="zh-TW" altLang="en-US" sz="2400" dirty="0"/>
              <a:t>收回利息及本金的</a:t>
            </a:r>
            <a:r>
              <a:rPr lang="en-US" altLang="zh-TW" sz="2400" dirty="0"/>
              <a:t>70%</a:t>
            </a:r>
            <a:r>
              <a:rPr lang="zh-TW" altLang="en-US" sz="2400" dirty="0"/>
              <a:t>（以現值計算，亦即違約損失率</a:t>
            </a:r>
            <a:r>
              <a:rPr lang="en-US" altLang="zh-TW" sz="2400" dirty="0"/>
              <a:t>30%</a:t>
            </a:r>
            <a:r>
              <a:rPr lang="zh-TW" altLang="en-US" sz="2400" dirty="0"/>
              <a:t>），即（</a:t>
            </a:r>
            <a:r>
              <a:rPr lang="en-US" altLang="zh-TW" sz="2400" dirty="0"/>
              <a:t>$1,000,000+$50,000</a:t>
            </a:r>
            <a:r>
              <a:rPr lang="zh-TW" altLang="en-US" sz="2400" dirty="0"/>
              <a:t>）</a:t>
            </a:r>
            <a:r>
              <a:rPr lang="en-US" altLang="zh-TW" sz="2400" dirty="0"/>
              <a:t>×70%=$735,000</a:t>
            </a:r>
            <a:r>
              <a:rPr lang="zh-TW" altLang="en-US" sz="2400" dirty="0"/>
              <a:t>（此為</a:t>
            </a:r>
            <a:r>
              <a:rPr lang="en-US" altLang="zh-TW" sz="2400" dirty="0"/>
              <a:t>X3/12/31</a:t>
            </a:r>
            <a:r>
              <a:rPr lang="zh-TW" altLang="en-US" sz="2400" dirty="0"/>
              <a:t>之現值），故</a:t>
            </a:r>
            <a:r>
              <a:rPr lang="en-US" altLang="zh-TW" sz="2400" dirty="0"/>
              <a:t>X5/12/31</a:t>
            </a:r>
            <a:r>
              <a:rPr lang="zh-TW" altLang="en-US" sz="2400" dirty="0"/>
              <a:t>預期收回之現金為</a:t>
            </a:r>
            <a:r>
              <a:rPr lang="en-US" altLang="zh-TW" sz="2400" dirty="0"/>
              <a:t>$810,338〔=$735,000×(1+5%)2〕</a:t>
            </a:r>
            <a:r>
              <a:rPr lang="zh-TW" altLang="en-US" sz="2400" dirty="0"/>
              <a:t>。</a:t>
            </a:r>
            <a:r>
              <a:rPr lang="en-US" altLang="zh-TW" sz="2400" dirty="0"/>
              <a:t>X3/12/31</a:t>
            </a:r>
            <a:r>
              <a:rPr lang="zh-TW" altLang="en-US" sz="2400" dirty="0"/>
              <a:t>債券公允價值為</a:t>
            </a:r>
            <a:r>
              <a:rPr lang="en-US" altLang="zh-TW" sz="2400" dirty="0"/>
              <a:t>$500,000</a:t>
            </a:r>
            <a:r>
              <a:rPr lang="zh-TW" altLang="en-US" sz="2400" dirty="0"/>
              <a:t>（含應收利息）。</a:t>
            </a:r>
          </a:p>
          <a:p>
            <a:pPr marL="0" indent="0">
              <a:lnSpc>
                <a:spcPct val="120000"/>
              </a:lnSpc>
              <a:buNone/>
            </a:pPr>
            <a:r>
              <a:rPr lang="en-US" altLang="zh-TW" sz="2400" dirty="0"/>
              <a:t>4.X4/12/31  </a:t>
            </a:r>
            <a:r>
              <a:rPr lang="zh-TW" altLang="en-US" sz="2400" dirty="0"/>
              <a:t>未收到票面利息，對未來可收取現金之預期不變。該日公允價值為</a:t>
            </a:r>
            <a:r>
              <a:rPr lang="en-US" altLang="zh-TW" sz="2400" dirty="0"/>
              <a:t>$600,000</a:t>
            </a:r>
            <a:r>
              <a:rPr lang="zh-TW" altLang="en-US" sz="2400" dirty="0"/>
              <a:t>。（含應收利息）</a:t>
            </a:r>
            <a:r>
              <a:rPr lang="zh-TW" altLang="en-US" sz="2400" dirty="0" smtClean="0"/>
              <a:t>。</a:t>
            </a:r>
            <a:endParaRPr lang="en-US" altLang="zh-TW" sz="2400" dirty="0" smtClean="0"/>
          </a:p>
          <a:p>
            <a:pPr marL="0" indent="0">
              <a:lnSpc>
                <a:spcPct val="120000"/>
              </a:lnSpc>
              <a:buNone/>
            </a:pPr>
            <a:r>
              <a:rPr lang="en-US" altLang="zh-TW" sz="2400" dirty="0"/>
              <a:t>5.X5/12/31  </a:t>
            </a:r>
            <a:r>
              <a:rPr lang="zh-TW" altLang="en-US" sz="2400" dirty="0"/>
              <a:t>收回之現金為</a:t>
            </a:r>
            <a:r>
              <a:rPr lang="en-US" altLang="zh-TW" sz="2400" dirty="0"/>
              <a:t>$850,000</a:t>
            </a:r>
            <a:r>
              <a:rPr lang="zh-TW" altLang="en-US" sz="2400" dirty="0"/>
              <a:t>。</a:t>
            </a:r>
          </a:p>
          <a:p>
            <a:pPr marL="0" indent="0">
              <a:lnSpc>
                <a:spcPct val="120000"/>
              </a:lnSpc>
              <a:buNone/>
            </a:pPr>
            <a:r>
              <a:rPr lang="zh-TW" altLang="en-US" sz="2400" dirty="0"/>
              <a:t>試作：高原公司債券投資之全部分錄。</a:t>
            </a:r>
          </a:p>
          <a:p>
            <a:pPr marL="0" indent="0">
              <a:lnSpc>
                <a:spcPct val="120000"/>
              </a:lnSpc>
              <a:buNone/>
            </a:pPr>
            <a:endParaRPr lang="zh-TW" altLang="en-US" sz="2400" dirty="0"/>
          </a:p>
        </p:txBody>
      </p:sp>
    </p:spTree>
    <p:extLst>
      <p:ext uri="{BB962C8B-B14F-4D97-AF65-F5344CB8AC3E}">
        <p14:creationId xmlns:p14="http://schemas.microsoft.com/office/powerpoint/2010/main" val="1033183337"/>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4000" y="1209867"/>
            <a:ext cx="8856000" cy="5632311"/>
          </a:xfrm>
          <a:prstGeom prst="rect">
            <a:avLst/>
          </a:prstGeom>
        </p:spPr>
        <p:txBody>
          <a:bodyPr>
            <a:spAutoFit/>
          </a:bodyPr>
          <a:lstStyle/>
          <a:p>
            <a:pPr defTabSz="756000"/>
            <a:r>
              <a:rPr lang="en-US" altLang="zh-TW" sz="2000" dirty="0" smtClean="0"/>
              <a:t>X1/12/31</a:t>
            </a:r>
            <a:r>
              <a:rPr lang="zh-TW" altLang="en-US" sz="2000" dirty="0" smtClean="0"/>
              <a:t>透過</a:t>
            </a:r>
            <a:r>
              <a:rPr lang="zh-TW" altLang="en-US" sz="2000" dirty="0"/>
              <a:t>其他綜合損益按公允價值衡量之金融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債券	</a:t>
            </a:r>
            <a:r>
              <a:rPr lang="en-US" altLang="zh-TW" sz="2000" dirty="0" smtClean="0"/>
              <a:t>					        1,000,000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現</a:t>
            </a:r>
            <a:r>
              <a:rPr lang="zh-TW" altLang="en-US" sz="2000" dirty="0"/>
              <a:t>　　金		</a:t>
            </a:r>
            <a:r>
              <a:rPr lang="en-US" altLang="zh-TW" sz="2000" dirty="0" smtClean="0"/>
              <a:t>					 1,000,000</a:t>
            </a:r>
            <a:endParaRPr lang="en-US" altLang="zh-TW" sz="2000" dirty="0"/>
          </a:p>
          <a:p>
            <a:pPr defTabSz="756000"/>
            <a:r>
              <a:rPr lang="en-US" altLang="zh-TW" sz="2000" dirty="0"/>
              <a:t>	 </a:t>
            </a:r>
            <a:r>
              <a:rPr lang="en-US" altLang="zh-TW" sz="2000" dirty="0" smtClean="0"/>
              <a:t>  </a:t>
            </a:r>
            <a:r>
              <a:rPr lang="zh-TW" altLang="en-US" sz="2000" dirty="0" smtClean="0"/>
              <a:t>預期</a:t>
            </a:r>
            <a:r>
              <a:rPr lang="zh-TW" altLang="en-US" sz="2000" dirty="0"/>
              <a:t>信用減損</a:t>
            </a:r>
            <a:r>
              <a:rPr lang="zh-TW" altLang="en-US" sz="2000" dirty="0" smtClean="0"/>
              <a:t>損失</a:t>
            </a:r>
            <a:r>
              <a:rPr lang="en-US" altLang="zh-TW" sz="2000" dirty="0" smtClean="0"/>
              <a:t>					</a:t>
            </a:r>
            <a:r>
              <a:rPr lang="zh-TW" altLang="en-US" sz="2000" dirty="0"/>
              <a:t>	</a:t>
            </a:r>
            <a:r>
              <a:rPr lang="zh-TW" altLang="en-US" sz="2000" dirty="0" smtClean="0"/>
              <a:t>   </a:t>
            </a:r>
            <a:r>
              <a:rPr lang="en-US" altLang="zh-TW" sz="2000" dirty="0" smtClean="0"/>
              <a:t>3,000</a:t>
            </a:r>
            <a:r>
              <a:rPr lang="en-US" altLang="zh-TW" sz="2000" dirty="0"/>
              <a:t>	</a:t>
            </a:r>
          </a:p>
          <a:p>
            <a:pPr defTabSz="756000"/>
            <a:r>
              <a:rPr lang="en-US" altLang="zh-TW" sz="2000" dirty="0"/>
              <a:t>	 </a:t>
            </a:r>
            <a:r>
              <a:rPr lang="en-US" altLang="zh-TW" sz="2000" dirty="0" smtClean="0"/>
              <a:t>          </a:t>
            </a:r>
            <a:r>
              <a:rPr lang="zh-TW" altLang="en-US" sz="2000" dirty="0" smtClean="0">
                <a:solidFill>
                  <a:srgbClr val="FF0000"/>
                </a:solidFill>
              </a:rPr>
              <a:t>其他</a:t>
            </a:r>
            <a:r>
              <a:rPr lang="zh-TW" altLang="en-US" sz="2000" dirty="0">
                <a:solidFill>
                  <a:srgbClr val="FF0000"/>
                </a:solidFill>
              </a:rPr>
              <a:t>綜合損益－透過其他綜合損益按公允</a:t>
            </a:r>
            <a:r>
              <a:rPr lang="zh-TW" altLang="en-US" sz="2000" dirty="0" smtClean="0">
                <a:solidFill>
                  <a:srgbClr val="FF0000"/>
                </a:solidFill>
              </a:rPr>
              <a:t>價值</a:t>
            </a:r>
            <a:r>
              <a:rPr lang="en-US" altLang="zh-TW" sz="2000" dirty="0" smtClean="0">
                <a:solidFill>
                  <a:srgbClr val="FF0000"/>
                </a:solidFill>
              </a:rPr>
              <a:t/>
            </a:r>
            <a:br>
              <a:rPr lang="en-US" altLang="zh-TW" sz="2000" dirty="0" smtClean="0">
                <a:solidFill>
                  <a:srgbClr val="FF0000"/>
                </a:solidFill>
              </a:rPr>
            </a:br>
            <a:r>
              <a:rPr lang="en-US" altLang="zh-TW" sz="2000" dirty="0" smtClean="0">
                <a:solidFill>
                  <a:srgbClr val="FF0000"/>
                </a:solidFill>
              </a:rPr>
              <a:t>		   </a:t>
            </a:r>
            <a:r>
              <a:rPr lang="zh-TW" altLang="en-US" sz="2000" dirty="0" smtClean="0">
                <a:solidFill>
                  <a:srgbClr val="FF0000"/>
                </a:solidFill>
              </a:rPr>
              <a:t>衡量金融資產</a:t>
            </a:r>
            <a:r>
              <a:rPr lang="zh-TW" altLang="en-US" sz="2000" dirty="0">
                <a:solidFill>
                  <a:srgbClr val="FF0000"/>
                </a:solidFill>
              </a:rPr>
              <a:t>未實現損益</a:t>
            </a:r>
            <a:r>
              <a:rPr lang="zh-TW" altLang="en-US" sz="2000" dirty="0"/>
              <a:t>（累計減損金額</a:t>
            </a:r>
            <a:r>
              <a:rPr lang="zh-TW" altLang="en-US" sz="2000" dirty="0" smtClean="0"/>
              <a:t>）</a:t>
            </a:r>
            <a:r>
              <a:rPr lang="en-US" altLang="zh-TW" sz="2000" dirty="0" smtClean="0"/>
              <a:t>	 	        3,000</a:t>
            </a:r>
            <a:endParaRPr lang="en-US" altLang="zh-TW" sz="2000" dirty="0"/>
          </a:p>
          <a:p>
            <a:pPr defTabSz="756000"/>
            <a:r>
              <a:rPr lang="en-US" altLang="zh-TW" sz="2000" dirty="0"/>
              <a:t>	 </a:t>
            </a:r>
            <a:r>
              <a:rPr lang="en-US" altLang="zh-TW" sz="2000" dirty="0" smtClean="0"/>
              <a:t>  </a:t>
            </a:r>
            <a:r>
              <a:rPr lang="zh-TW" altLang="en-US" sz="2000" dirty="0" smtClean="0"/>
              <a:t>其他</a:t>
            </a:r>
            <a:r>
              <a:rPr lang="zh-TW" altLang="en-US" sz="2000" dirty="0"/>
              <a:t>綜合損益－透過其他綜合損益按公允價值</a:t>
            </a:r>
            <a:r>
              <a:rPr lang="zh-TW" altLang="en-US" sz="2000" dirty="0" smtClean="0"/>
              <a:t>衡量</a:t>
            </a:r>
            <a:r>
              <a:rPr lang="en-US" altLang="zh-TW" sz="2000" dirty="0" smtClean="0"/>
              <a:t/>
            </a:r>
            <a:br>
              <a:rPr lang="en-US" altLang="zh-TW" sz="2000" dirty="0" smtClean="0"/>
            </a:br>
            <a:r>
              <a:rPr lang="en-US" altLang="zh-TW" sz="2000" dirty="0" smtClean="0"/>
              <a:t>	       </a:t>
            </a:r>
            <a:r>
              <a:rPr lang="zh-TW" altLang="en-US" sz="2000" dirty="0" smtClean="0"/>
              <a:t>金融資產未</a:t>
            </a:r>
            <a:r>
              <a:rPr lang="zh-TW" altLang="en-US" sz="2000" dirty="0"/>
              <a:t>實現損益（累計減損金額）	</a:t>
            </a:r>
            <a:r>
              <a:rPr lang="en-US" altLang="zh-TW" sz="2000" dirty="0" smtClean="0"/>
              <a:t>	   3,000</a:t>
            </a:r>
            <a:r>
              <a:rPr lang="en-US" altLang="zh-TW" sz="2000" dirty="0"/>
              <a:t>	</a:t>
            </a:r>
          </a:p>
          <a:p>
            <a:pPr defTabSz="756000"/>
            <a:r>
              <a:rPr lang="en-US" altLang="zh-TW" sz="2000" dirty="0"/>
              <a:t>	 </a:t>
            </a:r>
            <a:r>
              <a:rPr lang="en-US" altLang="zh-TW" sz="2000" dirty="0" smtClean="0"/>
              <a:t>          </a:t>
            </a:r>
            <a:r>
              <a:rPr lang="zh-TW" altLang="en-US" sz="2000" dirty="0" smtClean="0"/>
              <a:t>其他</a:t>
            </a:r>
            <a:r>
              <a:rPr lang="zh-TW" altLang="en-US" sz="2000" dirty="0"/>
              <a:t>權益－透過其他綜合損益按公允價值</a:t>
            </a:r>
            <a:r>
              <a:rPr lang="zh-TW" altLang="en-US" sz="2000" dirty="0" smtClean="0"/>
              <a:t>衡量</a:t>
            </a:r>
            <a:r>
              <a:rPr lang="en-US" altLang="zh-TW" sz="2000" dirty="0" smtClean="0"/>
              <a:t/>
            </a:r>
            <a:br>
              <a:rPr lang="en-US" altLang="zh-TW" sz="2000" dirty="0" smtClean="0"/>
            </a:br>
            <a:r>
              <a:rPr lang="en-US" altLang="zh-TW" sz="2000" dirty="0" smtClean="0"/>
              <a:t>		   </a:t>
            </a:r>
            <a:r>
              <a:rPr lang="zh-TW" altLang="en-US" sz="2000" dirty="0" smtClean="0"/>
              <a:t>金融資產未</a:t>
            </a:r>
            <a:r>
              <a:rPr lang="zh-TW" altLang="en-US" sz="2000" dirty="0"/>
              <a:t>實現損益（累計減損金額）		</a:t>
            </a:r>
            <a:r>
              <a:rPr lang="en-US" altLang="zh-TW" sz="2000" dirty="0" smtClean="0"/>
              <a:t>	        3,000</a:t>
            </a:r>
            <a:endParaRPr lang="en-US" altLang="zh-TW" sz="2000" dirty="0"/>
          </a:p>
          <a:p>
            <a:pPr defTabSz="756000"/>
            <a:r>
              <a:rPr lang="zh-TW" altLang="en-US" sz="2000" b="1" dirty="0"/>
              <a:t>	減損損失所貸記的「其他綜合損益」應附註揭露其累計金額，故特別標記「（累計減損金額）」，以免與公允價值變動之其他綜合損益混在一起。</a:t>
            </a:r>
          </a:p>
          <a:p>
            <a:pPr defTabSz="756000"/>
            <a:r>
              <a:rPr lang="en-US" altLang="zh-TW" sz="2000" dirty="0" smtClean="0"/>
              <a:t>X2/12/31</a:t>
            </a:r>
            <a:r>
              <a:rPr lang="zh-TW" altLang="en-US" sz="2000" dirty="0" smtClean="0"/>
              <a:t>現</a:t>
            </a:r>
            <a:r>
              <a:rPr lang="zh-TW" altLang="en-US" sz="2000" dirty="0"/>
              <a:t>　　金	</a:t>
            </a:r>
            <a:r>
              <a:rPr lang="en-US" altLang="zh-TW" sz="2000" dirty="0" smtClean="0"/>
              <a:t>						 50,000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利息收入</a:t>
            </a:r>
            <a:r>
              <a:rPr lang="zh-TW" altLang="en-US" sz="2000" dirty="0"/>
              <a:t>		</a:t>
            </a:r>
            <a:r>
              <a:rPr lang="en-US" altLang="zh-TW" sz="2000" dirty="0" smtClean="0"/>
              <a:t>					      50,000</a:t>
            </a:r>
            <a:endParaRPr lang="en-US" altLang="zh-TW" sz="2000" dirty="0"/>
          </a:p>
          <a:p>
            <a:pPr defTabSz="756000"/>
            <a:r>
              <a:rPr lang="en-US" altLang="zh-TW" sz="2000" dirty="0"/>
              <a:t>	</a:t>
            </a:r>
            <a:r>
              <a:rPr lang="en-US" altLang="zh-TW" sz="2000" dirty="0" smtClean="0"/>
              <a:t>   </a:t>
            </a:r>
            <a:r>
              <a:rPr lang="zh-TW" altLang="en-US" sz="2000" dirty="0" smtClean="0"/>
              <a:t>預期</a:t>
            </a:r>
            <a:r>
              <a:rPr lang="zh-TW" altLang="en-US" sz="2000" dirty="0"/>
              <a:t>信用減損損失	</a:t>
            </a:r>
            <a:r>
              <a:rPr lang="en-US" altLang="zh-TW" sz="2000" dirty="0" smtClean="0"/>
              <a:t>					 12,000</a:t>
            </a:r>
            <a:r>
              <a:rPr lang="en-US" altLang="zh-TW" sz="2000" dirty="0"/>
              <a:t>	</a:t>
            </a:r>
          </a:p>
          <a:p>
            <a:pPr defTabSz="756000"/>
            <a:r>
              <a:rPr lang="en-US" altLang="zh-TW" sz="2000" dirty="0"/>
              <a:t>	</a:t>
            </a:r>
            <a:r>
              <a:rPr lang="en-US" altLang="zh-TW" sz="2000" dirty="0" smtClean="0"/>
              <a:t>	</a:t>
            </a:r>
            <a:r>
              <a:rPr lang="zh-TW" altLang="en-US" sz="2000" dirty="0" smtClean="0"/>
              <a:t>其他</a:t>
            </a:r>
            <a:r>
              <a:rPr lang="zh-TW" altLang="en-US" sz="2000" dirty="0"/>
              <a:t>綜合損益－透過其他綜合損益按公允</a:t>
            </a:r>
            <a:r>
              <a:rPr lang="zh-TW" altLang="en-US" sz="2000" dirty="0" smtClean="0"/>
              <a:t>價值</a:t>
            </a:r>
            <a:r>
              <a:rPr lang="en-US" altLang="zh-TW" sz="2000" dirty="0" smtClean="0"/>
              <a:t/>
            </a:r>
            <a:br>
              <a:rPr lang="en-US" altLang="zh-TW" sz="2000" dirty="0" smtClean="0"/>
            </a:br>
            <a:r>
              <a:rPr lang="en-US" altLang="zh-TW" sz="2000" dirty="0" smtClean="0"/>
              <a:t>		    </a:t>
            </a:r>
            <a:r>
              <a:rPr lang="zh-TW" altLang="en-US" sz="2000" dirty="0" smtClean="0"/>
              <a:t>衡量金融資產</a:t>
            </a:r>
            <a:r>
              <a:rPr lang="zh-TW" altLang="en-US" sz="2000" dirty="0"/>
              <a:t>未實現損益（累計減損金額</a:t>
            </a:r>
            <a:r>
              <a:rPr lang="zh-TW" altLang="en-US" sz="2000" dirty="0" smtClean="0"/>
              <a:t>）</a:t>
            </a:r>
            <a:r>
              <a:rPr lang="en-US" altLang="zh-TW" sz="2000" dirty="0" smtClean="0"/>
              <a:t>		      12,000</a:t>
            </a:r>
            <a:endParaRPr lang="en-US" altLang="zh-TW" sz="2000" dirty="0"/>
          </a:p>
          <a:p>
            <a:pPr defTabSz="756000"/>
            <a:r>
              <a:rPr lang="en-US" altLang="zh-TW" sz="2000" dirty="0"/>
              <a:t>	</a:t>
            </a:r>
            <a:r>
              <a:rPr lang="zh-TW" altLang="en-US" sz="2000" b="1" dirty="0"/>
              <a:t>（結帳分錄省略</a:t>
            </a:r>
            <a:r>
              <a:rPr lang="zh-TW" altLang="en-US" sz="2000" b="1" dirty="0" smtClean="0"/>
              <a:t>）</a:t>
            </a:r>
            <a:endParaRPr lang="zh-TW" altLang="en-US" sz="2000" b="1" dirty="0"/>
          </a:p>
        </p:txBody>
      </p:sp>
    </p:spTree>
    <p:extLst>
      <p:ext uri="{BB962C8B-B14F-4D97-AF65-F5344CB8AC3E}">
        <p14:creationId xmlns:p14="http://schemas.microsoft.com/office/powerpoint/2010/main" val="1502565374"/>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4000" y="1196752"/>
            <a:ext cx="8856000" cy="5016758"/>
          </a:xfrm>
          <a:prstGeom prst="rect">
            <a:avLst/>
          </a:prstGeom>
        </p:spPr>
        <p:txBody>
          <a:bodyPr>
            <a:spAutoFit/>
          </a:bodyPr>
          <a:lstStyle/>
          <a:p>
            <a:pPr defTabSz="756000"/>
            <a:r>
              <a:rPr lang="en-US" altLang="zh-TW" sz="2000" dirty="0" smtClean="0"/>
              <a:t>X2/12/31</a:t>
            </a:r>
            <a:r>
              <a:rPr lang="zh-TW" altLang="en-US" sz="2000" dirty="0" smtClean="0"/>
              <a:t>其他</a:t>
            </a:r>
            <a:r>
              <a:rPr lang="zh-TW" altLang="en-US" sz="2000" dirty="0"/>
              <a:t>綜合損益－透過其他綜合損益按公允價值</a:t>
            </a:r>
            <a:r>
              <a:rPr lang="zh-TW" altLang="en-US" sz="2000" dirty="0" smtClean="0"/>
              <a:t>衡量</a:t>
            </a:r>
            <a:r>
              <a:rPr lang="en-US" altLang="zh-TW" sz="2000" dirty="0" smtClean="0"/>
              <a:t/>
            </a:r>
            <a:br>
              <a:rPr lang="en-US" altLang="zh-TW" sz="2000" dirty="0" smtClean="0"/>
            </a:br>
            <a:r>
              <a:rPr lang="en-US" altLang="zh-TW" sz="2000" dirty="0" smtClean="0"/>
              <a:t>	        </a:t>
            </a:r>
            <a:r>
              <a:rPr lang="zh-TW" altLang="en-US" sz="2000" dirty="0" smtClean="0"/>
              <a:t>金融資產未</a:t>
            </a:r>
            <a:r>
              <a:rPr lang="zh-TW" altLang="en-US" sz="2000" dirty="0"/>
              <a:t>實現損益（公允價值變動</a:t>
            </a:r>
            <a:r>
              <a:rPr lang="zh-TW" altLang="en-US" sz="2000" dirty="0" smtClean="0"/>
              <a:t>）</a:t>
            </a:r>
            <a:r>
              <a:rPr lang="en-US" altLang="zh-TW" sz="2000" dirty="0" smtClean="0"/>
              <a:t>	            100,000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透過</a:t>
            </a:r>
            <a:r>
              <a:rPr lang="zh-TW" altLang="en-US" sz="2000" dirty="0"/>
              <a:t>其他綜合損益按公允價值衡量金融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評價調整</a:t>
            </a:r>
            <a:r>
              <a:rPr lang="zh-TW" altLang="en-US" sz="2000" dirty="0"/>
              <a:t>	</a:t>
            </a:r>
            <a:r>
              <a:rPr lang="en-US" altLang="zh-TW" sz="2000" dirty="0" smtClean="0"/>
              <a:t>						    100,000</a:t>
            </a:r>
            <a:endParaRPr lang="en-US" altLang="zh-TW" sz="2000" dirty="0"/>
          </a:p>
          <a:p>
            <a:pPr defTabSz="756000"/>
            <a:r>
              <a:rPr lang="en-US" altLang="zh-TW" sz="2000" dirty="0"/>
              <a:t>	</a:t>
            </a:r>
            <a:r>
              <a:rPr lang="zh-TW" altLang="en-US" sz="2000" b="1" dirty="0"/>
              <a:t>（結帳分錄省略）</a:t>
            </a:r>
            <a:r>
              <a:rPr lang="zh-TW" altLang="en-US" sz="2000" dirty="0"/>
              <a:t>		</a:t>
            </a:r>
          </a:p>
          <a:p>
            <a:pPr defTabSz="756000"/>
            <a:r>
              <a:rPr lang="en-US" altLang="zh-TW" sz="2000" dirty="0" smtClean="0"/>
              <a:t>X3/12/31</a:t>
            </a:r>
            <a:r>
              <a:rPr lang="zh-TW" altLang="en-US" sz="2000" dirty="0" smtClean="0"/>
              <a:t>透過</a:t>
            </a:r>
            <a:r>
              <a:rPr lang="zh-TW" altLang="en-US" sz="2000" dirty="0"/>
              <a:t>其他綜合損益按公允價值衡量之金融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債券	</a:t>
            </a:r>
            <a:r>
              <a:rPr lang="en-US" altLang="zh-TW" sz="2000" dirty="0" smtClean="0"/>
              <a:t>						  50,000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利息收入</a:t>
            </a:r>
            <a:r>
              <a:rPr lang="zh-TW" altLang="en-US" sz="2000" dirty="0"/>
              <a:t>		</a:t>
            </a:r>
            <a:r>
              <a:rPr lang="en-US" altLang="zh-TW" sz="2000" dirty="0" smtClean="0"/>
              <a:t>					      50,000</a:t>
            </a:r>
            <a:endParaRPr lang="en-US" altLang="zh-TW" sz="2000" dirty="0"/>
          </a:p>
          <a:p>
            <a:pPr defTabSz="756000"/>
            <a:r>
              <a:rPr lang="en-US" altLang="zh-TW" sz="2000" dirty="0"/>
              <a:t>	</a:t>
            </a:r>
            <a:r>
              <a:rPr lang="zh-TW" altLang="en-US" sz="2000" b="1" dirty="0" smtClean="0"/>
              <a:t>因為</a:t>
            </a:r>
            <a:r>
              <a:rPr lang="zh-TW" altLang="en-US" sz="2000" b="1" dirty="0"/>
              <a:t>債券之公允價值包含應收利息，故將應收利息計入債券帳面金額，再用「評價調整」調整至公允價值	</a:t>
            </a:r>
            <a:r>
              <a:rPr lang="zh-TW" altLang="en-US" sz="2000" dirty="0"/>
              <a:t>	</a:t>
            </a:r>
          </a:p>
          <a:p>
            <a:pPr defTabSz="756000"/>
            <a:r>
              <a:rPr lang="zh-TW" altLang="en-US" sz="2000" dirty="0"/>
              <a:t>	</a:t>
            </a:r>
            <a:r>
              <a:rPr lang="zh-TW" altLang="en-US" sz="2000" dirty="0" smtClean="0"/>
              <a:t>   預期</a:t>
            </a:r>
            <a:r>
              <a:rPr lang="zh-TW" altLang="en-US" sz="2000" dirty="0"/>
              <a:t>信用減損</a:t>
            </a:r>
            <a:r>
              <a:rPr lang="zh-TW" altLang="en-US" sz="2000" dirty="0" smtClean="0"/>
              <a:t>損失</a:t>
            </a:r>
            <a:r>
              <a:rPr lang="en-US" altLang="zh-TW" sz="2000" dirty="0" smtClean="0"/>
              <a:t>					</a:t>
            </a:r>
            <a:r>
              <a:rPr lang="zh-TW" altLang="en-US" sz="2000" dirty="0"/>
              <a:t>	</a:t>
            </a:r>
            <a:r>
              <a:rPr lang="en-US" altLang="zh-TW" sz="2000" dirty="0"/>
              <a:t>300,000	</a:t>
            </a:r>
          </a:p>
          <a:p>
            <a:pPr defTabSz="756000"/>
            <a:r>
              <a:rPr lang="en-US" altLang="zh-TW" sz="2000" dirty="0"/>
              <a:t>	</a:t>
            </a:r>
            <a:r>
              <a:rPr lang="en-US" altLang="zh-TW" sz="2000" dirty="0" smtClean="0"/>
              <a:t>	</a:t>
            </a:r>
            <a:r>
              <a:rPr lang="zh-TW" altLang="en-US" sz="2000" dirty="0" smtClean="0"/>
              <a:t>其他</a:t>
            </a:r>
            <a:r>
              <a:rPr lang="zh-TW" altLang="en-US" sz="2000" dirty="0"/>
              <a:t>綜合損益－透過其他綜合損益按公允</a:t>
            </a:r>
            <a:r>
              <a:rPr lang="zh-TW" altLang="en-US" sz="2000" dirty="0" smtClean="0"/>
              <a:t>價值</a:t>
            </a:r>
            <a:r>
              <a:rPr lang="en-US" altLang="zh-TW" sz="2000" dirty="0" smtClean="0"/>
              <a:t/>
            </a:r>
            <a:br>
              <a:rPr lang="en-US" altLang="zh-TW" sz="2000" dirty="0" smtClean="0"/>
            </a:br>
            <a:r>
              <a:rPr lang="en-US" altLang="zh-TW" sz="2000" dirty="0" smtClean="0"/>
              <a:t>		    </a:t>
            </a:r>
            <a:r>
              <a:rPr lang="zh-TW" altLang="en-US" sz="2000" dirty="0" smtClean="0"/>
              <a:t>衡量金融資產</a:t>
            </a:r>
            <a:r>
              <a:rPr lang="zh-TW" altLang="en-US" sz="2000" dirty="0"/>
              <a:t>未實現損益（累計減損金額）		</a:t>
            </a:r>
            <a:r>
              <a:rPr lang="zh-TW" altLang="en-US" sz="2000" dirty="0" smtClean="0"/>
              <a:t>    </a:t>
            </a:r>
            <a:r>
              <a:rPr lang="en-US" altLang="zh-TW" sz="2000" dirty="0" smtClean="0"/>
              <a:t>300,000</a:t>
            </a:r>
            <a:endParaRPr lang="en-US" altLang="zh-TW" sz="2000" dirty="0"/>
          </a:p>
          <a:p>
            <a:pPr defTabSz="756000"/>
            <a:r>
              <a:rPr lang="en-US" altLang="zh-TW" sz="2000" dirty="0"/>
              <a:t>	</a:t>
            </a:r>
            <a:r>
              <a:rPr lang="en-US" altLang="zh-TW" sz="2000" b="1" dirty="0"/>
              <a:t>($1,000,000+$50,000)×30%=$315,000 </a:t>
            </a:r>
          </a:p>
          <a:p>
            <a:pPr defTabSz="756000"/>
            <a:r>
              <a:rPr lang="en-US" altLang="zh-TW" sz="2000" b="1" dirty="0"/>
              <a:t> </a:t>
            </a:r>
            <a:r>
              <a:rPr lang="en-US" altLang="zh-TW" sz="2000" b="1" dirty="0" smtClean="0"/>
              <a:t>	$</a:t>
            </a:r>
            <a:r>
              <a:rPr lang="en-US" altLang="zh-TW" sz="2000" b="1" dirty="0"/>
              <a:t>315,000-$15,000=$300,000</a:t>
            </a:r>
          </a:p>
          <a:p>
            <a:pPr defTabSz="756000"/>
            <a:r>
              <a:rPr lang="en-US" altLang="zh-TW" sz="2000" b="1" dirty="0" smtClean="0"/>
              <a:t>	</a:t>
            </a:r>
            <a:r>
              <a:rPr lang="zh-TW" altLang="en-US" sz="2000" b="1" dirty="0" smtClean="0"/>
              <a:t>（</a:t>
            </a:r>
            <a:r>
              <a:rPr lang="zh-TW" altLang="en-US" sz="2000" b="1" dirty="0"/>
              <a:t>為節省篇幅，結帳分錄省略）</a:t>
            </a:r>
          </a:p>
        </p:txBody>
      </p:sp>
    </p:spTree>
    <p:extLst>
      <p:ext uri="{BB962C8B-B14F-4D97-AF65-F5344CB8AC3E}">
        <p14:creationId xmlns:p14="http://schemas.microsoft.com/office/powerpoint/2010/main" val="721131881"/>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4000" y="1196752"/>
            <a:ext cx="8856000" cy="5632311"/>
          </a:xfrm>
          <a:prstGeom prst="rect">
            <a:avLst/>
          </a:prstGeom>
        </p:spPr>
        <p:txBody>
          <a:bodyPr>
            <a:spAutoFit/>
          </a:bodyPr>
          <a:lstStyle/>
          <a:p>
            <a:pPr defTabSz="756000"/>
            <a:r>
              <a:rPr lang="en-US" altLang="zh-TW" sz="2000" dirty="0" smtClean="0"/>
              <a:t>X3/12/31</a:t>
            </a:r>
            <a:r>
              <a:rPr lang="zh-TW" altLang="en-US" sz="2000" dirty="0" smtClean="0"/>
              <a:t>其他</a:t>
            </a:r>
            <a:r>
              <a:rPr lang="zh-TW" altLang="en-US" sz="2000" dirty="0"/>
              <a:t>綜合損益－透過其他綜合損益按公允價值</a:t>
            </a:r>
            <a:r>
              <a:rPr lang="zh-TW" altLang="en-US" sz="2000" dirty="0" smtClean="0"/>
              <a:t>衡量</a:t>
            </a:r>
            <a:r>
              <a:rPr lang="en-US" altLang="zh-TW" sz="2000" dirty="0" smtClean="0"/>
              <a:t/>
            </a:r>
            <a:br>
              <a:rPr lang="en-US" altLang="zh-TW" sz="2000" dirty="0" smtClean="0"/>
            </a:br>
            <a:r>
              <a:rPr lang="en-US" altLang="zh-TW" sz="2000" dirty="0" smtClean="0"/>
              <a:t>	        </a:t>
            </a:r>
            <a:r>
              <a:rPr lang="zh-TW" altLang="en-US" sz="2000" dirty="0" smtClean="0"/>
              <a:t>金融資產未</a:t>
            </a:r>
            <a:r>
              <a:rPr lang="zh-TW" altLang="en-US" sz="2000" dirty="0"/>
              <a:t>實現損益（公允價值變動</a:t>
            </a:r>
            <a:r>
              <a:rPr lang="zh-TW" altLang="en-US" sz="2000" dirty="0" smtClean="0"/>
              <a:t>）</a:t>
            </a:r>
            <a:r>
              <a:rPr lang="en-US" altLang="zh-TW" sz="2000" dirty="0" smtClean="0"/>
              <a:t>		450,000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透過</a:t>
            </a:r>
            <a:r>
              <a:rPr lang="zh-TW" altLang="en-US" sz="2000" dirty="0"/>
              <a:t>其他綜合損益按公允價值衡量金融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評價調整</a:t>
            </a:r>
            <a:r>
              <a:rPr lang="zh-TW" altLang="en-US" sz="2000" dirty="0"/>
              <a:t>	</a:t>
            </a:r>
            <a:r>
              <a:rPr lang="en-US" altLang="zh-TW" sz="2000" dirty="0" smtClean="0"/>
              <a:t>						    450,000</a:t>
            </a:r>
            <a:endParaRPr lang="en-US" altLang="zh-TW" sz="2000" dirty="0"/>
          </a:p>
          <a:p>
            <a:pPr defTabSz="756000"/>
            <a:r>
              <a:rPr lang="zh-TW" altLang="en-US" sz="2000" b="1" dirty="0" smtClean="0"/>
              <a:t>總帳面金額（</a:t>
            </a:r>
            <a:r>
              <a:rPr lang="en-US" altLang="zh-TW" sz="2000" b="1" dirty="0" smtClean="0"/>
              <a:t>$1,000,000+$50,000</a:t>
            </a:r>
            <a:r>
              <a:rPr lang="zh-TW" altLang="en-US" sz="2000" b="1" dirty="0" smtClean="0"/>
              <a:t>）－公允價值</a:t>
            </a:r>
            <a:r>
              <a:rPr lang="en-US" altLang="zh-TW" sz="2000" b="1" dirty="0" smtClean="0"/>
              <a:t>($500,000)=$550,000……</a:t>
            </a:r>
            <a:r>
              <a:rPr lang="zh-TW" altLang="en-US" sz="2000" b="1" dirty="0" smtClean="0"/>
              <a:t>應調降之帳面金額</a:t>
            </a:r>
          </a:p>
          <a:p>
            <a:pPr defTabSz="756000"/>
            <a:r>
              <a:rPr lang="en-US" altLang="zh-TW" sz="2000" b="1" dirty="0" smtClean="0"/>
              <a:t>$550,000-</a:t>
            </a:r>
            <a:r>
              <a:rPr lang="zh-TW" altLang="en-US" sz="2000" b="1" dirty="0" smtClean="0"/>
              <a:t>已調降之帳面金額</a:t>
            </a:r>
            <a:r>
              <a:rPr lang="en-US" altLang="zh-TW" sz="2000" b="1" dirty="0" smtClean="0"/>
              <a:t>$100,000=$450,000……</a:t>
            </a:r>
            <a:r>
              <a:rPr lang="zh-TW" altLang="en-US" sz="2000" b="1" dirty="0" smtClean="0"/>
              <a:t>應補調降之帳面金額</a:t>
            </a:r>
          </a:p>
          <a:p>
            <a:pPr defTabSz="756000"/>
            <a:r>
              <a:rPr lang="zh-TW" altLang="en-US" sz="2000" b="1" dirty="0" smtClean="0"/>
              <a:t>（為節省篇幅，結帳分錄省略）</a:t>
            </a:r>
          </a:p>
          <a:p>
            <a:pPr defTabSz="756000"/>
            <a:r>
              <a:rPr lang="en-US" altLang="zh-TW" sz="2000" dirty="0" smtClean="0"/>
              <a:t>X4/12/31</a:t>
            </a:r>
            <a:r>
              <a:rPr lang="zh-TW" altLang="en-US" sz="2000" dirty="0" smtClean="0"/>
              <a:t>透過</a:t>
            </a:r>
            <a:r>
              <a:rPr lang="zh-TW" altLang="en-US" sz="2000" dirty="0"/>
              <a:t>其他綜合損益按公允價值衡量之金融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債券	</a:t>
            </a:r>
            <a:r>
              <a:rPr lang="en-US" altLang="zh-TW" sz="2000" dirty="0" smtClean="0"/>
              <a:t>						   36,750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利息收入</a:t>
            </a:r>
            <a:r>
              <a:rPr lang="zh-TW" altLang="en-US" sz="2000" dirty="0"/>
              <a:t>		</a:t>
            </a:r>
            <a:r>
              <a:rPr lang="en-US" altLang="zh-TW" sz="2000" dirty="0" smtClean="0"/>
              <a:t>					      36,750</a:t>
            </a:r>
            <a:endParaRPr lang="en-US" altLang="zh-TW" sz="2000" dirty="0"/>
          </a:p>
          <a:p>
            <a:pPr defTabSz="756000"/>
            <a:r>
              <a:rPr lang="en-US" altLang="zh-TW" sz="2000" dirty="0"/>
              <a:t>	</a:t>
            </a:r>
            <a:r>
              <a:rPr lang="en-US" altLang="zh-TW" sz="2000" dirty="0" smtClean="0"/>
              <a:t>〔($</a:t>
            </a:r>
            <a:r>
              <a:rPr lang="en-US" altLang="zh-TW" sz="2000" dirty="0"/>
              <a:t>1,000,000+$50,000)〕-</a:t>
            </a:r>
            <a:r>
              <a:rPr lang="zh-TW" altLang="en-US" sz="2000" dirty="0"/>
              <a:t>累計減損金額</a:t>
            </a:r>
            <a:r>
              <a:rPr lang="en-US" altLang="zh-TW" sz="2000" dirty="0"/>
              <a:t>$</a:t>
            </a:r>
            <a:r>
              <a:rPr lang="en-US" altLang="zh-TW" sz="2000" dirty="0" smtClean="0"/>
              <a:t>315,000〕×5</a:t>
            </a:r>
            <a:r>
              <a:rPr lang="en-US" altLang="zh-TW" sz="2000" dirty="0"/>
              <a:t>%=$36,750</a:t>
            </a:r>
          </a:p>
          <a:p>
            <a:pPr defTabSz="756000"/>
            <a:r>
              <a:rPr lang="en-US" altLang="zh-TW" sz="2000" dirty="0"/>
              <a:t>	</a:t>
            </a:r>
            <a:r>
              <a:rPr lang="zh-TW" altLang="en-US" sz="2000" dirty="0" smtClean="0"/>
              <a:t>   透過</a:t>
            </a:r>
            <a:r>
              <a:rPr lang="zh-TW" altLang="en-US" sz="2000" dirty="0"/>
              <a:t>其他綜合損益按公允價值衡量金融資產評價調整	 </a:t>
            </a:r>
            <a:r>
              <a:rPr lang="zh-TW" altLang="en-US" sz="2000" dirty="0" smtClean="0"/>
              <a:t>  </a:t>
            </a:r>
            <a:r>
              <a:rPr lang="en-US" altLang="zh-TW" sz="2000" dirty="0" smtClean="0"/>
              <a:t>63,250</a:t>
            </a:r>
            <a:r>
              <a:rPr lang="en-US" altLang="zh-TW" sz="2000" dirty="0"/>
              <a:t>	</a:t>
            </a:r>
          </a:p>
          <a:p>
            <a:pPr defTabSz="756000"/>
            <a:r>
              <a:rPr lang="en-US" altLang="zh-TW" sz="2000" dirty="0"/>
              <a:t>	 </a:t>
            </a:r>
            <a:r>
              <a:rPr lang="en-US" altLang="zh-TW" sz="2000" dirty="0" smtClean="0"/>
              <a:t>          </a:t>
            </a:r>
            <a:r>
              <a:rPr lang="zh-TW" altLang="en-US" sz="2000" dirty="0" smtClean="0"/>
              <a:t>其他</a:t>
            </a:r>
            <a:r>
              <a:rPr lang="zh-TW" altLang="en-US" sz="2000" dirty="0"/>
              <a:t>綜合損益－透過其他綜合損益按公允</a:t>
            </a:r>
            <a:r>
              <a:rPr lang="zh-TW" altLang="en-US" sz="2000" dirty="0" smtClean="0"/>
              <a:t>價值</a:t>
            </a:r>
            <a:r>
              <a:rPr lang="en-US" altLang="zh-TW" sz="2000" dirty="0" smtClean="0"/>
              <a:t/>
            </a:r>
            <a:br>
              <a:rPr lang="en-US" altLang="zh-TW" sz="2000" dirty="0" smtClean="0"/>
            </a:br>
            <a:r>
              <a:rPr lang="en-US" altLang="zh-TW" sz="2000" dirty="0" smtClean="0"/>
              <a:t>		</a:t>
            </a:r>
            <a:r>
              <a:rPr lang="zh-TW" altLang="en-US" sz="2000" dirty="0" smtClean="0"/>
              <a:t>   衡量金融資產</a:t>
            </a:r>
            <a:r>
              <a:rPr lang="zh-TW" altLang="en-US" sz="2000" dirty="0"/>
              <a:t>未實現損益（公允價值變動</a:t>
            </a:r>
            <a:r>
              <a:rPr lang="zh-TW" altLang="en-US" sz="2000" dirty="0" smtClean="0"/>
              <a:t>）</a:t>
            </a:r>
            <a:r>
              <a:rPr lang="en-US" altLang="zh-TW" sz="2000" dirty="0" smtClean="0"/>
              <a:t>		      63,250</a:t>
            </a:r>
            <a:endParaRPr lang="en-US" altLang="zh-TW" sz="2000" dirty="0"/>
          </a:p>
          <a:p>
            <a:pPr defTabSz="756000"/>
            <a:r>
              <a:rPr lang="en-US" altLang="zh-TW" sz="2000" b="1" dirty="0" smtClean="0"/>
              <a:t>($</a:t>
            </a:r>
            <a:r>
              <a:rPr lang="en-US" altLang="zh-TW" sz="2000" b="1" dirty="0"/>
              <a:t>1,000,000+$50,000+$36,750)</a:t>
            </a:r>
            <a:r>
              <a:rPr lang="zh-TW" altLang="en-US" sz="2000" b="1" dirty="0"/>
              <a:t>－公允價值</a:t>
            </a:r>
            <a:r>
              <a:rPr lang="en-US" altLang="zh-TW" sz="2000" b="1" dirty="0"/>
              <a:t>$600,000=$486,750……</a:t>
            </a:r>
            <a:r>
              <a:rPr lang="zh-TW" altLang="en-US" sz="2000" b="1" dirty="0"/>
              <a:t>應有之評價</a:t>
            </a:r>
            <a:r>
              <a:rPr lang="zh-TW" altLang="en-US" sz="2000" b="1" dirty="0" smtClean="0"/>
              <a:t>調整</a:t>
            </a:r>
            <a:r>
              <a:rPr lang="zh-TW" altLang="en-US" sz="2000" b="1" dirty="0"/>
              <a:t>貸餘</a:t>
            </a:r>
          </a:p>
          <a:p>
            <a:pPr defTabSz="756000"/>
            <a:r>
              <a:rPr lang="en-US" altLang="zh-TW" sz="2000" b="1" dirty="0"/>
              <a:t>$486,750-</a:t>
            </a:r>
            <a:r>
              <a:rPr lang="zh-TW" altLang="en-US" sz="2000" b="1" dirty="0"/>
              <a:t>已提列評價調整貸餘</a:t>
            </a:r>
            <a:r>
              <a:rPr lang="en-US" altLang="zh-TW" sz="2000" b="1" dirty="0"/>
              <a:t>$550,000=$63,250……</a:t>
            </a:r>
            <a:r>
              <a:rPr lang="zh-TW" altLang="en-US" sz="2000" b="1" dirty="0"/>
              <a:t>應沖回之評價</a:t>
            </a:r>
            <a:r>
              <a:rPr lang="zh-TW" altLang="en-US" sz="2000" b="1" dirty="0" smtClean="0"/>
              <a:t>調整</a:t>
            </a:r>
            <a:endParaRPr lang="zh-TW" altLang="en-US" sz="2000" b="1" dirty="0"/>
          </a:p>
        </p:txBody>
      </p:sp>
    </p:spTree>
    <p:extLst>
      <p:ext uri="{BB962C8B-B14F-4D97-AF65-F5344CB8AC3E}">
        <p14:creationId xmlns:p14="http://schemas.microsoft.com/office/powerpoint/2010/main" val="1017687413"/>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4000" y="1196752"/>
            <a:ext cx="8856000" cy="4708981"/>
          </a:xfrm>
          <a:prstGeom prst="rect">
            <a:avLst/>
          </a:prstGeom>
        </p:spPr>
        <p:txBody>
          <a:bodyPr>
            <a:spAutoFit/>
          </a:bodyPr>
          <a:lstStyle/>
          <a:p>
            <a:pPr defTabSz="756000"/>
            <a:r>
              <a:rPr lang="en-US" altLang="zh-TW" sz="2000" dirty="0" smtClean="0"/>
              <a:t>X5/12/31</a:t>
            </a:r>
            <a:r>
              <a:rPr lang="zh-TW" altLang="en-US" sz="2000" dirty="0" smtClean="0"/>
              <a:t>按</a:t>
            </a:r>
            <a:r>
              <a:rPr lang="zh-TW" altLang="en-US" sz="2000" dirty="0"/>
              <a:t>攤銷後成本認列利息收入：		</a:t>
            </a:r>
          </a:p>
          <a:p>
            <a:pPr defTabSz="756000"/>
            <a:r>
              <a:rPr lang="zh-TW" altLang="en-US" sz="2000" dirty="0"/>
              <a:t>	</a:t>
            </a:r>
            <a:r>
              <a:rPr lang="zh-TW" altLang="en-US" sz="2000" dirty="0" smtClean="0"/>
              <a:t>   透過</a:t>
            </a:r>
            <a:r>
              <a:rPr lang="zh-TW" altLang="en-US" sz="2000" dirty="0"/>
              <a:t>其他綜合損益按公允價值衡量之金融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－債券 </a:t>
            </a:r>
            <a:r>
              <a:rPr lang="zh-TW" altLang="en-US" sz="2000" dirty="0"/>
              <a:t>	</a:t>
            </a:r>
            <a:r>
              <a:rPr lang="en-US" altLang="zh-TW" sz="2000" dirty="0" smtClean="0"/>
              <a:t>						  38,588</a:t>
            </a:r>
            <a:r>
              <a:rPr lang="en-US" altLang="zh-TW" sz="2000" dirty="0"/>
              <a:t>	</a:t>
            </a:r>
          </a:p>
          <a:p>
            <a:pPr defTabSz="756000"/>
            <a:r>
              <a:rPr lang="en-US" altLang="zh-TW" sz="2000" dirty="0"/>
              <a:t>	</a:t>
            </a:r>
            <a:r>
              <a:rPr lang="zh-TW" altLang="en-US" sz="2000" dirty="0"/>
              <a:t>　　</a:t>
            </a:r>
            <a:r>
              <a:rPr lang="en-US" altLang="zh-TW" sz="2000" dirty="0"/>
              <a:t> </a:t>
            </a:r>
            <a:r>
              <a:rPr lang="en-US" altLang="zh-TW" sz="2000" dirty="0" smtClean="0"/>
              <a:t>  </a:t>
            </a:r>
            <a:r>
              <a:rPr lang="zh-TW" altLang="en-US" sz="2000" dirty="0" smtClean="0"/>
              <a:t>利息收入</a:t>
            </a:r>
            <a:r>
              <a:rPr lang="zh-TW" altLang="en-US" sz="2000" dirty="0"/>
              <a:t>		</a:t>
            </a:r>
            <a:r>
              <a:rPr lang="en-US" altLang="zh-TW" sz="2000" dirty="0" smtClean="0"/>
              <a:t>					      38,588</a:t>
            </a:r>
            <a:endParaRPr lang="en-US" altLang="zh-TW" sz="2000" dirty="0"/>
          </a:p>
          <a:p>
            <a:pPr defTabSz="756000"/>
            <a:r>
              <a:rPr lang="en-US" altLang="zh-TW" sz="2000" dirty="0" smtClean="0"/>
              <a:t>〔($</a:t>
            </a:r>
            <a:r>
              <a:rPr lang="en-US" altLang="zh-TW" sz="2000" dirty="0"/>
              <a:t>1,000,000+$50,000+$52,500)-($315,000+$15,750) 〕×5%=$38,588</a:t>
            </a:r>
          </a:p>
          <a:p>
            <a:pPr defTabSz="756000"/>
            <a:r>
              <a:rPr lang="en-US" altLang="zh-TW" sz="2000" dirty="0"/>
              <a:t>	 </a:t>
            </a:r>
            <a:r>
              <a:rPr lang="en-US" altLang="zh-TW" sz="2000" dirty="0" smtClean="0"/>
              <a:t>   </a:t>
            </a:r>
            <a:r>
              <a:rPr lang="zh-TW" altLang="en-US" sz="2000" dirty="0" smtClean="0"/>
              <a:t>現</a:t>
            </a:r>
            <a:r>
              <a:rPr lang="zh-TW" altLang="en-US" sz="2000" dirty="0"/>
              <a:t>　　金	</a:t>
            </a:r>
            <a:r>
              <a:rPr lang="en-US" altLang="zh-TW" sz="2000" dirty="0" smtClean="0"/>
              <a:t>						850,000</a:t>
            </a:r>
            <a:r>
              <a:rPr lang="en-US" altLang="zh-TW" sz="2000" dirty="0"/>
              <a:t>	</a:t>
            </a:r>
          </a:p>
          <a:p>
            <a:pPr defTabSz="756000"/>
            <a:r>
              <a:rPr lang="en-US" altLang="zh-TW" sz="2000" dirty="0"/>
              <a:t>	 </a:t>
            </a:r>
            <a:r>
              <a:rPr lang="en-US" altLang="zh-TW" sz="2000" dirty="0" smtClean="0"/>
              <a:t>   </a:t>
            </a:r>
            <a:r>
              <a:rPr lang="zh-TW" altLang="en-US" sz="2000" dirty="0" smtClean="0"/>
              <a:t>透過</a:t>
            </a:r>
            <a:r>
              <a:rPr lang="zh-TW" altLang="en-US" sz="2000" dirty="0"/>
              <a:t>其他綜合損益按公允價值衡量金融</a:t>
            </a:r>
            <a:r>
              <a:rPr lang="zh-TW" altLang="en-US" sz="2000" dirty="0" smtClean="0"/>
              <a:t>資產</a:t>
            </a:r>
            <a:r>
              <a:rPr lang="en-US" altLang="zh-TW" sz="2000" dirty="0" smtClean="0"/>
              <a:t/>
            </a:r>
            <a:br>
              <a:rPr lang="en-US" altLang="zh-TW" sz="2000" dirty="0" smtClean="0"/>
            </a:br>
            <a:r>
              <a:rPr lang="en-US" altLang="zh-TW" sz="2000" dirty="0" smtClean="0"/>
              <a:t>	</a:t>
            </a:r>
            <a:r>
              <a:rPr lang="en-US" altLang="zh-TW" sz="2000" dirty="0"/>
              <a:t> </a:t>
            </a:r>
            <a:r>
              <a:rPr lang="en-US" altLang="zh-TW" sz="2000" dirty="0" smtClean="0"/>
              <a:t>       </a:t>
            </a:r>
            <a:r>
              <a:rPr lang="zh-TW" altLang="en-US" sz="2000" dirty="0" smtClean="0"/>
              <a:t>評價</a:t>
            </a:r>
            <a:r>
              <a:rPr lang="zh-TW" altLang="en-US" sz="2000" dirty="0"/>
              <a:t>調整	</a:t>
            </a:r>
            <a:r>
              <a:rPr lang="en-US" altLang="zh-TW" sz="2000" dirty="0" smtClean="0"/>
              <a:t>					486,750</a:t>
            </a:r>
            <a:r>
              <a:rPr lang="en-US" altLang="zh-TW" sz="2000" dirty="0"/>
              <a:t>	</a:t>
            </a:r>
            <a:r>
              <a:rPr lang="en-US" altLang="zh-TW" sz="2000" dirty="0" smtClean="0"/>
              <a:t>    	    </a:t>
            </a:r>
            <a:r>
              <a:rPr lang="zh-TW" altLang="en-US" sz="2000" dirty="0" smtClean="0"/>
              <a:t>其他</a:t>
            </a:r>
            <a:r>
              <a:rPr lang="zh-TW" altLang="en-US" sz="2000" dirty="0"/>
              <a:t>綜合損益－透過其他綜合損益按公允價值</a:t>
            </a:r>
            <a:r>
              <a:rPr lang="zh-TW" altLang="en-US" sz="2000" dirty="0" smtClean="0"/>
              <a:t>衡量</a:t>
            </a:r>
            <a:r>
              <a:rPr lang="en-US" altLang="zh-TW" sz="2000" dirty="0" smtClean="0"/>
              <a:t/>
            </a:r>
            <a:br>
              <a:rPr lang="en-US" altLang="zh-TW" sz="2000" dirty="0" smtClean="0"/>
            </a:br>
            <a:r>
              <a:rPr lang="en-US" altLang="zh-TW" sz="2000" dirty="0" smtClean="0"/>
              <a:t>	        </a:t>
            </a:r>
            <a:r>
              <a:rPr lang="zh-TW" altLang="en-US" sz="2000" dirty="0" smtClean="0"/>
              <a:t>金融資產未</a:t>
            </a:r>
            <a:r>
              <a:rPr lang="zh-TW" altLang="en-US" sz="2000" dirty="0"/>
              <a:t>實現損益（累計減損金額</a:t>
            </a:r>
            <a:r>
              <a:rPr lang="zh-TW" altLang="en-US" sz="2000" dirty="0" smtClean="0"/>
              <a:t>）</a:t>
            </a:r>
            <a:r>
              <a:rPr lang="en-US" altLang="zh-TW" sz="2000" dirty="0" smtClean="0"/>
              <a:t>		315,000</a:t>
            </a:r>
            <a:r>
              <a:rPr lang="en-US" altLang="zh-TW" sz="2000" dirty="0"/>
              <a:t>	</a:t>
            </a:r>
          </a:p>
          <a:p>
            <a:pPr defTabSz="756000"/>
            <a:r>
              <a:rPr lang="en-US" altLang="zh-TW" sz="2000" dirty="0"/>
              <a:t>	</a:t>
            </a:r>
            <a:r>
              <a:rPr lang="zh-TW" altLang="en-US" sz="2000" dirty="0"/>
              <a:t>　　</a:t>
            </a:r>
            <a:r>
              <a:rPr lang="en-US" altLang="zh-TW" sz="2000" dirty="0" smtClean="0"/>
              <a:t>	</a:t>
            </a:r>
            <a:r>
              <a:rPr lang="zh-TW" altLang="en-US" sz="2000" dirty="0" smtClean="0"/>
              <a:t>透過</a:t>
            </a:r>
            <a:r>
              <a:rPr lang="zh-TW" altLang="en-US" sz="2000" dirty="0"/>
              <a:t>其他綜合損益按公允價值衡量之金融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－債券</a:t>
            </a:r>
            <a:r>
              <a:rPr lang="en-US" altLang="zh-TW" sz="2000" dirty="0" smtClean="0"/>
              <a:t>							 1,125,338</a:t>
            </a:r>
            <a:endParaRPr lang="en-US" altLang="zh-TW" sz="2000" dirty="0"/>
          </a:p>
          <a:p>
            <a:pPr defTabSz="756000"/>
            <a:r>
              <a:rPr lang="en-US" altLang="zh-TW" sz="2000" dirty="0"/>
              <a:t>	</a:t>
            </a:r>
            <a:r>
              <a:rPr lang="en-US" altLang="zh-TW" sz="2000" dirty="0" smtClean="0"/>
              <a:t>    	</a:t>
            </a:r>
            <a:r>
              <a:rPr lang="zh-TW" altLang="en-US" sz="2000" dirty="0" smtClean="0"/>
              <a:t>其他</a:t>
            </a:r>
            <a:r>
              <a:rPr lang="zh-TW" altLang="en-US" sz="2000" dirty="0"/>
              <a:t>綜合損益－透過其他綜合損益按公允</a:t>
            </a:r>
            <a:r>
              <a:rPr lang="zh-TW" altLang="en-US" sz="2000" dirty="0" smtClean="0"/>
              <a:t>價值</a:t>
            </a:r>
            <a:r>
              <a:rPr lang="en-US" altLang="zh-TW" sz="2000" dirty="0" smtClean="0"/>
              <a:t/>
            </a:r>
            <a:br>
              <a:rPr lang="en-US" altLang="zh-TW" sz="2000" dirty="0" smtClean="0"/>
            </a:br>
            <a:r>
              <a:rPr lang="en-US" altLang="zh-TW" sz="2000" dirty="0" smtClean="0"/>
              <a:t>		    </a:t>
            </a:r>
            <a:r>
              <a:rPr lang="zh-TW" altLang="en-US" sz="2000" dirty="0" smtClean="0"/>
              <a:t>衡量金融資產</a:t>
            </a:r>
            <a:r>
              <a:rPr lang="zh-TW" altLang="en-US" sz="2000" dirty="0"/>
              <a:t>未實現損益（公允價值變動</a:t>
            </a:r>
            <a:r>
              <a:rPr lang="zh-TW" altLang="en-US" sz="2000" dirty="0" smtClean="0"/>
              <a:t>）</a:t>
            </a:r>
            <a:r>
              <a:rPr lang="en-US" altLang="zh-TW" sz="2000" dirty="0" smtClean="0"/>
              <a:t>		    486,750</a:t>
            </a:r>
            <a:endParaRPr lang="en-US" altLang="zh-TW" sz="2000" dirty="0"/>
          </a:p>
          <a:p>
            <a:pPr defTabSz="756000"/>
            <a:r>
              <a:rPr lang="en-US" altLang="zh-TW" sz="2000" dirty="0"/>
              <a:t>	</a:t>
            </a:r>
            <a:r>
              <a:rPr lang="zh-TW" altLang="en-US" sz="2000" dirty="0"/>
              <a:t>　　</a:t>
            </a:r>
            <a:r>
              <a:rPr lang="en-US" altLang="zh-TW" sz="2000" dirty="0" smtClean="0"/>
              <a:t>	</a:t>
            </a:r>
            <a:r>
              <a:rPr lang="zh-TW" altLang="en-US" sz="2000" dirty="0" smtClean="0"/>
              <a:t>預期</a:t>
            </a:r>
            <a:r>
              <a:rPr lang="zh-TW" altLang="en-US" sz="2000" dirty="0"/>
              <a:t>信用減損損失之迴轉（利益）		</a:t>
            </a:r>
            <a:r>
              <a:rPr lang="en-US" altLang="zh-TW" sz="2000" dirty="0" smtClean="0"/>
              <a:t>	      39,662</a:t>
            </a:r>
            <a:endParaRPr lang="en-US" altLang="zh-TW" sz="2000" dirty="0"/>
          </a:p>
        </p:txBody>
      </p:sp>
    </p:spTree>
    <p:extLst>
      <p:ext uri="{BB962C8B-B14F-4D97-AF65-F5344CB8AC3E}">
        <p14:creationId xmlns:p14="http://schemas.microsoft.com/office/powerpoint/2010/main" val="540261864"/>
      </p:ext>
    </p:extLst>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10-4</a:t>
            </a:r>
            <a:r>
              <a:rPr lang="zh-TW" altLang="en-US" dirty="0"/>
              <a:t>金融資產之重分類</a:t>
            </a:r>
          </a:p>
        </p:txBody>
      </p:sp>
      <p:sp>
        <p:nvSpPr>
          <p:cNvPr id="3" name="內容版面配置區 2"/>
          <p:cNvSpPr>
            <a:spLocks noGrp="1"/>
          </p:cNvSpPr>
          <p:nvPr>
            <p:ph idx="1"/>
          </p:nvPr>
        </p:nvSpPr>
        <p:spPr/>
        <p:txBody>
          <a:bodyPr/>
          <a:lstStyle/>
          <a:p>
            <a:pPr marL="0" indent="0">
              <a:buNone/>
            </a:pPr>
            <a:r>
              <a:rPr lang="zh-TW" altLang="en-US" sz="2400" b="1" dirty="0">
                <a:solidFill>
                  <a:srgbClr val="FF0000"/>
                </a:solidFill>
              </a:rPr>
              <a:t>一、可以重分類之金融資產</a:t>
            </a:r>
          </a:p>
        </p:txBody>
      </p:sp>
      <p:sp>
        <p:nvSpPr>
          <p:cNvPr id="5" name="圓角矩形 4"/>
          <p:cNvSpPr/>
          <p:nvPr/>
        </p:nvSpPr>
        <p:spPr bwMode="auto">
          <a:xfrm>
            <a:off x="611560" y="2781490"/>
            <a:ext cx="3744416" cy="518769"/>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管理金融資產之經營</a:t>
            </a:r>
            <a:r>
              <a:rPr kumimoji="1" lang="zh-TW" altLang="en-US" sz="2000" dirty="0" smtClean="0">
                <a:latin typeface="+mn-ea"/>
              </a:rPr>
              <a:t>模式改變</a:t>
            </a:r>
            <a:endParaRPr kumimoji="1" lang="zh-TW" altLang="en-US" sz="2000" b="0" i="0" u="none" strike="noStrike" cap="none" normalizeH="0" baseline="0" dirty="0" smtClean="0">
              <a:ln>
                <a:noFill/>
              </a:ln>
              <a:solidFill>
                <a:schemeClr val="tx1"/>
              </a:solidFill>
              <a:latin typeface="+mn-ea"/>
            </a:endParaRPr>
          </a:p>
        </p:txBody>
      </p:sp>
      <p:sp>
        <p:nvSpPr>
          <p:cNvPr id="4" name="矩形 3"/>
          <p:cNvSpPr/>
          <p:nvPr/>
        </p:nvSpPr>
        <p:spPr bwMode="auto">
          <a:xfrm>
            <a:off x="251520" y="2564904"/>
            <a:ext cx="576064" cy="402403"/>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dirty="0" smtClean="0">
                <a:latin typeface="+mn-ea"/>
              </a:rPr>
              <a:t>要件</a:t>
            </a:r>
            <a:endParaRPr kumimoji="1" lang="zh-TW" altLang="en-US" b="0" i="0" u="none" strike="noStrike" cap="none" normalizeH="0" baseline="0" dirty="0" smtClean="0">
              <a:ln>
                <a:noFill/>
              </a:ln>
              <a:solidFill>
                <a:schemeClr val="tx1"/>
              </a:solidFill>
              <a:effectLst/>
              <a:latin typeface="+mn-ea"/>
            </a:endParaRPr>
          </a:p>
        </p:txBody>
      </p:sp>
      <p:sp>
        <p:nvSpPr>
          <p:cNvPr id="6" name="矩形 5"/>
          <p:cNvSpPr/>
          <p:nvPr/>
        </p:nvSpPr>
        <p:spPr>
          <a:xfrm>
            <a:off x="4390540" y="2967307"/>
            <a:ext cx="518091" cy="492443"/>
          </a:xfrm>
          <a:prstGeom prst="rect">
            <a:avLst/>
          </a:prstGeom>
          <a:noFill/>
        </p:spPr>
        <p:txBody>
          <a:bodyPr wrap="none" lIns="91440" tIns="45720" rIns="91440" bIns="45720">
            <a:spAutoFit/>
          </a:bodyPr>
          <a:lstStyle/>
          <a:p>
            <a:pPr algn="ctr"/>
            <a:r>
              <a:rPr lang="zh-TW" altLang="en-US" sz="26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且</a:t>
            </a:r>
            <a:endParaRPr lang="zh-TW" altLang="en-US" sz="26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7" name="圓角矩形 6"/>
          <p:cNvSpPr/>
          <p:nvPr/>
        </p:nvSpPr>
        <p:spPr bwMode="auto">
          <a:xfrm>
            <a:off x="4943195" y="2781490"/>
            <a:ext cx="2221093" cy="518769"/>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改變應屬極不頻繁</a:t>
            </a:r>
            <a:endParaRPr kumimoji="1" lang="zh-TW" altLang="en-US" sz="2000" b="0" i="0" u="none" strike="noStrike" cap="none" normalizeH="0" baseline="0" dirty="0" smtClean="0">
              <a:ln>
                <a:noFill/>
              </a:ln>
              <a:solidFill>
                <a:schemeClr val="tx1"/>
              </a:solidFill>
              <a:latin typeface="+mn-ea"/>
            </a:endParaRPr>
          </a:p>
        </p:txBody>
      </p:sp>
      <p:sp>
        <p:nvSpPr>
          <p:cNvPr id="8" name="向右箭號 7"/>
          <p:cNvSpPr/>
          <p:nvPr/>
        </p:nvSpPr>
        <p:spPr bwMode="auto">
          <a:xfrm>
            <a:off x="539552" y="3717032"/>
            <a:ext cx="360040" cy="360040"/>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9" name="文字方塊 8"/>
          <p:cNvSpPr txBox="1"/>
          <p:nvPr/>
        </p:nvSpPr>
        <p:spPr>
          <a:xfrm>
            <a:off x="918456" y="3569240"/>
            <a:ext cx="8118040" cy="1422954"/>
          </a:xfrm>
          <a:prstGeom prst="rect">
            <a:avLst/>
          </a:prstGeom>
          <a:noFill/>
        </p:spPr>
        <p:txBody>
          <a:bodyPr wrap="square" rtlCol="0">
            <a:spAutoFit/>
          </a:bodyPr>
          <a:lstStyle/>
          <a:p>
            <a:pPr>
              <a:lnSpc>
                <a:spcPct val="150000"/>
              </a:lnSpc>
            </a:pPr>
            <a:r>
              <a:rPr lang="zh-TW" altLang="en-US" sz="2000" dirty="0"/>
              <a:t>係由企業之高階管理階層基於外部或內部變動之結果而決定，且必須對企業之營運具重大性並可對外部人士展示</a:t>
            </a:r>
            <a:r>
              <a:rPr lang="zh-TW" altLang="en-US" sz="2000" dirty="0" smtClean="0"/>
              <a:t>。</a:t>
            </a:r>
            <a:endParaRPr lang="en-US" altLang="zh-TW" sz="2000" dirty="0" smtClean="0"/>
          </a:p>
          <a:p>
            <a:pPr>
              <a:lnSpc>
                <a:spcPct val="150000"/>
              </a:lnSpc>
            </a:pPr>
            <a:r>
              <a:rPr lang="zh-TW" altLang="en-US" sz="2000" dirty="0"/>
              <a:t>企業僅開始或停止進行對其營運具重大性之活動時，始改變其經營</a:t>
            </a:r>
            <a:r>
              <a:rPr lang="zh-TW" altLang="en-US" sz="2000" dirty="0" smtClean="0"/>
              <a:t>模式。</a:t>
            </a:r>
            <a:endParaRPr lang="zh-TW" altLang="en-US" sz="2000" dirty="0"/>
          </a:p>
        </p:txBody>
      </p:sp>
    </p:spTree>
    <p:extLst>
      <p:ext uri="{BB962C8B-B14F-4D97-AF65-F5344CB8AC3E}">
        <p14:creationId xmlns:p14="http://schemas.microsoft.com/office/powerpoint/2010/main" val="407689790"/>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50000"/>
              </a:lnSpc>
              <a:buNone/>
            </a:pPr>
            <a:r>
              <a:rPr lang="zh-TW" altLang="en-US" sz="2400" b="1" dirty="0">
                <a:solidFill>
                  <a:srgbClr val="FF0000"/>
                </a:solidFill>
              </a:rPr>
              <a:t>二、金融資產重分類之會計</a:t>
            </a:r>
            <a:r>
              <a:rPr lang="zh-TW" altLang="en-US" sz="2400" b="1" dirty="0" smtClean="0">
                <a:solidFill>
                  <a:srgbClr val="FF0000"/>
                </a:solidFill>
              </a:rPr>
              <a:t>處理</a:t>
            </a:r>
            <a:endParaRPr lang="en-US" altLang="zh-TW" sz="2400" b="1" dirty="0" smtClean="0">
              <a:solidFill>
                <a:srgbClr val="FF0000"/>
              </a:solidFill>
            </a:endParaRPr>
          </a:p>
          <a:p>
            <a:pPr marL="0" indent="0">
              <a:lnSpc>
                <a:spcPct val="150000"/>
              </a:lnSpc>
              <a:buNone/>
            </a:pPr>
            <a:r>
              <a:rPr lang="zh-TW" altLang="en-US" sz="2400" dirty="0"/>
              <a:t>企業應於實際改變經營模式後，於下一個報導期間的第一天（重分類日）重分類所有受影響的金融資產，並自重分類日後推延適用新分類之會計處理，重分類日前之會計處理不得調整（因重分類日之前、後的經營模式不同）。</a:t>
            </a:r>
          </a:p>
          <a:p>
            <a:pPr marL="0" indent="0">
              <a:lnSpc>
                <a:spcPct val="150000"/>
              </a:lnSpc>
              <a:buNone/>
            </a:pPr>
            <a:r>
              <a:rPr lang="zh-TW" altLang="en-US" sz="2400" dirty="0"/>
              <a:t>例如企業於Ｘ</a:t>
            </a:r>
            <a:r>
              <a:rPr lang="en-US" altLang="zh-TW" sz="2400" dirty="0"/>
              <a:t>1</a:t>
            </a:r>
            <a:r>
              <a:rPr lang="zh-TW" altLang="en-US" sz="2400" dirty="0"/>
              <a:t>年</a:t>
            </a:r>
            <a:r>
              <a:rPr lang="en-US" altLang="zh-TW" sz="2400" dirty="0"/>
              <a:t>11</a:t>
            </a:r>
            <a:r>
              <a:rPr lang="zh-TW" altLang="en-US" sz="2400" dirty="0"/>
              <a:t>月</a:t>
            </a:r>
            <a:r>
              <a:rPr lang="en-US" altLang="zh-TW" sz="2400" dirty="0"/>
              <a:t>30</a:t>
            </a:r>
            <a:r>
              <a:rPr lang="zh-TW" altLang="en-US" sz="2400" dirty="0"/>
              <a:t>日改變經營模式，下一個報導期間為</a:t>
            </a:r>
            <a:r>
              <a:rPr lang="en-US" altLang="zh-TW" sz="2400" dirty="0"/>
              <a:t>X2</a:t>
            </a:r>
            <a:r>
              <a:rPr lang="zh-TW" altLang="en-US" sz="2400" dirty="0"/>
              <a:t>年</a:t>
            </a:r>
            <a:r>
              <a:rPr lang="en-US" altLang="zh-TW" sz="2400" dirty="0"/>
              <a:t>1</a:t>
            </a:r>
            <a:r>
              <a:rPr lang="zh-TW" altLang="en-US" sz="2400" dirty="0"/>
              <a:t>月</a:t>
            </a:r>
            <a:r>
              <a:rPr lang="en-US" altLang="zh-TW" sz="2400" dirty="0"/>
              <a:t>1</a:t>
            </a:r>
            <a:r>
              <a:rPr lang="zh-TW" altLang="en-US" sz="2400" dirty="0"/>
              <a:t>日至</a:t>
            </a:r>
            <a:r>
              <a:rPr lang="en-US" altLang="zh-TW" sz="2400" dirty="0"/>
              <a:t>12</a:t>
            </a:r>
            <a:r>
              <a:rPr lang="zh-TW" altLang="en-US" sz="2400" dirty="0"/>
              <a:t>月</a:t>
            </a:r>
            <a:r>
              <a:rPr lang="en-US" altLang="zh-TW" sz="2400" dirty="0"/>
              <a:t>31</a:t>
            </a:r>
            <a:r>
              <a:rPr lang="zh-TW" altLang="en-US" sz="2400" dirty="0"/>
              <a:t>日，故重分類日為</a:t>
            </a:r>
            <a:r>
              <a:rPr lang="en-US" altLang="zh-TW" sz="2400" dirty="0"/>
              <a:t>X2</a:t>
            </a:r>
            <a:r>
              <a:rPr lang="zh-TW" altLang="en-US" sz="2400" dirty="0"/>
              <a:t>年</a:t>
            </a:r>
            <a:r>
              <a:rPr lang="en-US" altLang="zh-TW" sz="2400" dirty="0"/>
              <a:t>1</a:t>
            </a:r>
            <a:r>
              <a:rPr lang="zh-TW" altLang="en-US" sz="2400" dirty="0"/>
              <a:t>月</a:t>
            </a:r>
            <a:r>
              <a:rPr lang="en-US" altLang="zh-TW" sz="2400" dirty="0"/>
              <a:t>1</a:t>
            </a:r>
            <a:r>
              <a:rPr lang="zh-TW" altLang="en-US" sz="2400" dirty="0"/>
              <a:t>日。</a:t>
            </a:r>
          </a:p>
          <a:p>
            <a:pPr marL="0" indent="0">
              <a:lnSpc>
                <a:spcPct val="150000"/>
              </a:lnSpc>
              <a:buNone/>
            </a:pPr>
            <a:endParaRPr lang="zh-TW" altLang="en-US" sz="2400" dirty="0"/>
          </a:p>
        </p:txBody>
      </p:sp>
    </p:spTree>
    <p:extLst>
      <p:ext uri="{BB962C8B-B14F-4D97-AF65-F5344CB8AC3E}">
        <p14:creationId xmlns:p14="http://schemas.microsoft.com/office/powerpoint/2010/main" val="908013691"/>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196975"/>
            <a:ext cx="8229600" cy="5400675"/>
          </a:xfrm>
        </p:spPr>
        <p:txBody>
          <a:bodyPr/>
          <a:lstStyle/>
          <a:p>
            <a:pPr marL="0" indent="0">
              <a:lnSpc>
                <a:spcPct val="150000"/>
              </a:lnSpc>
              <a:buNone/>
            </a:pPr>
            <a:r>
              <a:rPr lang="zh-TW" altLang="en-US" sz="2400" b="1" dirty="0">
                <a:solidFill>
                  <a:srgbClr val="FF0000"/>
                </a:solidFill>
              </a:rPr>
              <a:t>金融資產重分類會計處理彙總</a:t>
            </a:r>
            <a:r>
              <a:rPr lang="zh-TW" altLang="en-US" sz="2400" b="1" dirty="0" smtClean="0">
                <a:solidFill>
                  <a:srgbClr val="FF0000"/>
                </a:solidFill>
              </a:rPr>
              <a:t>表</a:t>
            </a:r>
            <a:endParaRPr lang="zh-TW" altLang="en-US" sz="2400" dirty="0"/>
          </a:p>
        </p:txBody>
      </p:sp>
      <p:graphicFrame>
        <p:nvGraphicFramePr>
          <p:cNvPr id="4" name="表格 3"/>
          <p:cNvGraphicFramePr>
            <a:graphicFrameLocks noGrp="1"/>
          </p:cNvGraphicFramePr>
          <p:nvPr>
            <p:extLst>
              <p:ext uri="{D42A27DB-BD31-4B8C-83A1-F6EECF244321}">
                <p14:modId xmlns:p14="http://schemas.microsoft.com/office/powerpoint/2010/main" val="1569226071"/>
              </p:ext>
            </p:extLst>
          </p:nvPr>
        </p:nvGraphicFramePr>
        <p:xfrm>
          <a:off x="144000" y="1772816"/>
          <a:ext cx="8856000" cy="5026960"/>
        </p:xfrm>
        <a:graphic>
          <a:graphicData uri="http://schemas.openxmlformats.org/drawingml/2006/table">
            <a:tbl>
              <a:tblPr bandRow="1">
                <a:tableStyleId>{5C22544A-7EE6-4342-B048-85BDC9FD1C3A}</a:tableStyleId>
              </a:tblPr>
              <a:tblGrid>
                <a:gridCol w="1584000">
                  <a:extLst>
                    <a:ext uri="{9D8B030D-6E8A-4147-A177-3AD203B41FA5}">
                      <a16:colId xmlns:a16="http://schemas.microsoft.com/office/drawing/2014/main" xmlns="" val="4247083466"/>
                    </a:ext>
                  </a:extLst>
                </a:gridCol>
                <a:gridCol w="3636000">
                  <a:extLst>
                    <a:ext uri="{9D8B030D-6E8A-4147-A177-3AD203B41FA5}">
                      <a16:colId xmlns:a16="http://schemas.microsoft.com/office/drawing/2014/main" xmlns="" val="2096680640"/>
                    </a:ext>
                  </a:extLst>
                </a:gridCol>
                <a:gridCol w="3636000">
                  <a:extLst>
                    <a:ext uri="{9D8B030D-6E8A-4147-A177-3AD203B41FA5}">
                      <a16:colId xmlns:a16="http://schemas.microsoft.com/office/drawing/2014/main" xmlns="" val="3800803900"/>
                    </a:ext>
                  </a:extLst>
                </a:gridCol>
              </a:tblGrid>
              <a:tr h="648000">
                <a:tc>
                  <a:txBody>
                    <a:bodyPr/>
                    <a:lstStyle/>
                    <a:p>
                      <a:endParaRPr lang="zh-TW" altLang="en-US" sz="2000" dirty="0"/>
                    </a:p>
                  </a:txBody>
                  <a:tcPr/>
                </a:tc>
                <a:tc>
                  <a:txBody>
                    <a:bodyPr/>
                    <a:lstStyle/>
                    <a:p>
                      <a:pPr algn="ctr"/>
                      <a:r>
                        <a:rPr lang="en-US" altLang="zh-TW" sz="2000" dirty="0" smtClean="0"/>
                        <a:t>FVTPL</a:t>
                      </a:r>
                      <a:endParaRPr lang="zh-TW" altLang="en-US" sz="2000" dirty="0"/>
                    </a:p>
                  </a:txBody>
                  <a:tcPr anchor="ctr"/>
                </a:tc>
                <a:tc>
                  <a:txBody>
                    <a:bodyPr/>
                    <a:lstStyle/>
                    <a:p>
                      <a:pPr algn="ctr"/>
                      <a:r>
                        <a:rPr lang="en-US" altLang="zh-TW" sz="2000" dirty="0" smtClean="0"/>
                        <a:t>FVOCI</a:t>
                      </a:r>
                      <a:endParaRPr lang="zh-TW" altLang="en-US" sz="2000" dirty="0"/>
                    </a:p>
                  </a:txBody>
                  <a:tcPr anchor="ctr"/>
                </a:tc>
                <a:extLst>
                  <a:ext uri="{0D108BD9-81ED-4DB2-BD59-A6C34878D82A}">
                    <a16:rowId xmlns:a16="http://schemas.microsoft.com/office/drawing/2014/main" xmlns="" val="406028969"/>
                  </a:ext>
                </a:extLst>
              </a:tr>
              <a:tr h="1148080">
                <a:tc rowSpan="3">
                  <a:txBody>
                    <a:bodyPr/>
                    <a:lstStyle/>
                    <a:p>
                      <a:pPr algn="ctr"/>
                      <a:r>
                        <a:rPr lang="en-US" altLang="zh-TW" sz="2000" dirty="0" smtClean="0"/>
                        <a:t>AC</a:t>
                      </a:r>
                      <a:endParaRPr lang="zh-TW" altLang="en-US" sz="2000" dirty="0"/>
                    </a:p>
                  </a:txBody>
                  <a:tcPr/>
                </a:tc>
                <a:tc>
                  <a:txBody>
                    <a:bodyPr/>
                    <a:lstStyle/>
                    <a:p>
                      <a:r>
                        <a:rPr lang="zh-TW" altLang="en-US" sz="2000" dirty="0" smtClean="0"/>
                        <a:t>資產負債表：以重分類日公允價值衡量。</a:t>
                      </a:r>
                      <a:endParaRPr lang="en-US" altLang="zh-TW" sz="2000" dirty="0" smtClean="0"/>
                    </a:p>
                  </a:txBody>
                  <a:tcPr/>
                </a:tc>
                <a:tc>
                  <a:txBody>
                    <a:bodyPr/>
                    <a:lstStyle/>
                    <a:p>
                      <a:r>
                        <a:rPr lang="zh-TW" altLang="en-US" sz="2000" dirty="0" smtClean="0"/>
                        <a:t>資產負債表</a:t>
                      </a:r>
                      <a:r>
                        <a:rPr lang="en-US" altLang="zh-TW" sz="2000" dirty="0" smtClean="0"/>
                        <a:t>:</a:t>
                      </a:r>
                    </a:p>
                    <a:p>
                      <a:r>
                        <a:rPr lang="zh-TW" altLang="en-US" sz="2000" dirty="0" smtClean="0"/>
                        <a:t>以重分類日公允價值衡量。</a:t>
                      </a:r>
                      <a:endParaRPr lang="zh-TW" altLang="en-US" sz="2000" dirty="0"/>
                    </a:p>
                  </a:txBody>
                  <a:tcPr/>
                </a:tc>
                <a:extLst>
                  <a:ext uri="{0D108BD9-81ED-4DB2-BD59-A6C34878D82A}">
                    <a16:rowId xmlns:a16="http://schemas.microsoft.com/office/drawing/2014/main" xmlns="" val="3970827585"/>
                  </a:ext>
                </a:extLst>
              </a:tr>
              <a:tr h="12022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綜合損益表：</a:t>
                      </a:r>
                      <a:endParaRPr lang="en-US" altLang="zh-TW"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將重分類日公允價值與原攤銷後成本之差異認列為重分類損益。</a:t>
                      </a:r>
                      <a:endParaRPr lang="zh-TW" altLang="en-US" sz="2000" dirty="0"/>
                    </a:p>
                  </a:txBody>
                  <a:tcPr/>
                </a:tc>
                <a:tc>
                  <a:txBody>
                    <a:bodyPr/>
                    <a:lstStyle/>
                    <a:p>
                      <a:r>
                        <a:rPr lang="zh-TW" altLang="en-US" sz="2000" dirty="0" smtClean="0"/>
                        <a:t>綜合損益表：</a:t>
                      </a:r>
                      <a:endParaRPr lang="en-US" altLang="zh-TW" sz="2000" dirty="0" smtClean="0"/>
                    </a:p>
                    <a:p>
                      <a:r>
                        <a:rPr lang="zh-TW" altLang="en-US" sz="2000" dirty="0" smtClean="0"/>
                        <a:t>將重分類日公允價值與原攤銷後成本之差異認列為其他綜合損益，該差異由兩部分構成：</a:t>
                      </a:r>
                      <a:r>
                        <a:rPr lang="en-US" altLang="zh-TW" sz="2000" dirty="0" smtClean="0"/>
                        <a:t>(1)</a:t>
                      </a:r>
                      <a:r>
                        <a:rPr lang="zh-TW" altLang="en-US" sz="2000" dirty="0" smtClean="0"/>
                        <a:t>公允價值變動及</a:t>
                      </a:r>
                      <a:r>
                        <a:rPr lang="en-US" altLang="zh-TW" sz="2000" dirty="0" smtClean="0"/>
                        <a:t>(2)</a:t>
                      </a:r>
                      <a:r>
                        <a:rPr lang="zh-TW" altLang="en-US" sz="2000" dirty="0" smtClean="0"/>
                        <a:t>備抵損失。不產生重分類損益。</a:t>
                      </a:r>
                      <a:endParaRPr lang="zh-TW" altLang="en-US" sz="2000" dirty="0"/>
                    </a:p>
                  </a:txBody>
                  <a:tcPr/>
                </a:tc>
                <a:extLst>
                  <a:ext uri="{0D108BD9-81ED-4DB2-BD59-A6C34878D82A}">
                    <a16:rowId xmlns:a16="http://schemas.microsoft.com/office/drawing/2014/main" xmlns="" val="271939590"/>
                  </a:ext>
                </a:extLst>
              </a:tr>
              <a:tr h="114808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後續有效利率及減損評估：</a:t>
                      </a:r>
                      <a:endParaRPr lang="en-US" altLang="zh-TW"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不適用。不必攤銷溢折價，故不必計算有效利率；不必認列減損損失。</a:t>
                      </a:r>
                      <a:endParaRPr lang="zh-TW" altLang="en-US" sz="2000" dirty="0"/>
                    </a:p>
                  </a:txBody>
                  <a:tcPr/>
                </a:tc>
                <a:tc>
                  <a:txBody>
                    <a:bodyPr/>
                    <a:lstStyle/>
                    <a:p>
                      <a:r>
                        <a:rPr lang="zh-TW" altLang="en-US" sz="2000" dirty="0" smtClean="0"/>
                        <a:t>後續有效利率及減損評估：</a:t>
                      </a:r>
                      <a:endParaRPr lang="en-US" altLang="zh-TW" sz="2000" dirty="0" smtClean="0"/>
                    </a:p>
                    <a:p>
                      <a:r>
                        <a:rPr lang="zh-TW" altLang="en-US" sz="2000" dirty="0" smtClean="0"/>
                        <a:t>有效利率及減損維持不變，但減損需改為表達於其他綜合損益。</a:t>
                      </a:r>
                      <a:endParaRPr lang="zh-TW" altLang="en-US" sz="2000" dirty="0"/>
                    </a:p>
                  </a:txBody>
                  <a:tcPr/>
                </a:tc>
                <a:extLst>
                  <a:ext uri="{0D108BD9-81ED-4DB2-BD59-A6C34878D82A}">
                    <a16:rowId xmlns:a16="http://schemas.microsoft.com/office/drawing/2014/main" xmlns="" val="1133090207"/>
                  </a:ext>
                </a:extLst>
              </a:tr>
            </a:tbl>
          </a:graphicData>
        </a:graphic>
      </p:graphicFrame>
      <p:cxnSp>
        <p:nvCxnSpPr>
          <p:cNvPr id="6" name="直線接點 5"/>
          <p:cNvCxnSpPr/>
          <p:nvPr/>
        </p:nvCxnSpPr>
        <p:spPr bwMode="auto">
          <a:xfrm>
            <a:off x="166514" y="1772816"/>
            <a:ext cx="1525166" cy="648072"/>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2" name="文字方塊 1"/>
          <p:cNvSpPr txBox="1"/>
          <p:nvPr/>
        </p:nvSpPr>
        <p:spPr>
          <a:xfrm>
            <a:off x="876891" y="1712726"/>
            <a:ext cx="1033280" cy="646331"/>
          </a:xfrm>
          <a:prstGeom prst="rect">
            <a:avLst/>
          </a:prstGeom>
          <a:noFill/>
        </p:spPr>
        <p:txBody>
          <a:bodyPr wrap="square" rtlCol="0">
            <a:spAutoFit/>
          </a:bodyPr>
          <a:lstStyle/>
          <a:p>
            <a:r>
              <a:rPr lang="zh-TW" altLang="en-US" dirty="0" smtClean="0"/>
              <a:t>重分類</a:t>
            </a:r>
            <a:endParaRPr lang="en-US" altLang="zh-TW" dirty="0" smtClean="0"/>
          </a:p>
          <a:p>
            <a:r>
              <a:rPr lang="zh-TW" altLang="en-US" dirty="0"/>
              <a:t> </a:t>
            </a:r>
            <a:r>
              <a:rPr lang="zh-TW" altLang="en-US" dirty="0" smtClean="0"/>
              <a:t>       後</a:t>
            </a:r>
            <a:endParaRPr lang="zh-TW" altLang="en-US" dirty="0"/>
          </a:p>
        </p:txBody>
      </p:sp>
      <p:sp>
        <p:nvSpPr>
          <p:cNvPr id="7" name="文字方塊 6"/>
          <p:cNvSpPr txBox="1"/>
          <p:nvPr/>
        </p:nvSpPr>
        <p:spPr>
          <a:xfrm>
            <a:off x="69565" y="1801871"/>
            <a:ext cx="1033280" cy="646331"/>
          </a:xfrm>
          <a:prstGeom prst="rect">
            <a:avLst/>
          </a:prstGeom>
          <a:noFill/>
        </p:spPr>
        <p:txBody>
          <a:bodyPr wrap="square" rtlCol="0">
            <a:spAutoFit/>
          </a:bodyPr>
          <a:lstStyle/>
          <a:p>
            <a:r>
              <a:rPr lang="zh-TW" altLang="en-US" dirty="0" smtClean="0"/>
              <a:t>重</a:t>
            </a:r>
            <a:endParaRPr lang="en-US" altLang="zh-TW" dirty="0" smtClean="0"/>
          </a:p>
          <a:p>
            <a:r>
              <a:rPr lang="zh-TW" altLang="en-US" dirty="0" smtClean="0"/>
              <a:t>分類前</a:t>
            </a:r>
            <a:endParaRPr lang="zh-TW" altLang="en-US" dirty="0"/>
          </a:p>
        </p:txBody>
      </p:sp>
    </p:spTree>
    <p:extLst>
      <p:ext uri="{BB962C8B-B14F-4D97-AF65-F5344CB8AC3E}">
        <p14:creationId xmlns:p14="http://schemas.microsoft.com/office/powerpoint/2010/main" val="1975796417"/>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196975"/>
            <a:ext cx="8229600" cy="5400675"/>
          </a:xfrm>
        </p:spPr>
        <p:txBody>
          <a:bodyPr/>
          <a:lstStyle/>
          <a:p>
            <a:pPr marL="0" indent="0">
              <a:lnSpc>
                <a:spcPct val="150000"/>
              </a:lnSpc>
              <a:buNone/>
            </a:pPr>
            <a:r>
              <a:rPr lang="zh-TW" altLang="en-US" sz="2400" b="1" dirty="0">
                <a:solidFill>
                  <a:srgbClr val="FF0000"/>
                </a:solidFill>
              </a:rPr>
              <a:t>金融資產重分類會計處理彙總</a:t>
            </a:r>
            <a:r>
              <a:rPr lang="zh-TW" altLang="en-US" sz="2400" b="1" dirty="0" smtClean="0">
                <a:solidFill>
                  <a:srgbClr val="FF0000"/>
                </a:solidFill>
              </a:rPr>
              <a:t>表</a:t>
            </a:r>
            <a:endParaRPr lang="zh-TW" altLang="en-US" sz="2400" dirty="0"/>
          </a:p>
        </p:txBody>
      </p:sp>
      <p:graphicFrame>
        <p:nvGraphicFramePr>
          <p:cNvPr id="4" name="表格 3"/>
          <p:cNvGraphicFramePr>
            <a:graphicFrameLocks noGrp="1"/>
          </p:cNvGraphicFramePr>
          <p:nvPr>
            <p:extLst>
              <p:ext uri="{D42A27DB-BD31-4B8C-83A1-F6EECF244321}">
                <p14:modId xmlns:p14="http://schemas.microsoft.com/office/powerpoint/2010/main" val="3648204749"/>
              </p:ext>
            </p:extLst>
          </p:nvPr>
        </p:nvGraphicFramePr>
        <p:xfrm>
          <a:off x="144000" y="1772816"/>
          <a:ext cx="8856000" cy="5026960"/>
        </p:xfrm>
        <a:graphic>
          <a:graphicData uri="http://schemas.openxmlformats.org/drawingml/2006/table">
            <a:tbl>
              <a:tblPr bandRow="1">
                <a:tableStyleId>{5C22544A-7EE6-4342-B048-85BDC9FD1C3A}</a:tableStyleId>
              </a:tblPr>
              <a:tblGrid>
                <a:gridCol w="1584000">
                  <a:extLst>
                    <a:ext uri="{9D8B030D-6E8A-4147-A177-3AD203B41FA5}">
                      <a16:colId xmlns:a16="http://schemas.microsoft.com/office/drawing/2014/main" xmlns="" val="4247083466"/>
                    </a:ext>
                  </a:extLst>
                </a:gridCol>
                <a:gridCol w="3636000">
                  <a:extLst>
                    <a:ext uri="{9D8B030D-6E8A-4147-A177-3AD203B41FA5}">
                      <a16:colId xmlns:a16="http://schemas.microsoft.com/office/drawing/2014/main" xmlns="" val="2096680640"/>
                    </a:ext>
                  </a:extLst>
                </a:gridCol>
                <a:gridCol w="3636000">
                  <a:extLst>
                    <a:ext uri="{9D8B030D-6E8A-4147-A177-3AD203B41FA5}">
                      <a16:colId xmlns:a16="http://schemas.microsoft.com/office/drawing/2014/main" xmlns="" val="3800803900"/>
                    </a:ext>
                  </a:extLst>
                </a:gridCol>
              </a:tblGrid>
              <a:tr h="648000">
                <a:tc>
                  <a:txBody>
                    <a:bodyPr/>
                    <a:lstStyle/>
                    <a:p>
                      <a:endParaRPr lang="zh-TW" altLang="en-US" sz="2000" dirty="0"/>
                    </a:p>
                  </a:txBody>
                  <a:tcPr/>
                </a:tc>
                <a:tc>
                  <a:txBody>
                    <a:bodyPr/>
                    <a:lstStyle/>
                    <a:p>
                      <a:pPr algn="ctr"/>
                      <a:r>
                        <a:rPr lang="en-US" altLang="zh-TW" sz="2000" dirty="0" smtClean="0"/>
                        <a:t>FVTPL</a:t>
                      </a:r>
                      <a:endParaRPr lang="zh-TW" altLang="en-US" sz="2000" dirty="0"/>
                    </a:p>
                  </a:txBody>
                  <a:tcPr anchor="ctr"/>
                </a:tc>
                <a:tc>
                  <a:txBody>
                    <a:bodyPr/>
                    <a:lstStyle/>
                    <a:p>
                      <a:pPr algn="ctr"/>
                      <a:r>
                        <a:rPr lang="en-US" altLang="zh-TW" sz="2000" dirty="0" smtClean="0"/>
                        <a:t>AC</a:t>
                      </a:r>
                      <a:endParaRPr lang="zh-TW" altLang="en-US" sz="2000" dirty="0"/>
                    </a:p>
                  </a:txBody>
                  <a:tcPr anchor="ctr"/>
                </a:tc>
                <a:extLst>
                  <a:ext uri="{0D108BD9-81ED-4DB2-BD59-A6C34878D82A}">
                    <a16:rowId xmlns:a16="http://schemas.microsoft.com/office/drawing/2014/main" xmlns="" val="406028969"/>
                  </a:ext>
                </a:extLst>
              </a:tr>
              <a:tr h="1148080">
                <a:tc rowSpan="3">
                  <a:txBody>
                    <a:bodyPr/>
                    <a:lstStyle/>
                    <a:p>
                      <a:pPr algn="ctr"/>
                      <a:r>
                        <a:rPr lang="en-US" altLang="zh-TW" sz="2000" dirty="0" smtClean="0"/>
                        <a:t>FVOCI</a:t>
                      </a:r>
                      <a:endParaRPr lang="zh-TW" altLang="en-US" sz="2000" dirty="0"/>
                    </a:p>
                  </a:txBody>
                  <a:tcPr/>
                </a:tc>
                <a:tc>
                  <a:txBody>
                    <a:bodyPr/>
                    <a:lstStyle/>
                    <a:p>
                      <a:r>
                        <a:rPr lang="zh-TW" altLang="en-US" sz="2000" dirty="0" smtClean="0"/>
                        <a:t>資產負債表：</a:t>
                      </a:r>
                      <a:endParaRPr lang="en-US" altLang="zh-TW" sz="2000" dirty="0" smtClean="0"/>
                    </a:p>
                    <a:p>
                      <a:r>
                        <a:rPr lang="zh-TW" altLang="en-US" sz="2000" dirty="0" smtClean="0"/>
                        <a:t>以重分類日公允價值衡量。</a:t>
                      </a:r>
                      <a:endParaRPr lang="en-US" altLang="zh-TW" sz="2000" dirty="0" smtClean="0"/>
                    </a:p>
                  </a:txBody>
                  <a:tcPr/>
                </a:tc>
                <a:tc>
                  <a:txBody>
                    <a:bodyPr/>
                    <a:lstStyle/>
                    <a:p>
                      <a:r>
                        <a:rPr lang="zh-TW" altLang="en-US" sz="2000" dirty="0" smtClean="0"/>
                        <a:t>資產負債表：</a:t>
                      </a:r>
                      <a:endParaRPr lang="en-US" altLang="zh-TW" sz="2000" dirty="0" smtClean="0"/>
                    </a:p>
                    <a:p>
                      <a:r>
                        <a:rPr lang="zh-TW" altLang="en-US" sz="2000" dirty="0" smtClean="0"/>
                        <a:t>以重分類日公允價值調整權益項下之累計公允價值變動數後之金額作為總帳面金額（如同自始即以攤銷後成本衡量）。</a:t>
                      </a:r>
                      <a:endParaRPr lang="zh-TW" altLang="en-US" sz="2000" dirty="0"/>
                    </a:p>
                  </a:txBody>
                  <a:tcPr/>
                </a:tc>
                <a:extLst>
                  <a:ext uri="{0D108BD9-81ED-4DB2-BD59-A6C34878D82A}">
                    <a16:rowId xmlns:a16="http://schemas.microsoft.com/office/drawing/2014/main" xmlns="" val="3970827585"/>
                  </a:ext>
                </a:extLst>
              </a:tr>
              <a:tr h="12022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綜合損益表：</a:t>
                      </a:r>
                      <a:endParaRPr lang="en-US" altLang="zh-TW"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將權益項下之相關累計其他綜合損益認列為重分類損益。</a:t>
                      </a:r>
                      <a:endParaRPr lang="en-US" altLang="zh-TW" sz="2000" dirty="0" smtClean="0"/>
                    </a:p>
                    <a:p>
                      <a:endParaRPr lang="zh-TW" altLang="en-US" sz="2000" dirty="0"/>
                    </a:p>
                  </a:txBody>
                  <a:tcPr/>
                </a:tc>
                <a:tc>
                  <a:txBody>
                    <a:bodyPr/>
                    <a:lstStyle/>
                    <a:p>
                      <a:r>
                        <a:rPr lang="zh-TW" altLang="en-US" sz="2000" dirty="0" smtClean="0"/>
                        <a:t>綜合損益表：</a:t>
                      </a:r>
                      <a:endParaRPr lang="en-US" altLang="zh-TW" sz="2000" dirty="0" smtClean="0"/>
                    </a:p>
                    <a:p>
                      <a:r>
                        <a:rPr lang="zh-TW" altLang="en-US" sz="2000" dirty="0" smtClean="0"/>
                        <a:t>透過其他綜合損益移除先前認列之累計公允價值變動數及累計減損金額。累計減損金額轉列為備抵損失。</a:t>
                      </a:r>
                      <a:endParaRPr lang="zh-TW" altLang="en-US" sz="2000" dirty="0"/>
                    </a:p>
                  </a:txBody>
                  <a:tcPr/>
                </a:tc>
                <a:extLst>
                  <a:ext uri="{0D108BD9-81ED-4DB2-BD59-A6C34878D82A}">
                    <a16:rowId xmlns:a16="http://schemas.microsoft.com/office/drawing/2014/main" xmlns="" val="271939590"/>
                  </a:ext>
                </a:extLst>
              </a:tr>
              <a:tr h="114808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後續有效利率及減損評估：</a:t>
                      </a:r>
                      <a:endParaRPr lang="en-US" altLang="zh-TW"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不適用。</a:t>
                      </a:r>
                    </a:p>
                    <a:p>
                      <a:endParaRPr lang="zh-TW" altLang="en-US" sz="2000" dirty="0"/>
                    </a:p>
                  </a:txBody>
                  <a:tcPr/>
                </a:tc>
                <a:tc>
                  <a:txBody>
                    <a:bodyPr/>
                    <a:lstStyle/>
                    <a:p>
                      <a:r>
                        <a:rPr lang="zh-TW" altLang="en-US" sz="2000" dirty="0" smtClean="0"/>
                        <a:t>後續有效利率及減損評估：</a:t>
                      </a:r>
                      <a:endParaRPr lang="en-US" altLang="zh-TW" sz="2000" dirty="0" smtClean="0"/>
                    </a:p>
                    <a:p>
                      <a:r>
                        <a:rPr lang="zh-TW" altLang="en-US" sz="2000" dirty="0" smtClean="0"/>
                        <a:t>有效利率及減損維持不變，但減損改列為備抵損失。</a:t>
                      </a:r>
                      <a:endParaRPr lang="zh-TW" altLang="en-US" sz="2000" dirty="0"/>
                    </a:p>
                  </a:txBody>
                  <a:tcPr/>
                </a:tc>
                <a:extLst>
                  <a:ext uri="{0D108BD9-81ED-4DB2-BD59-A6C34878D82A}">
                    <a16:rowId xmlns:a16="http://schemas.microsoft.com/office/drawing/2014/main" xmlns="" val="1133090207"/>
                  </a:ext>
                </a:extLst>
              </a:tr>
            </a:tbl>
          </a:graphicData>
        </a:graphic>
      </p:graphicFrame>
      <p:cxnSp>
        <p:nvCxnSpPr>
          <p:cNvPr id="6" name="直線接點 5"/>
          <p:cNvCxnSpPr/>
          <p:nvPr/>
        </p:nvCxnSpPr>
        <p:spPr bwMode="auto">
          <a:xfrm>
            <a:off x="166514" y="1772816"/>
            <a:ext cx="1525166" cy="648072"/>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8" name="文字方塊 7"/>
          <p:cNvSpPr txBox="1"/>
          <p:nvPr/>
        </p:nvSpPr>
        <p:spPr>
          <a:xfrm>
            <a:off x="876891" y="1712726"/>
            <a:ext cx="1033280" cy="646331"/>
          </a:xfrm>
          <a:prstGeom prst="rect">
            <a:avLst/>
          </a:prstGeom>
          <a:noFill/>
        </p:spPr>
        <p:txBody>
          <a:bodyPr wrap="square" rtlCol="0">
            <a:spAutoFit/>
          </a:bodyPr>
          <a:lstStyle/>
          <a:p>
            <a:r>
              <a:rPr lang="zh-TW" altLang="en-US" dirty="0" smtClean="0"/>
              <a:t>重分類</a:t>
            </a:r>
            <a:endParaRPr lang="en-US" altLang="zh-TW" dirty="0" smtClean="0"/>
          </a:p>
          <a:p>
            <a:r>
              <a:rPr lang="zh-TW" altLang="en-US" dirty="0"/>
              <a:t> </a:t>
            </a:r>
            <a:r>
              <a:rPr lang="zh-TW" altLang="en-US" dirty="0" smtClean="0"/>
              <a:t>       後</a:t>
            </a:r>
            <a:endParaRPr lang="zh-TW" altLang="en-US" dirty="0"/>
          </a:p>
        </p:txBody>
      </p:sp>
      <p:sp>
        <p:nvSpPr>
          <p:cNvPr id="9" name="文字方塊 8"/>
          <p:cNvSpPr txBox="1"/>
          <p:nvPr/>
        </p:nvSpPr>
        <p:spPr>
          <a:xfrm>
            <a:off x="69565" y="1801871"/>
            <a:ext cx="1033280" cy="646331"/>
          </a:xfrm>
          <a:prstGeom prst="rect">
            <a:avLst/>
          </a:prstGeom>
          <a:noFill/>
        </p:spPr>
        <p:txBody>
          <a:bodyPr wrap="square" rtlCol="0">
            <a:spAutoFit/>
          </a:bodyPr>
          <a:lstStyle/>
          <a:p>
            <a:r>
              <a:rPr lang="zh-TW" altLang="en-US" dirty="0" smtClean="0"/>
              <a:t>重</a:t>
            </a:r>
            <a:endParaRPr lang="en-US" altLang="zh-TW" dirty="0" smtClean="0"/>
          </a:p>
          <a:p>
            <a:r>
              <a:rPr lang="zh-TW" altLang="en-US" dirty="0" smtClean="0"/>
              <a:t>分類前</a:t>
            </a:r>
            <a:endParaRPr lang="zh-TW" altLang="en-US" dirty="0"/>
          </a:p>
        </p:txBody>
      </p:sp>
    </p:spTree>
    <p:extLst>
      <p:ext uri="{BB962C8B-B14F-4D97-AF65-F5344CB8AC3E}">
        <p14:creationId xmlns:p14="http://schemas.microsoft.com/office/powerpoint/2010/main" val="159127705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50"/>
                </a:solidFill>
              </a:rPr>
              <a:t>情況三：雙方以現金淨額交割──衍生工具</a:t>
            </a:r>
          </a:p>
        </p:txBody>
      </p:sp>
      <p:sp>
        <p:nvSpPr>
          <p:cNvPr id="3" name="內容版面配置區 2"/>
          <p:cNvSpPr>
            <a:spLocks noGrp="1"/>
          </p:cNvSpPr>
          <p:nvPr>
            <p:ph idx="1"/>
          </p:nvPr>
        </p:nvSpPr>
        <p:spPr/>
        <p:txBody>
          <a:bodyPr/>
          <a:lstStyle/>
          <a:p>
            <a:pPr marL="0" indent="0">
              <a:lnSpc>
                <a:spcPct val="114000"/>
              </a:lnSpc>
              <a:buNone/>
            </a:pPr>
            <a:r>
              <a:rPr lang="en-US" altLang="zh-TW" sz="2400" dirty="0" smtClean="0"/>
              <a:t>A</a:t>
            </a:r>
            <a:r>
              <a:rPr lang="zh-TW" altLang="en-US" sz="2400" dirty="0"/>
              <a:t>公司之分錄與情況二相同，僅</a:t>
            </a:r>
            <a:r>
              <a:rPr lang="en-US" altLang="zh-TW" sz="2400" dirty="0"/>
              <a:t>X2</a:t>
            </a:r>
            <a:r>
              <a:rPr lang="zh-TW" altLang="en-US" sz="2400" dirty="0"/>
              <a:t>年</a:t>
            </a:r>
            <a:r>
              <a:rPr lang="en-US" altLang="zh-TW" sz="2400" dirty="0"/>
              <a:t>3</a:t>
            </a:r>
            <a:r>
              <a:rPr lang="zh-TW" altLang="en-US" sz="2400" dirty="0"/>
              <a:t>月</a:t>
            </a:r>
            <a:r>
              <a:rPr lang="en-US" altLang="zh-TW" sz="2400" dirty="0"/>
              <a:t>31</a:t>
            </a:r>
            <a:r>
              <a:rPr lang="zh-TW" altLang="en-US" sz="2400" dirty="0"/>
              <a:t>日交割之分錄借記「庫藏股票」改為「現金」即可。</a:t>
            </a:r>
          </a:p>
        </p:txBody>
      </p:sp>
      <p:sp>
        <p:nvSpPr>
          <p:cNvPr id="5" name="矩形 4"/>
          <p:cNvSpPr/>
          <p:nvPr/>
        </p:nvSpPr>
        <p:spPr>
          <a:xfrm>
            <a:off x="107504" y="2996952"/>
            <a:ext cx="8856000" cy="3730317"/>
          </a:xfrm>
          <a:prstGeom prst="rect">
            <a:avLst/>
          </a:prstGeom>
        </p:spPr>
        <p:txBody>
          <a:bodyPr>
            <a:spAutoFit/>
          </a:bodyPr>
          <a:lstStyle/>
          <a:p>
            <a:pPr>
              <a:lnSpc>
                <a:spcPct val="150000"/>
              </a:lnSpc>
            </a:pPr>
            <a:r>
              <a:rPr lang="en-US" altLang="zh-TW" sz="2000" dirty="0"/>
              <a:t>X1/ 4/ 1	</a:t>
            </a:r>
            <a:r>
              <a:rPr lang="en-US" altLang="zh-TW" sz="2000" dirty="0" smtClean="0"/>
              <a:t> </a:t>
            </a:r>
            <a:r>
              <a:rPr lang="zh-TW" altLang="en-US" sz="2000" dirty="0" smtClean="0"/>
              <a:t>無分錄</a:t>
            </a:r>
            <a:endParaRPr lang="en-US" altLang="zh-TW" sz="2000" dirty="0" smtClean="0"/>
          </a:p>
          <a:p>
            <a:pPr>
              <a:lnSpc>
                <a:spcPct val="150000"/>
              </a:lnSpc>
            </a:pPr>
            <a:r>
              <a:rPr lang="en-US" altLang="zh-TW" sz="2000" dirty="0" smtClean="0"/>
              <a:t>X1/12/31</a:t>
            </a:r>
            <a:r>
              <a:rPr lang="zh-TW" altLang="en-US" sz="2000" dirty="0" smtClean="0"/>
              <a:t>透過</a:t>
            </a:r>
            <a:r>
              <a:rPr lang="zh-TW" altLang="en-US" sz="2000" dirty="0"/>
              <a:t>損益按公允價值衡量之金融資產－遠期合約	</a:t>
            </a:r>
            <a:r>
              <a:rPr lang="en-US" altLang="zh-TW" sz="2000" dirty="0"/>
              <a:t>11,296	</a:t>
            </a:r>
          </a:p>
          <a:p>
            <a:pPr>
              <a:lnSpc>
                <a:spcPct val="150000"/>
              </a:lnSpc>
            </a:pPr>
            <a:r>
              <a:rPr lang="en-US" altLang="zh-TW" sz="2000" dirty="0"/>
              <a:t>	</a:t>
            </a:r>
            <a:r>
              <a:rPr lang="zh-TW" altLang="en-US" sz="2000" dirty="0"/>
              <a:t>　　透過損益按公允價值衡量之金融資產損益		</a:t>
            </a:r>
            <a:r>
              <a:rPr lang="en-US" altLang="zh-TW" sz="2000" dirty="0"/>
              <a:t>11,296</a:t>
            </a:r>
          </a:p>
          <a:p>
            <a:pPr>
              <a:lnSpc>
                <a:spcPct val="150000"/>
              </a:lnSpc>
            </a:pPr>
            <a:r>
              <a:rPr lang="en-US" altLang="zh-TW" sz="2000" dirty="0" smtClean="0"/>
              <a:t>X2</a:t>
            </a:r>
            <a:r>
              <a:rPr lang="en-US" altLang="zh-TW" sz="2000" dirty="0"/>
              <a:t>/ 3/31	</a:t>
            </a:r>
            <a:r>
              <a:rPr lang="zh-TW" altLang="en-US" sz="2000" dirty="0"/>
              <a:t>透過損益按公允價值衡量之金融資產－遠期合約	</a:t>
            </a:r>
            <a:r>
              <a:rPr lang="zh-TW" altLang="en-US" sz="2000" dirty="0" smtClean="0"/>
              <a:t> </a:t>
            </a:r>
            <a:r>
              <a:rPr lang="en-US" altLang="zh-TW" sz="2000" dirty="0" smtClean="0"/>
              <a:t>3,704</a:t>
            </a:r>
            <a:r>
              <a:rPr lang="en-US" altLang="zh-TW" sz="2000" dirty="0"/>
              <a:t>	</a:t>
            </a:r>
          </a:p>
          <a:p>
            <a:pPr>
              <a:lnSpc>
                <a:spcPct val="150000"/>
              </a:lnSpc>
            </a:pPr>
            <a:r>
              <a:rPr lang="en-US" altLang="zh-TW" sz="2000" dirty="0"/>
              <a:t>	</a:t>
            </a:r>
            <a:r>
              <a:rPr lang="zh-TW" altLang="en-US" sz="2000" dirty="0"/>
              <a:t>　　透過損益按公允價值衡量之金融資產損益		</a:t>
            </a:r>
            <a:r>
              <a:rPr lang="zh-TW" altLang="en-US" sz="2000" dirty="0" smtClean="0"/>
              <a:t> </a:t>
            </a:r>
            <a:r>
              <a:rPr lang="en-US" altLang="zh-TW" sz="2000" dirty="0" smtClean="0"/>
              <a:t>3,704</a:t>
            </a:r>
            <a:endParaRPr lang="en-US" altLang="zh-TW" sz="2000" dirty="0"/>
          </a:p>
          <a:p>
            <a:pPr>
              <a:lnSpc>
                <a:spcPct val="150000"/>
              </a:lnSpc>
            </a:pPr>
            <a:r>
              <a:rPr lang="en-US" altLang="zh-TW" sz="2000" dirty="0"/>
              <a:t>	</a:t>
            </a:r>
            <a:r>
              <a:rPr lang="zh-TW" altLang="en-US" sz="2000" dirty="0" smtClean="0"/>
              <a:t>現金</a:t>
            </a:r>
            <a:r>
              <a:rPr lang="en-US" altLang="zh-TW" sz="2000" dirty="0" smtClean="0"/>
              <a:t>					</a:t>
            </a:r>
            <a:r>
              <a:rPr lang="zh-TW" altLang="en-US" sz="2000" dirty="0"/>
              <a:t>	</a:t>
            </a:r>
            <a:r>
              <a:rPr lang="en-US" altLang="zh-TW" sz="2000" dirty="0"/>
              <a:t>15,000	</a:t>
            </a:r>
          </a:p>
          <a:p>
            <a:pPr>
              <a:lnSpc>
                <a:spcPct val="150000"/>
              </a:lnSpc>
            </a:pPr>
            <a:r>
              <a:rPr lang="en-US" altLang="zh-TW" sz="2000" dirty="0"/>
              <a:t>	</a:t>
            </a:r>
            <a:r>
              <a:rPr lang="zh-TW" altLang="en-US" sz="2000" dirty="0"/>
              <a:t>　　透過損益按公允價值衡量之金融資產－遠期合約	</a:t>
            </a:r>
            <a:r>
              <a:rPr lang="en-US" altLang="zh-TW" sz="2000" dirty="0"/>
              <a:t>15,000</a:t>
            </a:r>
          </a:p>
          <a:p>
            <a:pPr>
              <a:lnSpc>
                <a:spcPct val="150000"/>
              </a:lnSpc>
            </a:pPr>
            <a:r>
              <a:rPr lang="en-US" altLang="zh-TW" sz="2000" dirty="0"/>
              <a:t>	</a:t>
            </a:r>
            <a:r>
              <a:rPr lang="zh-TW" altLang="en-US" sz="2000" dirty="0"/>
              <a:t>	</a:t>
            </a:r>
          </a:p>
        </p:txBody>
      </p:sp>
    </p:spTree>
    <p:extLst>
      <p:ext uri="{BB962C8B-B14F-4D97-AF65-F5344CB8AC3E}">
        <p14:creationId xmlns:p14="http://schemas.microsoft.com/office/powerpoint/2010/main" val="3790534601"/>
      </p:ext>
    </p:extLst>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196975"/>
            <a:ext cx="8229600" cy="5400675"/>
          </a:xfrm>
        </p:spPr>
        <p:txBody>
          <a:bodyPr/>
          <a:lstStyle/>
          <a:p>
            <a:pPr marL="0" indent="0">
              <a:lnSpc>
                <a:spcPct val="150000"/>
              </a:lnSpc>
              <a:buNone/>
            </a:pPr>
            <a:r>
              <a:rPr lang="zh-TW" altLang="en-US" sz="2400" b="1" dirty="0">
                <a:solidFill>
                  <a:srgbClr val="FF0000"/>
                </a:solidFill>
              </a:rPr>
              <a:t>金融資產重分類會計處理彙總</a:t>
            </a:r>
            <a:r>
              <a:rPr lang="zh-TW" altLang="en-US" sz="2400" b="1" dirty="0" smtClean="0">
                <a:solidFill>
                  <a:srgbClr val="FF0000"/>
                </a:solidFill>
              </a:rPr>
              <a:t>表</a:t>
            </a:r>
            <a:endParaRPr lang="zh-TW" altLang="en-US" sz="2400" dirty="0"/>
          </a:p>
        </p:txBody>
      </p:sp>
      <p:graphicFrame>
        <p:nvGraphicFramePr>
          <p:cNvPr id="4" name="表格 3"/>
          <p:cNvGraphicFramePr>
            <a:graphicFrameLocks noGrp="1"/>
          </p:cNvGraphicFramePr>
          <p:nvPr>
            <p:extLst>
              <p:ext uri="{D42A27DB-BD31-4B8C-83A1-F6EECF244321}">
                <p14:modId xmlns:p14="http://schemas.microsoft.com/office/powerpoint/2010/main" val="4128794147"/>
              </p:ext>
            </p:extLst>
          </p:nvPr>
        </p:nvGraphicFramePr>
        <p:xfrm>
          <a:off x="144000" y="1772816"/>
          <a:ext cx="8856000" cy="4613786"/>
        </p:xfrm>
        <a:graphic>
          <a:graphicData uri="http://schemas.openxmlformats.org/drawingml/2006/table">
            <a:tbl>
              <a:tblPr bandRow="1">
                <a:tableStyleId>{5C22544A-7EE6-4342-B048-85BDC9FD1C3A}</a:tableStyleId>
              </a:tblPr>
              <a:tblGrid>
                <a:gridCol w="1584000">
                  <a:extLst>
                    <a:ext uri="{9D8B030D-6E8A-4147-A177-3AD203B41FA5}">
                      <a16:colId xmlns:a16="http://schemas.microsoft.com/office/drawing/2014/main" xmlns="" val="4247083466"/>
                    </a:ext>
                  </a:extLst>
                </a:gridCol>
                <a:gridCol w="3636000">
                  <a:extLst>
                    <a:ext uri="{9D8B030D-6E8A-4147-A177-3AD203B41FA5}">
                      <a16:colId xmlns:a16="http://schemas.microsoft.com/office/drawing/2014/main" xmlns="" val="2096680640"/>
                    </a:ext>
                  </a:extLst>
                </a:gridCol>
                <a:gridCol w="3636000">
                  <a:extLst>
                    <a:ext uri="{9D8B030D-6E8A-4147-A177-3AD203B41FA5}">
                      <a16:colId xmlns:a16="http://schemas.microsoft.com/office/drawing/2014/main" xmlns="" val="3800803900"/>
                    </a:ext>
                  </a:extLst>
                </a:gridCol>
              </a:tblGrid>
              <a:tr h="648000">
                <a:tc>
                  <a:txBody>
                    <a:bodyPr/>
                    <a:lstStyle/>
                    <a:p>
                      <a:endParaRPr lang="zh-TW" altLang="en-US" sz="2000" dirty="0"/>
                    </a:p>
                  </a:txBody>
                  <a:tcPr/>
                </a:tc>
                <a:tc>
                  <a:txBody>
                    <a:bodyPr/>
                    <a:lstStyle/>
                    <a:p>
                      <a:pPr algn="ctr"/>
                      <a:r>
                        <a:rPr lang="en-US" altLang="zh-TW" sz="2000" dirty="0" smtClean="0"/>
                        <a:t>AC</a:t>
                      </a:r>
                      <a:endParaRPr lang="zh-TW" altLang="en-US" sz="2000" dirty="0"/>
                    </a:p>
                  </a:txBody>
                  <a:tcPr anchor="ctr"/>
                </a:tc>
                <a:tc>
                  <a:txBody>
                    <a:bodyPr/>
                    <a:lstStyle/>
                    <a:p>
                      <a:pPr algn="ctr"/>
                      <a:r>
                        <a:rPr lang="en-US" altLang="zh-TW" sz="2000" dirty="0" smtClean="0"/>
                        <a:t>FVOCI</a:t>
                      </a:r>
                      <a:endParaRPr lang="zh-TW" altLang="en-US" sz="2000" dirty="0"/>
                    </a:p>
                  </a:txBody>
                  <a:tcPr anchor="ctr"/>
                </a:tc>
                <a:extLst>
                  <a:ext uri="{0D108BD9-81ED-4DB2-BD59-A6C34878D82A}">
                    <a16:rowId xmlns:a16="http://schemas.microsoft.com/office/drawing/2014/main" xmlns="" val="406028969"/>
                  </a:ext>
                </a:extLst>
              </a:tr>
              <a:tr h="1148080">
                <a:tc rowSpan="3">
                  <a:txBody>
                    <a:bodyPr/>
                    <a:lstStyle/>
                    <a:p>
                      <a:pPr algn="ctr"/>
                      <a:r>
                        <a:rPr lang="en-US" altLang="zh-TW" sz="2000" dirty="0" smtClean="0"/>
                        <a:t>FVTPL</a:t>
                      </a:r>
                      <a:endParaRPr lang="zh-TW" altLang="en-US" sz="2000" dirty="0"/>
                    </a:p>
                  </a:txBody>
                  <a:tcPr/>
                </a:tc>
                <a:tc>
                  <a:txBody>
                    <a:bodyPr/>
                    <a:lstStyle/>
                    <a:p>
                      <a:r>
                        <a:rPr lang="zh-TW" altLang="en-US" sz="2000" dirty="0" smtClean="0"/>
                        <a:t>資產負債表：</a:t>
                      </a:r>
                      <a:endParaRPr lang="en-US" altLang="zh-TW" sz="2000" dirty="0" smtClean="0"/>
                    </a:p>
                    <a:p>
                      <a:r>
                        <a:rPr lang="zh-TW" altLang="en-US" sz="2000" dirty="0" smtClean="0"/>
                        <a:t>以重分類日公允價值作為總帳面金額。</a:t>
                      </a:r>
                      <a:endParaRPr lang="en-US" altLang="zh-TW" sz="2000" dirty="0" smtClean="0"/>
                    </a:p>
                  </a:txBody>
                  <a:tcPr/>
                </a:tc>
                <a:tc>
                  <a:txBody>
                    <a:bodyPr/>
                    <a:lstStyle/>
                    <a:p>
                      <a:r>
                        <a:rPr lang="zh-TW" altLang="en-US" sz="2000" dirty="0" smtClean="0"/>
                        <a:t>資產負債表：</a:t>
                      </a:r>
                      <a:endParaRPr lang="en-US" altLang="zh-TW" sz="2000" dirty="0" smtClean="0"/>
                    </a:p>
                    <a:p>
                      <a:r>
                        <a:rPr lang="zh-TW" altLang="en-US" sz="2000" dirty="0" smtClean="0"/>
                        <a:t>以重分類日公允價值衡量作為總帳面金額。</a:t>
                      </a:r>
                      <a:endParaRPr lang="zh-TW" altLang="en-US" sz="2000" dirty="0"/>
                    </a:p>
                  </a:txBody>
                  <a:tcPr/>
                </a:tc>
                <a:extLst>
                  <a:ext uri="{0D108BD9-81ED-4DB2-BD59-A6C34878D82A}">
                    <a16:rowId xmlns:a16="http://schemas.microsoft.com/office/drawing/2014/main" xmlns="" val="3970827585"/>
                  </a:ext>
                </a:extLst>
              </a:tr>
              <a:tr h="120226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綜合損益表：</a:t>
                      </a:r>
                      <a:endParaRPr lang="en-US" altLang="zh-TW"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無重分類損益。</a:t>
                      </a:r>
                      <a:endParaRPr lang="zh-TW" altLang="en-US" sz="2000" dirty="0"/>
                    </a:p>
                  </a:txBody>
                  <a:tcPr/>
                </a:tc>
                <a:tc>
                  <a:txBody>
                    <a:bodyPr/>
                    <a:lstStyle/>
                    <a:p>
                      <a:r>
                        <a:rPr lang="zh-TW" altLang="en-US" sz="2000" dirty="0" smtClean="0"/>
                        <a:t>綜合損益表：</a:t>
                      </a:r>
                      <a:endParaRPr lang="en-US" altLang="zh-TW" sz="2000" dirty="0" smtClean="0"/>
                    </a:p>
                    <a:p>
                      <a:r>
                        <a:rPr lang="zh-TW" altLang="en-US" sz="2000" dirty="0" smtClean="0"/>
                        <a:t>無重分類損益。</a:t>
                      </a:r>
                      <a:endParaRPr lang="zh-TW" altLang="en-US" sz="2000" dirty="0"/>
                    </a:p>
                  </a:txBody>
                  <a:tcPr/>
                </a:tc>
                <a:extLst>
                  <a:ext uri="{0D108BD9-81ED-4DB2-BD59-A6C34878D82A}">
                    <a16:rowId xmlns:a16="http://schemas.microsoft.com/office/drawing/2014/main" xmlns="" val="271939590"/>
                  </a:ext>
                </a:extLst>
              </a:tr>
              <a:tr h="1148080">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後續有效利率及減損評估：</a:t>
                      </a:r>
                      <a:endParaRPr lang="en-US" altLang="zh-TW"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將重分類日視為原始認列日，據以決定新的有效利率，並開始評估減損（認列減損損失時相對調整備抵損失）。</a:t>
                      </a:r>
                      <a:endParaRPr lang="zh-TW" altLang="en-US" sz="2000" dirty="0"/>
                    </a:p>
                  </a:txBody>
                  <a:tcPr/>
                </a:tc>
                <a:tc>
                  <a:txBody>
                    <a:bodyPr/>
                    <a:lstStyle/>
                    <a:p>
                      <a:r>
                        <a:rPr lang="zh-TW" altLang="en-US" sz="2000" dirty="0" smtClean="0"/>
                        <a:t>後續有效利率及減損評估：</a:t>
                      </a:r>
                      <a:endParaRPr lang="en-US" altLang="zh-TW" sz="2000" dirty="0" smtClean="0"/>
                    </a:p>
                    <a:p>
                      <a:r>
                        <a:rPr lang="zh-TW" altLang="en-US" sz="2000" dirty="0" smtClean="0"/>
                        <a:t>將重分類日視為原始認列日，據以決定新的有效利率，並開始評估減損（認列減損損失時相對調整其他綜合損益）。</a:t>
                      </a:r>
                      <a:endParaRPr lang="zh-TW" altLang="en-US" sz="2000" dirty="0"/>
                    </a:p>
                  </a:txBody>
                  <a:tcPr/>
                </a:tc>
                <a:extLst>
                  <a:ext uri="{0D108BD9-81ED-4DB2-BD59-A6C34878D82A}">
                    <a16:rowId xmlns:a16="http://schemas.microsoft.com/office/drawing/2014/main" xmlns="" val="1133090207"/>
                  </a:ext>
                </a:extLst>
              </a:tr>
            </a:tbl>
          </a:graphicData>
        </a:graphic>
      </p:graphicFrame>
      <p:cxnSp>
        <p:nvCxnSpPr>
          <p:cNvPr id="6" name="直線接點 5"/>
          <p:cNvCxnSpPr/>
          <p:nvPr/>
        </p:nvCxnSpPr>
        <p:spPr bwMode="auto">
          <a:xfrm>
            <a:off x="166514" y="1772816"/>
            <a:ext cx="1525166" cy="648072"/>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5" name="文字方塊 4"/>
          <p:cNvSpPr txBox="1"/>
          <p:nvPr/>
        </p:nvSpPr>
        <p:spPr>
          <a:xfrm>
            <a:off x="876891" y="1712726"/>
            <a:ext cx="1033280" cy="646331"/>
          </a:xfrm>
          <a:prstGeom prst="rect">
            <a:avLst/>
          </a:prstGeom>
          <a:noFill/>
        </p:spPr>
        <p:txBody>
          <a:bodyPr wrap="square" rtlCol="0">
            <a:spAutoFit/>
          </a:bodyPr>
          <a:lstStyle/>
          <a:p>
            <a:r>
              <a:rPr lang="zh-TW" altLang="en-US" dirty="0" smtClean="0"/>
              <a:t>重分類</a:t>
            </a:r>
            <a:endParaRPr lang="en-US" altLang="zh-TW" dirty="0" smtClean="0"/>
          </a:p>
          <a:p>
            <a:r>
              <a:rPr lang="zh-TW" altLang="en-US" dirty="0"/>
              <a:t> </a:t>
            </a:r>
            <a:r>
              <a:rPr lang="zh-TW" altLang="en-US" dirty="0" smtClean="0"/>
              <a:t>       後</a:t>
            </a:r>
            <a:endParaRPr lang="zh-TW" altLang="en-US" dirty="0"/>
          </a:p>
        </p:txBody>
      </p:sp>
      <p:sp>
        <p:nvSpPr>
          <p:cNvPr id="7" name="文字方塊 6"/>
          <p:cNvSpPr txBox="1"/>
          <p:nvPr/>
        </p:nvSpPr>
        <p:spPr>
          <a:xfrm>
            <a:off x="69565" y="1801871"/>
            <a:ext cx="1033280" cy="646331"/>
          </a:xfrm>
          <a:prstGeom prst="rect">
            <a:avLst/>
          </a:prstGeom>
          <a:noFill/>
        </p:spPr>
        <p:txBody>
          <a:bodyPr wrap="square" rtlCol="0">
            <a:spAutoFit/>
          </a:bodyPr>
          <a:lstStyle/>
          <a:p>
            <a:r>
              <a:rPr lang="zh-TW" altLang="en-US" dirty="0" smtClean="0"/>
              <a:t>重</a:t>
            </a:r>
            <a:endParaRPr lang="en-US" altLang="zh-TW" dirty="0" smtClean="0"/>
          </a:p>
          <a:p>
            <a:r>
              <a:rPr lang="zh-TW" altLang="en-US" dirty="0" smtClean="0"/>
              <a:t>分類前</a:t>
            </a:r>
            <a:endParaRPr lang="zh-TW" altLang="en-US" dirty="0"/>
          </a:p>
        </p:txBody>
      </p:sp>
    </p:spTree>
    <p:extLst>
      <p:ext uri="{BB962C8B-B14F-4D97-AF65-F5344CB8AC3E}">
        <p14:creationId xmlns:p14="http://schemas.microsoft.com/office/powerpoint/2010/main" val="2652272656"/>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4294967295"/>
          </p:nvPr>
        </p:nvSpPr>
        <p:spPr>
          <a:xfrm>
            <a:off x="144463" y="1196975"/>
            <a:ext cx="8855075" cy="5400675"/>
          </a:xfrm>
        </p:spPr>
        <p:txBody>
          <a:bodyPr/>
          <a:lstStyle/>
          <a:p>
            <a:pPr marL="0" indent="0">
              <a:buNone/>
            </a:pPr>
            <a:r>
              <a:rPr lang="en-US" altLang="zh-TW" sz="2200" dirty="0" smtClean="0"/>
              <a:t>1.FVTPL</a:t>
            </a:r>
            <a:r>
              <a:rPr lang="zh-TW" altLang="en-US" sz="2200" dirty="0" smtClean="0"/>
              <a:t>→</a:t>
            </a:r>
            <a:r>
              <a:rPr lang="en-US" altLang="zh-TW" sz="2200" dirty="0" smtClean="0"/>
              <a:t>AC</a:t>
            </a:r>
          </a:p>
          <a:p>
            <a:pPr marL="457200" indent="-457200">
              <a:buFont typeface="Wingdings" panose="05000000000000000000" pitchFamily="2" charset="2"/>
              <a:buAutoNum type="circleNumWdWhitePlain"/>
            </a:pPr>
            <a:r>
              <a:rPr lang="zh-TW" altLang="en-US" sz="2200" dirty="0" smtClean="0"/>
              <a:t>視同按</a:t>
            </a:r>
            <a:r>
              <a:rPr lang="en-US" altLang="zh-TW" sz="2200" dirty="0" smtClean="0"/>
              <a:t>FV</a:t>
            </a:r>
            <a:r>
              <a:rPr lang="zh-TW" altLang="en-US" sz="2200" dirty="0" smtClean="0"/>
              <a:t>出售，除列原帳面金額，再按</a:t>
            </a:r>
            <a:r>
              <a:rPr lang="en-US" altLang="zh-TW" sz="2200" dirty="0" smtClean="0"/>
              <a:t>FV</a:t>
            </a:r>
            <a:r>
              <a:rPr lang="zh-TW" altLang="en-US" sz="2200" dirty="0" smtClean="0"/>
              <a:t>買回，分類為</a:t>
            </a:r>
            <a:r>
              <a:rPr lang="en-US" altLang="zh-TW" sz="2200" dirty="0" smtClean="0"/>
              <a:t>AC</a:t>
            </a:r>
            <a:r>
              <a:rPr lang="zh-TW" altLang="en-US" sz="2200" dirty="0" smtClean="0"/>
              <a:t>，兩分錄合併做。</a:t>
            </a:r>
            <a:endParaRPr lang="en-US" altLang="zh-TW" sz="2200" dirty="0" smtClean="0"/>
          </a:p>
          <a:p>
            <a:pPr marL="457200" indent="-457200">
              <a:buFont typeface="Wingdings" panose="05000000000000000000" pitchFamily="2" charset="2"/>
              <a:buAutoNum type="circleNumWdWhitePlain"/>
            </a:pPr>
            <a:r>
              <a:rPr lang="zh-TW" altLang="en-US" sz="2200" dirty="0" smtClean="0"/>
              <a:t>無</a:t>
            </a:r>
            <a:r>
              <a:rPr lang="zh-TW" altLang="en-US" sz="2200" dirty="0"/>
              <a:t>出售</a:t>
            </a:r>
            <a:r>
              <a:rPr lang="en-US" altLang="zh-TW" sz="2200" dirty="0"/>
              <a:t>(</a:t>
            </a:r>
            <a:r>
              <a:rPr lang="zh-TW" altLang="en-US" sz="2200" dirty="0"/>
              <a:t>重分類</a:t>
            </a:r>
            <a:r>
              <a:rPr lang="en-US" altLang="zh-TW" sz="2200" dirty="0"/>
              <a:t>)</a:t>
            </a:r>
            <a:r>
              <a:rPr lang="zh-TW" altLang="en-US" sz="2200" dirty="0"/>
              <a:t>損益，因原已按</a:t>
            </a:r>
            <a:r>
              <a:rPr lang="en-US" altLang="zh-TW" sz="2200" dirty="0"/>
              <a:t>FV</a:t>
            </a:r>
            <a:r>
              <a:rPr lang="zh-TW" altLang="en-US" sz="2200" dirty="0"/>
              <a:t>衡量，且</a:t>
            </a:r>
            <a:r>
              <a:rPr lang="en-US" altLang="zh-TW" sz="2200" dirty="0"/>
              <a:t>FV</a:t>
            </a:r>
            <a:r>
              <a:rPr lang="zh-TW" altLang="en-US" sz="2200" dirty="0"/>
              <a:t>變動已計入損益</a:t>
            </a:r>
            <a:r>
              <a:rPr lang="zh-TW" altLang="en-US" sz="2200" dirty="0" smtClean="0"/>
              <a:t>。</a:t>
            </a:r>
            <a:endParaRPr lang="en-US" altLang="zh-TW" sz="2200" dirty="0" smtClean="0"/>
          </a:p>
          <a:p>
            <a:pPr marL="457200" indent="-457200">
              <a:buFont typeface="Wingdings" panose="05000000000000000000" pitchFamily="2" charset="2"/>
              <a:buAutoNum type="circleNumWdWhitePlain"/>
            </a:pPr>
            <a:r>
              <a:rPr lang="zh-TW" altLang="en-US" sz="2200" dirty="0"/>
              <a:t>因</a:t>
            </a:r>
            <a:r>
              <a:rPr lang="zh-TW" altLang="en-US" sz="2200" dirty="0" smtClean="0"/>
              <a:t>按新</a:t>
            </a:r>
            <a:r>
              <a:rPr lang="en-US" altLang="zh-TW" sz="2200" dirty="0"/>
              <a:t>FV</a:t>
            </a:r>
            <a:r>
              <a:rPr lang="zh-TW" altLang="en-US" sz="2200" dirty="0"/>
              <a:t>入帳，需重新計算有效利率，後續據以認列利息收入</a:t>
            </a:r>
            <a:r>
              <a:rPr lang="zh-TW" altLang="en-US" sz="2200" dirty="0" smtClean="0"/>
              <a:t>。</a:t>
            </a:r>
            <a:endParaRPr lang="en-US" altLang="zh-TW" sz="2200" dirty="0" smtClean="0"/>
          </a:p>
          <a:p>
            <a:pPr marL="457200" indent="-457200">
              <a:buFont typeface="Wingdings" panose="05000000000000000000" pitchFamily="2" charset="2"/>
              <a:buAutoNum type="circleNumWdWhitePlain"/>
            </a:pPr>
            <a:r>
              <a:rPr lang="en-US" altLang="zh-TW" sz="2200" dirty="0"/>
              <a:t>AC</a:t>
            </a:r>
            <a:r>
              <a:rPr lang="zh-TW" altLang="en-US" sz="2200" dirty="0"/>
              <a:t>分類需評估減損，貸記「備抵損失」</a:t>
            </a:r>
            <a:r>
              <a:rPr lang="zh-TW" altLang="en-US" sz="2200" dirty="0" smtClean="0"/>
              <a:t>。</a:t>
            </a:r>
            <a:endParaRPr lang="en-US" altLang="zh-TW" sz="2200" dirty="0" smtClean="0"/>
          </a:p>
          <a:p>
            <a:pPr marL="0" indent="0">
              <a:buNone/>
            </a:pPr>
            <a:r>
              <a:rPr lang="en-US" altLang="zh-TW" sz="2200" dirty="0" smtClean="0"/>
              <a:t>2.FVTPL</a:t>
            </a:r>
            <a:r>
              <a:rPr lang="zh-TW" altLang="en-US" sz="2200" dirty="0" smtClean="0"/>
              <a:t>→</a:t>
            </a:r>
            <a:r>
              <a:rPr lang="en-US" altLang="zh-TW" sz="2200" dirty="0" smtClean="0"/>
              <a:t>FVOCI</a:t>
            </a:r>
          </a:p>
          <a:p>
            <a:pPr marL="457200" indent="-457200">
              <a:buFont typeface="Wingdings" panose="05000000000000000000" pitchFamily="2" charset="2"/>
              <a:buAutoNum type="circleNumWdWhitePlain"/>
            </a:pPr>
            <a:r>
              <a:rPr lang="zh-TW" altLang="en-US" sz="2200" dirty="0"/>
              <a:t>視同按</a:t>
            </a:r>
            <a:r>
              <a:rPr lang="en-US" altLang="zh-TW" sz="2200" dirty="0"/>
              <a:t>FV</a:t>
            </a:r>
            <a:r>
              <a:rPr lang="zh-TW" altLang="en-US" sz="2200" dirty="0"/>
              <a:t>出售，除列原帳面金額，再按</a:t>
            </a:r>
            <a:r>
              <a:rPr lang="en-US" altLang="zh-TW" sz="2200" dirty="0"/>
              <a:t>FV</a:t>
            </a:r>
            <a:r>
              <a:rPr lang="zh-TW" altLang="en-US" sz="2200" dirty="0"/>
              <a:t>買回，分類為</a:t>
            </a:r>
            <a:r>
              <a:rPr lang="en-US" altLang="zh-TW" sz="2200" dirty="0"/>
              <a:t>FVOCI</a:t>
            </a:r>
            <a:r>
              <a:rPr lang="zh-TW" altLang="en-US" sz="2200" dirty="0"/>
              <a:t>，兩分錄合併做</a:t>
            </a:r>
            <a:r>
              <a:rPr lang="zh-TW" altLang="en-US" sz="2200" dirty="0" smtClean="0"/>
              <a:t>。</a:t>
            </a:r>
            <a:endParaRPr lang="en-US" altLang="zh-TW" sz="2200" dirty="0" smtClean="0"/>
          </a:p>
          <a:p>
            <a:pPr marL="457200" indent="-457200">
              <a:buFont typeface="Wingdings" panose="05000000000000000000" pitchFamily="2" charset="2"/>
              <a:buAutoNum type="circleNumWdWhitePlain"/>
            </a:pPr>
            <a:r>
              <a:rPr lang="zh-TW" altLang="en-US" sz="2200" dirty="0" smtClean="0"/>
              <a:t>無出售</a:t>
            </a:r>
            <a:r>
              <a:rPr lang="en-US" altLang="zh-TW" sz="2200" dirty="0"/>
              <a:t>(</a:t>
            </a:r>
            <a:r>
              <a:rPr lang="zh-TW" altLang="en-US" sz="2200" dirty="0"/>
              <a:t>重分類</a:t>
            </a:r>
            <a:r>
              <a:rPr lang="en-US" altLang="zh-TW" sz="2200" dirty="0"/>
              <a:t>)</a:t>
            </a:r>
            <a:r>
              <a:rPr lang="zh-TW" altLang="en-US" sz="2200" dirty="0"/>
              <a:t>損益，因原已按</a:t>
            </a:r>
            <a:r>
              <a:rPr lang="en-US" altLang="zh-TW" sz="2200" dirty="0"/>
              <a:t>FV</a:t>
            </a:r>
            <a:r>
              <a:rPr lang="zh-TW" altLang="en-US" sz="2200" dirty="0"/>
              <a:t>衡量，且</a:t>
            </a:r>
            <a:r>
              <a:rPr lang="en-US" altLang="zh-TW" sz="2200" dirty="0"/>
              <a:t>FV</a:t>
            </a:r>
            <a:r>
              <a:rPr lang="zh-TW" altLang="en-US" sz="2200" dirty="0"/>
              <a:t>變動已計入損益</a:t>
            </a:r>
            <a:r>
              <a:rPr lang="zh-TW" altLang="en-US" sz="2200" dirty="0" smtClean="0"/>
              <a:t>。</a:t>
            </a:r>
            <a:endParaRPr lang="en-US" altLang="zh-TW" sz="2200" dirty="0" smtClean="0"/>
          </a:p>
          <a:p>
            <a:pPr marL="457200" indent="-457200">
              <a:buFont typeface="Wingdings" panose="05000000000000000000" pitchFamily="2" charset="2"/>
              <a:buAutoNum type="circleNumWdWhitePlain"/>
            </a:pPr>
            <a:r>
              <a:rPr lang="zh-TW" altLang="en-US" sz="2200" dirty="0"/>
              <a:t>因按新</a:t>
            </a:r>
            <a:r>
              <a:rPr lang="en-US" altLang="zh-TW" sz="2200" dirty="0"/>
              <a:t>FV</a:t>
            </a:r>
            <a:r>
              <a:rPr lang="zh-TW" altLang="en-US" sz="2200" dirty="0"/>
              <a:t>入帳，需重新計算有效利率，後續據以認列利息收入</a:t>
            </a:r>
            <a:r>
              <a:rPr lang="zh-TW" altLang="en-US" sz="2200" dirty="0" smtClean="0"/>
              <a:t>。</a:t>
            </a:r>
            <a:endParaRPr lang="en-US" altLang="zh-TW" sz="2200" dirty="0" smtClean="0"/>
          </a:p>
          <a:p>
            <a:pPr marL="457200" indent="-457200">
              <a:buFont typeface="Wingdings" panose="05000000000000000000" pitchFamily="2" charset="2"/>
              <a:buAutoNum type="circleNumWdWhitePlain"/>
            </a:pPr>
            <a:r>
              <a:rPr lang="en-US" altLang="zh-TW" sz="2200" dirty="0"/>
              <a:t>FVOCI</a:t>
            </a:r>
            <a:r>
              <a:rPr lang="zh-TW" altLang="en-US" sz="2200" dirty="0"/>
              <a:t>需評估減損，貸記「其他綜合損益─透過其他綜合損益按公允價值衡量金融資產未實現損益─累計減損金額」</a:t>
            </a:r>
            <a:r>
              <a:rPr lang="zh-TW" altLang="en-US" sz="2200" dirty="0" smtClean="0"/>
              <a:t>。</a:t>
            </a:r>
            <a:endParaRPr lang="en-US" altLang="zh-TW" sz="2200" dirty="0" smtClean="0"/>
          </a:p>
          <a:p>
            <a:pPr marL="457200" indent="-457200">
              <a:buFont typeface="Wingdings" panose="05000000000000000000" pitchFamily="2" charset="2"/>
              <a:buAutoNum type="circleNumWdWhitePlain"/>
            </a:pPr>
            <a:r>
              <a:rPr lang="en-US" altLang="zh-TW" sz="2200" dirty="0"/>
              <a:t>FVOCI</a:t>
            </a:r>
            <a:r>
              <a:rPr lang="zh-TW" altLang="en-US" sz="2200" dirty="0"/>
              <a:t>需評估公允價值變動，但因以新</a:t>
            </a:r>
            <a:r>
              <a:rPr lang="en-US" altLang="zh-TW" sz="2200" dirty="0"/>
              <a:t>FV</a:t>
            </a:r>
            <a:r>
              <a:rPr lang="zh-TW" altLang="en-US" sz="2200" dirty="0"/>
              <a:t>入帳，無變動。</a:t>
            </a:r>
          </a:p>
        </p:txBody>
      </p:sp>
    </p:spTree>
    <p:extLst>
      <p:ext uri="{BB962C8B-B14F-4D97-AF65-F5344CB8AC3E}">
        <p14:creationId xmlns:p14="http://schemas.microsoft.com/office/powerpoint/2010/main" val="4109375904"/>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4294967295"/>
          </p:nvPr>
        </p:nvSpPr>
        <p:spPr>
          <a:xfrm>
            <a:off x="144463" y="1196975"/>
            <a:ext cx="8855075" cy="5400675"/>
          </a:xfrm>
        </p:spPr>
        <p:txBody>
          <a:bodyPr/>
          <a:lstStyle/>
          <a:p>
            <a:pPr marL="0" indent="0">
              <a:buNone/>
            </a:pPr>
            <a:r>
              <a:rPr lang="en-US" altLang="zh-TW" sz="2200" dirty="0" smtClean="0"/>
              <a:t>3.AC</a:t>
            </a:r>
            <a:r>
              <a:rPr lang="zh-TW" altLang="en-US" sz="2200" dirty="0" smtClean="0"/>
              <a:t>→</a:t>
            </a:r>
            <a:r>
              <a:rPr lang="en-US" altLang="zh-TW" sz="2200" dirty="0" smtClean="0"/>
              <a:t>FVTPL</a:t>
            </a:r>
          </a:p>
          <a:p>
            <a:pPr marL="457200" indent="-457200">
              <a:buFont typeface="Wingdings" panose="05000000000000000000" pitchFamily="2" charset="2"/>
              <a:buAutoNum type="circleNumWdWhitePlain"/>
            </a:pPr>
            <a:r>
              <a:rPr lang="zh-TW" altLang="en-US" sz="2200" dirty="0"/>
              <a:t>視同按</a:t>
            </a:r>
            <a:r>
              <a:rPr lang="en-US" altLang="zh-TW" sz="2200" dirty="0"/>
              <a:t>FV</a:t>
            </a:r>
            <a:r>
              <a:rPr lang="zh-TW" altLang="en-US" sz="2200" dirty="0"/>
              <a:t>出售，除列原帳面金額，再按</a:t>
            </a:r>
            <a:r>
              <a:rPr lang="en-US" altLang="zh-TW" sz="2200" dirty="0"/>
              <a:t>FV</a:t>
            </a:r>
            <a:r>
              <a:rPr lang="zh-TW" altLang="en-US" sz="2200" dirty="0"/>
              <a:t>買回，分類為</a:t>
            </a:r>
            <a:r>
              <a:rPr lang="en-US" altLang="zh-TW" sz="2200" dirty="0"/>
              <a:t>FVPL</a:t>
            </a:r>
            <a:r>
              <a:rPr lang="zh-TW" altLang="en-US" sz="2200" dirty="0"/>
              <a:t>，兩分錄合併做</a:t>
            </a:r>
            <a:r>
              <a:rPr lang="zh-TW" altLang="en-US" sz="2200" dirty="0" smtClean="0"/>
              <a:t>。</a:t>
            </a:r>
            <a:endParaRPr lang="en-US" altLang="zh-TW" sz="2200" dirty="0" smtClean="0"/>
          </a:p>
          <a:p>
            <a:pPr marL="457200" indent="-457200">
              <a:buFont typeface="Wingdings" panose="05000000000000000000" pitchFamily="2" charset="2"/>
              <a:buAutoNum type="circleNumWdWhitePlain"/>
            </a:pPr>
            <a:r>
              <a:rPr lang="zh-TW" altLang="en-US" sz="2200" dirty="0"/>
              <a:t>有出售</a:t>
            </a:r>
            <a:r>
              <a:rPr lang="en-US" altLang="zh-TW" sz="2200" dirty="0"/>
              <a:t>(</a:t>
            </a:r>
            <a:r>
              <a:rPr lang="zh-TW" altLang="en-US" sz="2200" dirty="0"/>
              <a:t>重分類</a:t>
            </a:r>
            <a:r>
              <a:rPr lang="en-US" altLang="zh-TW" sz="2200" dirty="0"/>
              <a:t>)</a:t>
            </a:r>
            <a:r>
              <a:rPr lang="zh-TW" altLang="en-US" sz="2200" dirty="0"/>
              <a:t>損益，應認列重分類損益</a:t>
            </a:r>
            <a:r>
              <a:rPr lang="zh-TW" altLang="en-US" sz="2200" dirty="0" smtClean="0"/>
              <a:t>。</a:t>
            </a:r>
            <a:endParaRPr lang="en-US" altLang="zh-TW" sz="2200" dirty="0" smtClean="0"/>
          </a:p>
          <a:p>
            <a:pPr marL="457200" indent="-457200">
              <a:buFont typeface="Wingdings" panose="05000000000000000000" pitchFamily="2" charset="2"/>
              <a:buAutoNum type="circleNumWdWhitePlain"/>
            </a:pPr>
            <a:r>
              <a:rPr lang="zh-TW" altLang="en-US" sz="2200" dirty="0"/>
              <a:t>因按新</a:t>
            </a:r>
            <a:r>
              <a:rPr lang="en-US" altLang="zh-TW" sz="2200" dirty="0"/>
              <a:t>FV</a:t>
            </a:r>
            <a:r>
              <a:rPr lang="zh-TW" altLang="en-US" sz="2200" dirty="0"/>
              <a:t>入帳，有效利率有變動，但因</a:t>
            </a:r>
            <a:r>
              <a:rPr lang="en-US" altLang="zh-TW" sz="2200" dirty="0"/>
              <a:t>FVPL</a:t>
            </a:r>
            <a:r>
              <a:rPr lang="zh-TW" altLang="en-US" sz="2200" dirty="0"/>
              <a:t>不需攤銷溢折價，故不必計算新的有效利率</a:t>
            </a:r>
            <a:r>
              <a:rPr lang="zh-TW" altLang="en-US" sz="2200" dirty="0" smtClean="0"/>
              <a:t>。</a:t>
            </a:r>
            <a:endParaRPr lang="en-US" altLang="zh-TW" sz="2200" dirty="0" smtClean="0"/>
          </a:p>
          <a:p>
            <a:pPr marL="457200" indent="-457200">
              <a:buFont typeface="Wingdings" panose="05000000000000000000" pitchFamily="2" charset="2"/>
              <a:buAutoNum type="circleNumWdWhitePlain"/>
            </a:pPr>
            <a:r>
              <a:rPr lang="en-US" altLang="zh-TW" sz="2200" dirty="0"/>
              <a:t>FVPL</a:t>
            </a:r>
            <a:r>
              <a:rPr lang="zh-TW" altLang="en-US" sz="2200" dirty="0"/>
              <a:t>無須認列備抵損失</a:t>
            </a:r>
            <a:r>
              <a:rPr lang="zh-TW" altLang="en-US" sz="2200" dirty="0" smtClean="0"/>
              <a:t>。</a:t>
            </a:r>
            <a:endParaRPr lang="en-US" altLang="zh-TW" sz="2200" dirty="0" smtClean="0"/>
          </a:p>
          <a:p>
            <a:pPr marL="0" indent="0">
              <a:buNone/>
            </a:pPr>
            <a:r>
              <a:rPr lang="en-US" altLang="zh-TW" sz="2200" dirty="0" smtClean="0"/>
              <a:t>4.FVOCI</a:t>
            </a:r>
            <a:r>
              <a:rPr lang="zh-TW" altLang="en-US" sz="2200" dirty="0" smtClean="0"/>
              <a:t>→</a:t>
            </a:r>
            <a:r>
              <a:rPr lang="en-US" altLang="zh-TW" sz="2200" dirty="0" smtClean="0"/>
              <a:t>FVTPL</a:t>
            </a:r>
          </a:p>
          <a:p>
            <a:pPr marL="457200" indent="-457200">
              <a:buFont typeface="Wingdings" panose="05000000000000000000" pitchFamily="2" charset="2"/>
              <a:buAutoNum type="circleNumWdWhitePlain"/>
            </a:pPr>
            <a:r>
              <a:rPr lang="zh-TW" altLang="en-US" sz="2200" dirty="0"/>
              <a:t>視同按</a:t>
            </a:r>
            <a:r>
              <a:rPr lang="en-US" altLang="zh-TW" sz="2200" dirty="0"/>
              <a:t>FV</a:t>
            </a:r>
            <a:r>
              <a:rPr lang="zh-TW" altLang="en-US" sz="2200" dirty="0"/>
              <a:t>出售，除列原帳面金額，再按</a:t>
            </a:r>
            <a:r>
              <a:rPr lang="en-US" altLang="zh-TW" sz="2200" dirty="0"/>
              <a:t>FV</a:t>
            </a:r>
            <a:r>
              <a:rPr lang="zh-TW" altLang="en-US" sz="2200" dirty="0"/>
              <a:t>買回，分類為</a:t>
            </a:r>
            <a:r>
              <a:rPr lang="en-US" altLang="zh-TW" sz="2200" dirty="0"/>
              <a:t>FVPL</a:t>
            </a:r>
            <a:r>
              <a:rPr lang="zh-TW" altLang="en-US" sz="2200" dirty="0"/>
              <a:t>，兩分錄合併做</a:t>
            </a:r>
            <a:r>
              <a:rPr lang="zh-TW" altLang="en-US" sz="2200" dirty="0" smtClean="0"/>
              <a:t>。</a:t>
            </a:r>
            <a:endParaRPr lang="en-US" altLang="zh-TW" sz="2200" dirty="0" smtClean="0"/>
          </a:p>
          <a:p>
            <a:pPr marL="457200" indent="-457200">
              <a:buFont typeface="Wingdings" panose="05000000000000000000" pitchFamily="2" charset="2"/>
              <a:buAutoNum type="circleNumWdWhitePlain"/>
            </a:pPr>
            <a:r>
              <a:rPr lang="zh-TW" altLang="en-US" sz="2200" dirty="0"/>
              <a:t>有出售</a:t>
            </a:r>
            <a:r>
              <a:rPr lang="en-US" altLang="zh-TW" sz="2200" dirty="0"/>
              <a:t>(</a:t>
            </a:r>
            <a:r>
              <a:rPr lang="zh-TW" altLang="en-US" sz="2200" dirty="0"/>
              <a:t>重分類</a:t>
            </a:r>
            <a:r>
              <a:rPr lang="en-US" altLang="zh-TW" sz="2200" dirty="0"/>
              <a:t>)</a:t>
            </a:r>
            <a:r>
              <a:rPr lang="zh-TW" altLang="en-US" sz="2200" dirty="0"/>
              <a:t>損益，應認列重分類損益</a:t>
            </a:r>
            <a:r>
              <a:rPr lang="zh-TW" altLang="en-US" sz="2200" dirty="0" smtClean="0"/>
              <a:t>。</a:t>
            </a:r>
            <a:endParaRPr lang="en-US" altLang="zh-TW" sz="2200" dirty="0" smtClean="0"/>
          </a:p>
          <a:p>
            <a:pPr marL="457200" indent="-457200">
              <a:buFont typeface="Wingdings" panose="05000000000000000000" pitchFamily="2" charset="2"/>
              <a:buAutoNum type="circleNumWdWhitePlain"/>
            </a:pPr>
            <a:r>
              <a:rPr lang="zh-TW" altLang="en-US" sz="2200" dirty="0"/>
              <a:t>因係轉入</a:t>
            </a:r>
            <a:r>
              <a:rPr lang="en-US" altLang="zh-TW" sz="2200" dirty="0"/>
              <a:t>FVPL</a:t>
            </a:r>
            <a:r>
              <a:rPr lang="zh-TW" altLang="en-US" sz="2200" dirty="0"/>
              <a:t>，無須計算有效利率亦無須評估減損。</a:t>
            </a:r>
          </a:p>
        </p:txBody>
      </p:sp>
    </p:spTree>
    <p:extLst>
      <p:ext uri="{BB962C8B-B14F-4D97-AF65-F5344CB8AC3E}">
        <p14:creationId xmlns:p14="http://schemas.microsoft.com/office/powerpoint/2010/main" val="1790143795"/>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圖片 28"/>
          <p:cNvPicPr>
            <a:picLocks noChangeAspect="1"/>
          </p:cNvPicPr>
          <p:nvPr/>
        </p:nvPicPr>
        <p:blipFill>
          <a:blip r:embed="rId2"/>
          <a:stretch>
            <a:fillRect/>
          </a:stretch>
        </p:blipFill>
        <p:spPr>
          <a:xfrm>
            <a:off x="-108520" y="1698948"/>
            <a:ext cx="8748017" cy="4466356"/>
          </a:xfrm>
          <a:prstGeom prst="rect">
            <a:avLst/>
          </a:prstGeom>
        </p:spPr>
      </p:pic>
      <p:sp>
        <p:nvSpPr>
          <p:cNvPr id="25" name="內容版面配置區 3"/>
          <p:cNvSpPr txBox="1">
            <a:spLocks/>
          </p:cNvSpPr>
          <p:nvPr/>
        </p:nvSpPr>
        <p:spPr bwMode="auto">
          <a:xfrm>
            <a:off x="144463" y="1196975"/>
            <a:ext cx="885507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l"/>
              <a:defRPr kumimoji="1" sz="30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Font typeface="Wingdings" pitchFamily="2" charset="2"/>
              <a:buChar char="n"/>
              <a:defRPr kumimoji="1" sz="2800">
                <a:solidFill>
                  <a:schemeClr val="tx1"/>
                </a:solidFill>
                <a:latin typeface="+mn-lt"/>
                <a:ea typeface="+mn-ea"/>
              </a:defRPr>
            </a:lvl2pPr>
            <a:lvl3pPr marL="1143000" indent="-228600" algn="l" rtl="0" eaLnBrk="1" fontAlgn="base" hangingPunct="1">
              <a:spcBef>
                <a:spcPct val="20000"/>
              </a:spcBef>
              <a:spcAft>
                <a:spcPct val="0"/>
              </a:spcAft>
              <a:buClr>
                <a:srgbClr val="FF0000"/>
              </a:buClr>
              <a:buFont typeface="Wingdings" pitchFamily="2" charset="2"/>
              <a:buChar char="Ø"/>
              <a:defRPr kumimoji="1" sz="2600">
                <a:solidFill>
                  <a:schemeClr val="tx1"/>
                </a:solidFill>
                <a:latin typeface="+mn-lt"/>
                <a:ea typeface="+mn-ea"/>
              </a:defRPr>
            </a:lvl3pPr>
            <a:lvl4pPr marL="1600200" indent="-228600" algn="l" rtl="0" eaLnBrk="1" fontAlgn="base" hangingPunct="1">
              <a:spcBef>
                <a:spcPct val="20000"/>
              </a:spcBef>
              <a:spcAft>
                <a:spcPct val="0"/>
              </a:spcAft>
              <a:buClr>
                <a:srgbClr val="FF0000"/>
              </a:buClr>
              <a:buChar char="•"/>
              <a:defRPr kumimoji="1" sz="2400">
                <a:solidFill>
                  <a:schemeClr val="tx1"/>
                </a:solidFill>
                <a:latin typeface="+mn-lt"/>
                <a:ea typeface="+mn-ea"/>
              </a:defRPr>
            </a:lvl4pPr>
            <a:lvl5pPr marL="20574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5pPr>
            <a:lvl6pPr marL="25146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6pPr>
            <a:lvl7pPr marL="29718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7pPr>
            <a:lvl8pPr marL="34290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8pPr>
            <a:lvl9pPr marL="38862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9pPr>
          </a:lstStyle>
          <a:p>
            <a:pPr marL="0" indent="0">
              <a:buFont typeface="Wingdings" pitchFamily="2" charset="2"/>
              <a:buNone/>
            </a:pPr>
            <a:r>
              <a:rPr lang="en-US" altLang="zh-TW" sz="2200" kern="0" dirty="0"/>
              <a:t>5</a:t>
            </a:r>
            <a:r>
              <a:rPr lang="en-US" altLang="zh-TW" sz="2200" kern="0" dirty="0" smtClean="0"/>
              <a:t>.AC</a:t>
            </a:r>
            <a:r>
              <a:rPr lang="zh-TW" altLang="en-US" sz="2200" kern="0" dirty="0" smtClean="0"/>
              <a:t>→</a:t>
            </a:r>
            <a:r>
              <a:rPr lang="en-US" altLang="zh-TW" sz="2200" kern="0" dirty="0" smtClean="0"/>
              <a:t>FVOCI</a:t>
            </a:r>
          </a:p>
          <a:p>
            <a:pPr marL="0" indent="0">
              <a:buFont typeface="Wingdings" pitchFamily="2" charset="2"/>
              <a:buNone/>
            </a:pPr>
            <a:endParaRPr lang="en-US" altLang="zh-TW" sz="2200" kern="0" dirty="0"/>
          </a:p>
          <a:p>
            <a:pPr marL="0" indent="0">
              <a:buFont typeface="Wingdings" pitchFamily="2" charset="2"/>
              <a:buNone/>
            </a:pPr>
            <a:endParaRPr lang="en-US" altLang="zh-TW" sz="2200" kern="0" dirty="0" smtClean="0"/>
          </a:p>
          <a:p>
            <a:pPr marL="0" indent="0">
              <a:buFont typeface="Wingdings" pitchFamily="2" charset="2"/>
              <a:buNone/>
            </a:pPr>
            <a:endParaRPr lang="en-US" altLang="zh-TW" sz="2200" kern="0" dirty="0"/>
          </a:p>
          <a:p>
            <a:pPr marL="0" indent="0">
              <a:buFont typeface="Wingdings" pitchFamily="2" charset="2"/>
              <a:buNone/>
            </a:pPr>
            <a:endParaRPr lang="en-US" altLang="zh-TW" sz="2200" kern="0" dirty="0" smtClean="0"/>
          </a:p>
          <a:p>
            <a:pPr marL="0" indent="0">
              <a:buNone/>
            </a:pPr>
            <a:r>
              <a:rPr lang="zh-TW" altLang="en-US" sz="2200" kern="0" dirty="0"/>
              <a:t>重分類時</a:t>
            </a:r>
            <a:r>
              <a:rPr lang="zh-TW" altLang="en-US" sz="2200" kern="0" dirty="0" smtClean="0"/>
              <a:t>：</a:t>
            </a:r>
            <a:endParaRPr lang="en-US" altLang="zh-TW" sz="2200" kern="0" dirty="0" smtClean="0"/>
          </a:p>
          <a:p>
            <a:pPr marL="0" indent="0">
              <a:buNone/>
            </a:pPr>
            <a:r>
              <a:rPr lang="en-US" altLang="zh-TW" sz="2200" kern="0" dirty="0"/>
              <a:t>(1)AC</a:t>
            </a:r>
            <a:r>
              <a:rPr lang="zh-TW" altLang="en-US" sz="2200" kern="0" dirty="0"/>
              <a:t>轉入</a:t>
            </a:r>
            <a:r>
              <a:rPr lang="en-US" altLang="zh-TW" sz="2200" kern="0" dirty="0"/>
              <a:t>FVOCI</a:t>
            </a:r>
            <a:r>
              <a:rPr lang="zh-TW" altLang="en-US" sz="2200" kern="0" dirty="0" smtClean="0"/>
              <a:t>科目</a:t>
            </a:r>
            <a:endParaRPr lang="en-US" altLang="zh-TW" sz="2200" kern="0" dirty="0" smtClean="0"/>
          </a:p>
          <a:p>
            <a:pPr marL="0" indent="0">
              <a:buNone/>
            </a:pPr>
            <a:r>
              <a:rPr lang="en-US" altLang="zh-TW" sz="2200" kern="0" dirty="0"/>
              <a:t>(2)</a:t>
            </a:r>
            <a:r>
              <a:rPr lang="zh-TW" altLang="en-US" sz="2200" kern="0" dirty="0"/>
              <a:t>備抵損失轉入（貸記）</a:t>
            </a:r>
            <a:r>
              <a:rPr lang="en-US" altLang="zh-TW" sz="2200" kern="0" dirty="0"/>
              <a:t>OCI</a:t>
            </a:r>
            <a:r>
              <a:rPr lang="zh-TW" altLang="en-US" sz="2200" kern="0" dirty="0"/>
              <a:t>（累計減損金額</a:t>
            </a:r>
            <a:r>
              <a:rPr lang="zh-TW" altLang="en-US" sz="2200" kern="0" dirty="0" smtClean="0"/>
              <a:t>）</a:t>
            </a:r>
            <a:endParaRPr lang="en-US" altLang="zh-TW" sz="2200" kern="0" dirty="0" smtClean="0"/>
          </a:p>
          <a:p>
            <a:pPr marL="0" indent="0">
              <a:buNone/>
            </a:pPr>
            <a:r>
              <a:rPr lang="en-US" altLang="zh-TW" sz="2200" kern="0" dirty="0"/>
              <a:t>(3)</a:t>
            </a:r>
            <a:r>
              <a:rPr lang="zh-TW" altLang="en-US" sz="2200" kern="0" dirty="0"/>
              <a:t>補認列公允價值變動</a:t>
            </a:r>
            <a:r>
              <a:rPr lang="en-US" altLang="zh-TW" sz="2200" kern="0" dirty="0"/>
              <a:t>OCI</a:t>
            </a:r>
            <a:r>
              <a:rPr lang="zh-TW" altLang="en-US" sz="2200" kern="0" dirty="0"/>
              <a:t>（借記或貸記</a:t>
            </a:r>
            <a:r>
              <a:rPr lang="zh-TW" altLang="en-US" sz="2200" kern="0" dirty="0" smtClean="0"/>
              <a:t>）</a:t>
            </a:r>
            <a:endParaRPr lang="en-US" altLang="zh-TW" sz="2200" kern="0" dirty="0" smtClean="0"/>
          </a:p>
          <a:p>
            <a:pPr marL="0" indent="0">
              <a:buNone/>
            </a:pPr>
            <a:r>
              <a:rPr lang="en-US" altLang="zh-TW" sz="2200" kern="0" dirty="0"/>
              <a:t>(4)</a:t>
            </a:r>
            <a:r>
              <a:rPr lang="zh-TW" altLang="en-US" sz="2200" kern="0" dirty="0"/>
              <a:t>有效利率不變</a:t>
            </a:r>
            <a:endParaRPr lang="en-US" altLang="zh-TW" sz="2200" kern="0" dirty="0" smtClean="0"/>
          </a:p>
        </p:txBody>
      </p:sp>
    </p:spTree>
    <p:extLst>
      <p:ext uri="{BB962C8B-B14F-4D97-AF65-F5344CB8AC3E}">
        <p14:creationId xmlns:p14="http://schemas.microsoft.com/office/powerpoint/2010/main" val="2244610747"/>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內容版面配置區 3"/>
          <p:cNvSpPr txBox="1">
            <a:spLocks/>
          </p:cNvSpPr>
          <p:nvPr/>
        </p:nvSpPr>
        <p:spPr bwMode="auto">
          <a:xfrm>
            <a:off x="144463" y="1196975"/>
            <a:ext cx="885507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l"/>
              <a:defRPr kumimoji="1" sz="30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Font typeface="Wingdings" pitchFamily="2" charset="2"/>
              <a:buChar char="n"/>
              <a:defRPr kumimoji="1" sz="2800">
                <a:solidFill>
                  <a:schemeClr val="tx1"/>
                </a:solidFill>
                <a:latin typeface="+mn-lt"/>
                <a:ea typeface="+mn-ea"/>
              </a:defRPr>
            </a:lvl2pPr>
            <a:lvl3pPr marL="1143000" indent="-228600" algn="l" rtl="0" eaLnBrk="1" fontAlgn="base" hangingPunct="1">
              <a:spcBef>
                <a:spcPct val="20000"/>
              </a:spcBef>
              <a:spcAft>
                <a:spcPct val="0"/>
              </a:spcAft>
              <a:buClr>
                <a:srgbClr val="FF0000"/>
              </a:buClr>
              <a:buFont typeface="Wingdings" pitchFamily="2" charset="2"/>
              <a:buChar char="Ø"/>
              <a:defRPr kumimoji="1" sz="2600">
                <a:solidFill>
                  <a:schemeClr val="tx1"/>
                </a:solidFill>
                <a:latin typeface="+mn-lt"/>
                <a:ea typeface="+mn-ea"/>
              </a:defRPr>
            </a:lvl3pPr>
            <a:lvl4pPr marL="1600200" indent="-228600" algn="l" rtl="0" eaLnBrk="1" fontAlgn="base" hangingPunct="1">
              <a:spcBef>
                <a:spcPct val="20000"/>
              </a:spcBef>
              <a:spcAft>
                <a:spcPct val="0"/>
              </a:spcAft>
              <a:buClr>
                <a:srgbClr val="FF0000"/>
              </a:buClr>
              <a:buChar char="•"/>
              <a:defRPr kumimoji="1" sz="2400">
                <a:solidFill>
                  <a:schemeClr val="tx1"/>
                </a:solidFill>
                <a:latin typeface="+mn-lt"/>
                <a:ea typeface="+mn-ea"/>
              </a:defRPr>
            </a:lvl4pPr>
            <a:lvl5pPr marL="20574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5pPr>
            <a:lvl6pPr marL="25146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6pPr>
            <a:lvl7pPr marL="29718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7pPr>
            <a:lvl8pPr marL="34290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8pPr>
            <a:lvl9pPr marL="3886200" indent="-228600" algn="l" rtl="0" eaLnBrk="1" fontAlgn="base" hangingPunct="1">
              <a:spcBef>
                <a:spcPct val="20000"/>
              </a:spcBef>
              <a:spcAft>
                <a:spcPct val="0"/>
              </a:spcAft>
              <a:buClr>
                <a:srgbClr val="FF0000"/>
              </a:buClr>
              <a:buFont typeface="Arial" charset="0"/>
              <a:buChar char="»"/>
              <a:defRPr kumimoji="1" sz="2200">
                <a:solidFill>
                  <a:schemeClr val="tx1"/>
                </a:solidFill>
                <a:latin typeface="+mn-lt"/>
                <a:ea typeface="+mn-ea"/>
              </a:defRPr>
            </a:lvl9pPr>
          </a:lstStyle>
          <a:p>
            <a:pPr marL="0" indent="0">
              <a:buFont typeface="Wingdings" pitchFamily="2" charset="2"/>
              <a:buNone/>
            </a:pPr>
            <a:r>
              <a:rPr lang="en-US" altLang="zh-TW" sz="2200" kern="0" dirty="0" smtClean="0"/>
              <a:t>6.FVOCI</a:t>
            </a:r>
            <a:r>
              <a:rPr lang="zh-TW" altLang="en-US" sz="2200" kern="0" dirty="0" smtClean="0"/>
              <a:t>→</a:t>
            </a:r>
            <a:r>
              <a:rPr lang="en-US" altLang="zh-TW" sz="2200" kern="0" dirty="0" smtClean="0"/>
              <a:t>AC</a:t>
            </a:r>
          </a:p>
          <a:p>
            <a:pPr marL="0" indent="0">
              <a:buFont typeface="Wingdings" pitchFamily="2" charset="2"/>
              <a:buNone/>
            </a:pPr>
            <a:endParaRPr lang="en-US" altLang="zh-TW" sz="2200" kern="0" dirty="0"/>
          </a:p>
          <a:p>
            <a:pPr marL="0" indent="0">
              <a:buFont typeface="Wingdings" pitchFamily="2" charset="2"/>
              <a:buNone/>
            </a:pPr>
            <a:endParaRPr lang="en-US" altLang="zh-TW" sz="2200" kern="0" dirty="0" smtClean="0"/>
          </a:p>
          <a:p>
            <a:pPr marL="0" indent="0">
              <a:buFont typeface="Wingdings" pitchFamily="2" charset="2"/>
              <a:buNone/>
            </a:pPr>
            <a:endParaRPr lang="en-US" altLang="zh-TW" sz="2200" kern="0" dirty="0"/>
          </a:p>
          <a:p>
            <a:pPr marL="0" indent="0">
              <a:buFont typeface="Wingdings" pitchFamily="2" charset="2"/>
              <a:buNone/>
            </a:pPr>
            <a:endParaRPr lang="en-US" altLang="zh-TW" sz="2200" kern="0" dirty="0" smtClean="0"/>
          </a:p>
          <a:p>
            <a:pPr marL="0" indent="0">
              <a:buNone/>
            </a:pPr>
            <a:r>
              <a:rPr lang="zh-TW" altLang="en-US" sz="2200" kern="0" dirty="0"/>
              <a:t>重分類時</a:t>
            </a:r>
            <a:r>
              <a:rPr lang="zh-TW" altLang="en-US" sz="2200" kern="0" dirty="0" smtClean="0"/>
              <a:t>：</a:t>
            </a:r>
            <a:endParaRPr lang="en-US" altLang="zh-TW" sz="2200" kern="0" dirty="0" smtClean="0"/>
          </a:p>
          <a:p>
            <a:pPr marL="0" indent="0">
              <a:buNone/>
            </a:pPr>
            <a:r>
              <a:rPr lang="en-US" altLang="zh-TW" sz="2200" kern="0" dirty="0"/>
              <a:t>(1)FVOCI</a:t>
            </a:r>
            <a:r>
              <a:rPr lang="zh-TW" altLang="en-US" sz="2200" kern="0" dirty="0"/>
              <a:t>轉入</a:t>
            </a:r>
            <a:r>
              <a:rPr lang="en-US" altLang="zh-TW" sz="2200" kern="0" dirty="0"/>
              <a:t>AC</a:t>
            </a:r>
            <a:r>
              <a:rPr lang="zh-TW" altLang="en-US" sz="2200" kern="0" dirty="0" smtClean="0"/>
              <a:t>科目</a:t>
            </a:r>
            <a:endParaRPr lang="en-US" altLang="zh-TW" sz="2200" kern="0" dirty="0" smtClean="0"/>
          </a:p>
          <a:p>
            <a:pPr marL="0" indent="0">
              <a:buNone/>
            </a:pPr>
            <a:r>
              <a:rPr lang="en-US" altLang="zh-TW" sz="2200" kern="0" dirty="0"/>
              <a:t>(2) OCI</a:t>
            </a:r>
            <a:r>
              <a:rPr lang="zh-TW" altLang="en-US" sz="2200" kern="0" dirty="0"/>
              <a:t>（累計減損金額）轉入備抵損失（貸記</a:t>
            </a:r>
            <a:r>
              <a:rPr lang="zh-TW" altLang="en-US" sz="2200" kern="0" dirty="0" smtClean="0"/>
              <a:t>）</a:t>
            </a:r>
            <a:endParaRPr lang="en-US" altLang="zh-TW" sz="2200" kern="0" dirty="0" smtClean="0"/>
          </a:p>
          <a:p>
            <a:pPr marL="0" indent="0">
              <a:buNone/>
            </a:pPr>
            <a:r>
              <a:rPr lang="en-US" altLang="zh-TW" sz="2200" kern="0" dirty="0"/>
              <a:t>(3) OCI</a:t>
            </a:r>
            <a:r>
              <a:rPr lang="zh-TW" altLang="en-US" sz="2200" kern="0" dirty="0"/>
              <a:t>（公允價值變動）</a:t>
            </a:r>
            <a:r>
              <a:rPr lang="zh-TW" altLang="en-US" sz="2200" kern="0" dirty="0" smtClean="0"/>
              <a:t>沖銷</a:t>
            </a:r>
            <a:endParaRPr lang="en-US" altLang="zh-TW" sz="2200" kern="0" dirty="0" smtClean="0"/>
          </a:p>
          <a:p>
            <a:pPr marL="0" indent="0">
              <a:buNone/>
            </a:pPr>
            <a:r>
              <a:rPr lang="en-US" altLang="zh-TW" sz="2200" kern="0" dirty="0"/>
              <a:t>(4)</a:t>
            </a:r>
            <a:r>
              <a:rPr lang="zh-TW" altLang="en-US" sz="2200" kern="0" dirty="0"/>
              <a:t>有效利率不變</a:t>
            </a:r>
            <a:endParaRPr lang="en-US" altLang="zh-TW" sz="2200" kern="0" dirty="0" smtClean="0"/>
          </a:p>
        </p:txBody>
      </p:sp>
      <p:pic>
        <p:nvPicPr>
          <p:cNvPr id="9" name="圖片 8"/>
          <p:cNvPicPr>
            <a:picLocks noChangeAspect="1"/>
          </p:cNvPicPr>
          <p:nvPr/>
        </p:nvPicPr>
        <p:blipFill>
          <a:blip r:embed="rId2"/>
          <a:stretch>
            <a:fillRect/>
          </a:stretch>
        </p:blipFill>
        <p:spPr>
          <a:xfrm>
            <a:off x="-108503" y="1665111"/>
            <a:ext cx="8748000" cy="2844009"/>
          </a:xfrm>
          <a:prstGeom prst="rect">
            <a:avLst/>
          </a:prstGeom>
        </p:spPr>
      </p:pic>
    </p:spTree>
    <p:extLst>
      <p:ext uri="{BB962C8B-B14F-4D97-AF65-F5344CB8AC3E}">
        <p14:creationId xmlns:p14="http://schemas.microsoft.com/office/powerpoint/2010/main" val="2277407640"/>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26</a:t>
            </a:r>
            <a:r>
              <a:rPr lang="zh-TW" altLang="en-US" dirty="0"/>
              <a:t>：債務工具金融資產之重分類</a:t>
            </a:r>
          </a:p>
        </p:txBody>
      </p:sp>
      <p:sp>
        <p:nvSpPr>
          <p:cNvPr id="3" name="內容版面配置區 2"/>
          <p:cNvSpPr>
            <a:spLocks noGrp="1"/>
          </p:cNvSpPr>
          <p:nvPr>
            <p:ph idx="4294967295"/>
          </p:nvPr>
        </p:nvSpPr>
        <p:spPr>
          <a:xfrm>
            <a:off x="144463" y="1989138"/>
            <a:ext cx="8855075" cy="4608512"/>
          </a:xfrm>
        </p:spPr>
        <p:txBody>
          <a:bodyPr/>
          <a:lstStyle/>
          <a:p>
            <a:pPr marL="0" indent="0">
              <a:buNone/>
            </a:pPr>
            <a:r>
              <a:rPr lang="zh-TW" altLang="en-US" sz="2400" dirty="0"/>
              <a:t>白河公司於</a:t>
            </a:r>
            <a:r>
              <a:rPr lang="en-US" altLang="zh-TW" sz="2400" dirty="0"/>
              <a:t>X1/12/31</a:t>
            </a:r>
            <a:r>
              <a:rPr lang="zh-TW" altLang="en-US" sz="2400" dirty="0"/>
              <a:t>按公允價值</a:t>
            </a:r>
            <a:r>
              <a:rPr lang="en-US" altLang="zh-TW" sz="2400" dirty="0"/>
              <a:t>$500,000</a:t>
            </a:r>
            <a:r>
              <a:rPr lang="zh-TW" altLang="en-US" sz="2400" dirty="0"/>
              <a:t>購入一債券，面額</a:t>
            </a:r>
            <a:r>
              <a:rPr lang="en-US" altLang="zh-TW" sz="2400" dirty="0"/>
              <a:t>$500,000</a:t>
            </a:r>
            <a:r>
              <a:rPr lang="zh-TW" altLang="en-US" sz="2400" dirty="0"/>
              <a:t>，票面利率</a:t>
            </a:r>
            <a:r>
              <a:rPr lang="en-US" altLang="zh-TW" sz="2400" dirty="0"/>
              <a:t>5%</a:t>
            </a:r>
            <a:r>
              <a:rPr lang="zh-TW" altLang="en-US" sz="2400" dirty="0"/>
              <a:t>，每年底付息一次，五年到期，原按其經營模式分類為某一類金融資產。至</a:t>
            </a:r>
            <a:r>
              <a:rPr lang="en-US" altLang="zh-TW" sz="2400" dirty="0"/>
              <a:t>X3</a:t>
            </a:r>
            <a:r>
              <a:rPr lang="zh-TW" altLang="en-US" sz="2400" dirty="0"/>
              <a:t>年</a:t>
            </a:r>
            <a:r>
              <a:rPr lang="en-US" altLang="zh-TW" sz="2400" dirty="0"/>
              <a:t>12</a:t>
            </a:r>
            <a:r>
              <a:rPr lang="zh-TW" altLang="en-US" sz="2400" dirty="0"/>
              <a:t>月</a:t>
            </a:r>
            <a:r>
              <a:rPr lang="en-US" altLang="zh-TW" sz="2400" dirty="0"/>
              <a:t>31</a:t>
            </a:r>
            <a:r>
              <a:rPr lang="zh-TW" altLang="en-US" sz="2400" dirty="0"/>
              <a:t>日，白河公司因改變其管理債券之經營模式，決定自</a:t>
            </a:r>
            <a:r>
              <a:rPr lang="en-US" altLang="zh-TW" sz="2400" dirty="0"/>
              <a:t>X4/1/1</a:t>
            </a:r>
            <a:r>
              <a:rPr lang="zh-TW" altLang="en-US" sz="2400" dirty="0"/>
              <a:t>起重分類該債券。該債券於重分類日之公允價值為</a:t>
            </a:r>
            <a:r>
              <a:rPr lang="en-US" altLang="zh-TW" sz="2400" dirty="0"/>
              <a:t>$490,000</a:t>
            </a:r>
            <a:r>
              <a:rPr lang="zh-TW" altLang="en-US" sz="2400" dirty="0"/>
              <a:t>。</a:t>
            </a:r>
          </a:p>
          <a:p>
            <a:pPr marL="0" indent="0">
              <a:buNone/>
            </a:pPr>
            <a:r>
              <a:rPr lang="zh-TW" altLang="en-US" sz="2400" dirty="0"/>
              <a:t>若該債券於重分類前係按攤銷後成本衡量或透過其他綜合損益按公允價值</a:t>
            </a:r>
            <a:r>
              <a:rPr lang="zh-TW" altLang="en-US" sz="2400" dirty="0" smtClean="0"/>
              <a:t>衡量，</a:t>
            </a:r>
            <a:r>
              <a:rPr lang="zh-TW" altLang="en-US" sz="2400" dirty="0"/>
              <a:t>則於重分類日已認列之備抵損失為</a:t>
            </a:r>
            <a:r>
              <a:rPr lang="en-US" altLang="zh-TW" sz="2400" dirty="0"/>
              <a:t>$6,000(</a:t>
            </a:r>
            <a:r>
              <a:rPr lang="zh-TW" altLang="en-US" sz="2400" dirty="0"/>
              <a:t>反映自原始認列後信用風險顯著增加且因此按存續期間預期信用損失衡量</a:t>
            </a:r>
            <a:r>
              <a:rPr lang="en-US" altLang="zh-TW" sz="2400" dirty="0"/>
              <a:t>)</a:t>
            </a:r>
            <a:r>
              <a:rPr lang="zh-TW" altLang="en-US" sz="2400" dirty="0"/>
              <a:t>。</a:t>
            </a:r>
          </a:p>
          <a:p>
            <a:pPr marL="0" indent="0">
              <a:buNone/>
            </a:pPr>
            <a:r>
              <a:rPr lang="zh-TW" altLang="en-US" sz="2400" dirty="0"/>
              <a:t>於</a:t>
            </a:r>
            <a:r>
              <a:rPr lang="en-US" altLang="zh-TW" sz="2400" dirty="0"/>
              <a:t>X4/1/1</a:t>
            </a:r>
            <a:r>
              <a:rPr lang="zh-TW" altLang="en-US" sz="2400" dirty="0"/>
              <a:t>重分類日之</a:t>
            </a:r>
            <a:r>
              <a:rPr lang="en-US" altLang="zh-TW" sz="2400" dirty="0"/>
              <a:t>12</a:t>
            </a:r>
            <a:r>
              <a:rPr lang="zh-TW" altLang="en-US" sz="2400" dirty="0"/>
              <a:t>個月預期信用損失為</a:t>
            </a:r>
            <a:r>
              <a:rPr lang="en-US" altLang="zh-TW" sz="2400" dirty="0"/>
              <a:t>$4,000</a:t>
            </a:r>
            <a:r>
              <a:rPr lang="zh-TW" altLang="en-US" sz="2400" dirty="0"/>
              <a:t>，</a:t>
            </a:r>
            <a:r>
              <a:rPr lang="en-US" altLang="zh-TW" sz="2400" dirty="0"/>
              <a:t>X4/12/31</a:t>
            </a:r>
            <a:r>
              <a:rPr lang="zh-TW" altLang="en-US" sz="2400" dirty="0"/>
              <a:t>之公允價值為</a:t>
            </a:r>
            <a:r>
              <a:rPr lang="en-US" altLang="zh-TW" sz="2400" dirty="0"/>
              <a:t>$492,000</a:t>
            </a:r>
            <a:r>
              <a:rPr lang="zh-TW" altLang="en-US" sz="2400" dirty="0"/>
              <a:t>，</a:t>
            </a:r>
            <a:r>
              <a:rPr lang="en-US" altLang="zh-TW" sz="2400" dirty="0"/>
              <a:t>X5/1/1</a:t>
            </a:r>
            <a:r>
              <a:rPr lang="zh-TW" altLang="en-US" sz="2400" dirty="0"/>
              <a:t>之</a:t>
            </a:r>
            <a:r>
              <a:rPr lang="en-US" altLang="zh-TW" sz="2400" dirty="0"/>
              <a:t>12</a:t>
            </a:r>
            <a:r>
              <a:rPr lang="zh-TW" altLang="en-US" sz="2400" dirty="0"/>
              <a:t>個月預期信用損失為</a:t>
            </a:r>
            <a:r>
              <a:rPr lang="en-US" altLang="zh-TW" sz="2400" dirty="0"/>
              <a:t>$8,000</a:t>
            </a:r>
            <a:r>
              <a:rPr lang="zh-TW" altLang="en-US" sz="2400" dirty="0"/>
              <a:t>。</a:t>
            </a:r>
          </a:p>
          <a:p>
            <a:pPr marL="0" indent="0">
              <a:buNone/>
            </a:pPr>
            <a:r>
              <a:rPr lang="zh-TW" altLang="en-US" sz="2400" dirty="0"/>
              <a:t>試作：</a:t>
            </a:r>
            <a:r>
              <a:rPr lang="en-US" altLang="zh-TW" sz="2400" dirty="0"/>
              <a:t>X4/1/1</a:t>
            </a:r>
            <a:r>
              <a:rPr lang="zh-TW" altLang="en-US" sz="2400" dirty="0"/>
              <a:t>重分類分錄及</a:t>
            </a:r>
            <a:r>
              <a:rPr lang="en-US" altLang="zh-TW" sz="2400" dirty="0"/>
              <a:t>X4/12/31</a:t>
            </a:r>
            <a:r>
              <a:rPr lang="zh-TW" altLang="en-US" sz="2400" dirty="0"/>
              <a:t>應有之分錄。</a:t>
            </a:r>
          </a:p>
          <a:p>
            <a:pPr marL="0" indent="0">
              <a:buNone/>
            </a:pPr>
            <a:endParaRPr lang="zh-TW" altLang="en-US" sz="2400" dirty="0"/>
          </a:p>
        </p:txBody>
      </p:sp>
    </p:spTree>
    <p:extLst>
      <p:ext uri="{BB962C8B-B14F-4D97-AF65-F5344CB8AC3E}">
        <p14:creationId xmlns:p14="http://schemas.microsoft.com/office/powerpoint/2010/main" val="2206918523"/>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000" y="1196752"/>
            <a:ext cx="8856000" cy="5078313"/>
          </a:xfrm>
          <a:prstGeom prst="rect">
            <a:avLst/>
          </a:prstGeom>
        </p:spPr>
        <p:txBody>
          <a:bodyPr>
            <a:spAutoFit/>
          </a:bodyPr>
          <a:lstStyle/>
          <a:p>
            <a:pPr defTabSz="756000"/>
            <a:r>
              <a:rPr lang="zh-TW" altLang="en-US" b="1" dirty="0">
                <a:solidFill>
                  <a:srgbClr val="0070C0"/>
                </a:solidFill>
              </a:rPr>
              <a:t>情境</a:t>
            </a:r>
            <a:r>
              <a:rPr lang="en-US" altLang="zh-TW" b="1" dirty="0">
                <a:solidFill>
                  <a:srgbClr val="0070C0"/>
                </a:solidFill>
              </a:rPr>
              <a:t>1</a:t>
            </a:r>
            <a:r>
              <a:rPr lang="zh-TW" altLang="en-US" b="1" dirty="0">
                <a:solidFill>
                  <a:srgbClr val="0070C0"/>
                </a:solidFill>
              </a:rPr>
              <a:t>：自透過損益按公允價值衡量重分類至按攤銷後成本衡量（</a:t>
            </a:r>
            <a:r>
              <a:rPr lang="en-US" altLang="zh-TW" b="1" dirty="0">
                <a:solidFill>
                  <a:srgbClr val="0070C0"/>
                </a:solidFill>
              </a:rPr>
              <a:t>FVPL→AC</a:t>
            </a:r>
            <a:r>
              <a:rPr lang="zh-TW" altLang="en-US" b="1" dirty="0">
                <a:solidFill>
                  <a:srgbClr val="0070C0"/>
                </a:solidFill>
              </a:rPr>
              <a:t>）</a:t>
            </a:r>
            <a:endParaRPr lang="en-US" altLang="zh-TW" b="1" dirty="0" smtClean="0">
              <a:solidFill>
                <a:srgbClr val="0070C0"/>
              </a:solidFill>
            </a:endParaRPr>
          </a:p>
          <a:p>
            <a:pPr defTabSz="756000"/>
            <a:r>
              <a:rPr lang="en-US" altLang="zh-TW" dirty="0" smtClean="0"/>
              <a:t>X4/ 1/ 1</a:t>
            </a:r>
            <a:r>
              <a:rPr lang="en-US" altLang="zh-TW" dirty="0"/>
              <a:t>	</a:t>
            </a:r>
            <a:r>
              <a:rPr lang="zh-TW" altLang="en-US" dirty="0"/>
              <a:t>按攤銷後成本衡量之金融資產－債券	</a:t>
            </a:r>
            <a:r>
              <a:rPr lang="en-US" altLang="zh-TW" dirty="0" smtClean="0"/>
              <a:t>			490,000</a:t>
            </a:r>
            <a:r>
              <a:rPr lang="en-US" altLang="zh-TW" dirty="0"/>
              <a:t>	</a:t>
            </a:r>
          </a:p>
          <a:p>
            <a:pPr defTabSz="756000"/>
            <a:r>
              <a:rPr lang="en-US" altLang="zh-TW" dirty="0"/>
              <a:t>	</a:t>
            </a:r>
            <a:r>
              <a:rPr lang="zh-TW" altLang="en-US" dirty="0" smtClean="0"/>
              <a:t>透過</a:t>
            </a:r>
            <a:r>
              <a:rPr lang="zh-TW" altLang="en-US" dirty="0"/>
              <a:t>損益按公允價值衡量金融資產評價調整	</a:t>
            </a:r>
            <a:r>
              <a:rPr lang="en-US" altLang="zh-TW" dirty="0" smtClean="0"/>
              <a:t>		  10,000</a:t>
            </a:r>
            <a:r>
              <a:rPr lang="en-US" altLang="zh-TW" dirty="0"/>
              <a:t>	</a:t>
            </a:r>
            <a:r>
              <a:rPr lang="en-US" altLang="zh-TW" dirty="0" smtClean="0"/>
              <a:t>	</a:t>
            </a:r>
          </a:p>
          <a:p>
            <a:pPr defTabSz="756000"/>
            <a:r>
              <a:rPr lang="en-US" altLang="zh-TW" dirty="0"/>
              <a:t>	 </a:t>
            </a:r>
            <a:r>
              <a:rPr lang="en-US" altLang="zh-TW" dirty="0" smtClean="0"/>
              <a:t>       </a:t>
            </a:r>
            <a:r>
              <a:rPr lang="zh-TW" altLang="en-US" dirty="0" smtClean="0"/>
              <a:t>透過</a:t>
            </a:r>
            <a:r>
              <a:rPr lang="zh-TW" altLang="en-US" dirty="0"/>
              <a:t>損益按公允價值衡量之金融資產－債券		</a:t>
            </a:r>
            <a:r>
              <a:rPr lang="en-US" altLang="zh-TW" dirty="0" smtClean="0"/>
              <a:t>	    500,000</a:t>
            </a:r>
            <a:endParaRPr lang="en-US" altLang="zh-TW" dirty="0"/>
          </a:p>
          <a:p>
            <a:pPr defTabSz="756000"/>
            <a:r>
              <a:rPr lang="en-US" altLang="zh-TW" dirty="0"/>
              <a:t>	</a:t>
            </a:r>
            <a:r>
              <a:rPr lang="zh-TW" altLang="en-US" dirty="0" smtClean="0"/>
              <a:t>按</a:t>
            </a:r>
            <a:r>
              <a:rPr lang="zh-TW" altLang="en-US" dirty="0"/>
              <a:t>攤銷後成本衡量之金融資產－債券	</a:t>
            </a:r>
            <a:r>
              <a:rPr lang="en-US" altLang="zh-TW" dirty="0" smtClean="0"/>
              <a:t>			490,000</a:t>
            </a:r>
            <a:r>
              <a:rPr lang="en-US" altLang="zh-TW" dirty="0"/>
              <a:t>	</a:t>
            </a:r>
          </a:p>
          <a:p>
            <a:pPr defTabSz="756000"/>
            <a:r>
              <a:rPr lang="en-US" altLang="zh-TW" dirty="0"/>
              <a:t>	 </a:t>
            </a:r>
            <a:r>
              <a:rPr lang="en-US" altLang="zh-TW" dirty="0" smtClean="0"/>
              <a:t>       </a:t>
            </a:r>
            <a:r>
              <a:rPr lang="zh-TW" altLang="en-US" dirty="0" smtClean="0"/>
              <a:t>透過</a:t>
            </a:r>
            <a:r>
              <a:rPr lang="zh-TW" altLang="en-US" dirty="0"/>
              <a:t>損益按公允價值衡量之金融資產－債券		</a:t>
            </a:r>
            <a:r>
              <a:rPr lang="en-US" altLang="zh-TW" dirty="0" smtClean="0"/>
              <a:t>	    490,000</a:t>
            </a:r>
            <a:endParaRPr lang="en-US" altLang="zh-TW" dirty="0"/>
          </a:p>
          <a:p>
            <a:pPr defTabSz="756000"/>
            <a:r>
              <a:rPr lang="en-US" altLang="zh-TW" dirty="0" smtClean="0"/>
              <a:t>	</a:t>
            </a:r>
            <a:r>
              <a:rPr lang="zh-TW" altLang="en-US" b="1" dirty="0"/>
              <a:t>視同按</a:t>
            </a:r>
            <a:r>
              <a:rPr lang="en-US" altLang="zh-TW" b="1" dirty="0"/>
              <a:t>FV</a:t>
            </a:r>
            <a:r>
              <a:rPr lang="zh-TW" altLang="en-US" b="1" dirty="0"/>
              <a:t>出售，除列原帳面金額，再按</a:t>
            </a:r>
            <a:r>
              <a:rPr lang="en-US" altLang="zh-TW" b="1" dirty="0"/>
              <a:t>FV</a:t>
            </a:r>
            <a:r>
              <a:rPr lang="zh-TW" altLang="en-US" b="1" dirty="0"/>
              <a:t>買回，轉入</a:t>
            </a:r>
            <a:r>
              <a:rPr lang="en-US" altLang="zh-TW" b="1" dirty="0"/>
              <a:t>AC</a:t>
            </a:r>
            <a:endParaRPr lang="en-US" altLang="zh-TW" dirty="0" smtClean="0"/>
          </a:p>
          <a:p>
            <a:pPr defTabSz="756000"/>
            <a:r>
              <a:rPr lang="en-US" altLang="zh-TW" dirty="0"/>
              <a:t>	</a:t>
            </a:r>
            <a:r>
              <a:rPr lang="zh-TW" altLang="en-US" dirty="0" smtClean="0"/>
              <a:t>預期</a:t>
            </a:r>
            <a:r>
              <a:rPr lang="zh-TW" altLang="en-US" dirty="0"/>
              <a:t>信用減損損失	</a:t>
            </a:r>
            <a:r>
              <a:rPr lang="en-US" altLang="zh-TW" dirty="0" smtClean="0"/>
              <a:t>					    4,000</a:t>
            </a:r>
            <a:r>
              <a:rPr lang="en-US" altLang="zh-TW" dirty="0"/>
              <a:t>	</a:t>
            </a:r>
          </a:p>
          <a:p>
            <a:pPr defTabSz="756000"/>
            <a:r>
              <a:rPr lang="en-US" altLang="zh-TW" dirty="0"/>
              <a:t>	 </a:t>
            </a:r>
            <a:r>
              <a:rPr lang="en-US" altLang="zh-TW" dirty="0" smtClean="0"/>
              <a:t>       </a:t>
            </a:r>
            <a:r>
              <a:rPr lang="zh-TW" altLang="en-US" dirty="0" smtClean="0"/>
              <a:t>備</a:t>
            </a:r>
            <a:r>
              <a:rPr lang="zh-TW" altLang="en-US" dirty="0"/>
              <a:t>抵損失		</a:t>
            </a:r>
            <a:r>
              <a:rPr lang="en-US" altLang="zh-TW" dirty="0" smtClean="0"/>
              <a:t>					                     4,000</a:t>
            </a:r>
          </a:p>
          <a:p>
            <a:pPr defTabSz="756000"/>
            <a:r>
              <a:rPr lang="en-US" altLang="zh-TW" dirty="0" smtClean="0"/>
              <a:t>	</a:t>
            </a:r>
            <a:r>
              <a:rPr lang="zh-TW" altLang="en-US" b="1" dirty="0" smtClean="0"/>
              <a:t>補</a:t>
            </a:r>
            <a:r>
              <a:rPr lang="zh-TW" altLang="en-US" b="1" dirty="0"/>
              <a:t>認列</a:t>
            </a:r>
            <a:r>
              <a:rPr lang="en-US" altLang="zh-TW" b="1" dirty="0"/>
              <a:t>12</a:t>
            </a:r>
            <a:r>
              <a:rPr lang="zh-TW" altLang="en-US" b="1" dirty="0"/>
              <a:t>個月預期信用減損損失</a:t>
            </a:r>
            <a:endParaRPr lang="en-US" altLang="zh-TW" b="1" dirty="0"/>
          </a:p>
          <a:p>
            <a:pPr defTabSz="756000"/>
            <a:r>
              <a:rPr lang="zh-TW" altLang="en-US" dirty="0" smtClean="0"/>
              <a:t>重新計算有效利率：</a:t>
            </a:r>
            <a:r>
              <a:rPr lang="en-US" altLang="zh-TW" dirty="0"/>
              <a:t>	</a:t>
            </a:r>
            <a:r>
              <a:rPr lang="zh-TW" altLang="en-US" dirty="0" smtClean="0"/>
              <a:t>                                                                                     </a:t>
            </a:r>
            <a:r>
              <a:rPr lang="en-US" altLang="zh-TW" dirty="0" smtClean="0"/>
              <a:t>∴</a:t>
            </a:r>
            <a:r>
              <a:rPr lang="en-US" altLang="zh-TW" dirty="0" err="1"/>
              <a:t>i</a:t>
            </a:r>
            <a:r>
              <a:rPr lang="en-US" altLang="zh-TW" dirty="0"/>
              <a:t>=5.75%</a:t>
            </a:r>
          </a:p>
          <a:p>
            <a:pPr defTabSz="756000"/>
            <a:endParaRPr lang="en-US" altLang="zh-TW" dirty="0" smtClean="0"/>
          </a:p>
          <a:p>
            <a:pPr defTabSz="756000"/>
            <a:r>
              <a:rPr lang="en-US" altLang="zh-TW" dirty="0" smtClean="0"/>
              <a:t>X4/12/31</a:t>
            </a:r>
            <a:r>
              <a:rPr lang="zh-TW" altLang="en-US" dirty="0" smtClean="0"/>
              <a:t>現</a:t>
            </a:r>
            <a:r>
              <a:rPr lang="zh-TW" altLang="en-US" dirty="0"/>
              <a:t>　  </a:t>
            </a:r>
            <a:r>
              <a:rPr lang="zh-TW" altLang="en-US" dirty="0" smtClean="0"/>
              <a:t>  金</a:t>
            </a:r>
            <a:r>
              <a:rPr lang="en-US" altLang="zh-TW" dirty="0"/>
              <a:t>($500,000×5%)	</a:t>
            </a:r>
            <a:r>
              <a:rPr lang="en-US" altLang="zh-TW" dirty="0" smtClean="0"/>
              <a:t>				 25,000</a:t>
            </a:r>
            <a:r>
              <a:rPr lang="en-US" altLang="zh-TW" dirty="0"/>
              <a:t>	</a:t>
            </a:r>
          </a:p>
          <a:p>
            <a:pPr defTabSz="756000"/>
            <a:r>
              <a:rPr lang="en-US" altLang="zh-TW" dirty="0"/>
              <a:t>	 </a:t>
            </a:r>
            <a:r>
              <a:rPr lang="en-US" altLang="zh-TW" dirty="0" smtClean="0"/>
              <a:t> </a:t>
            </a:r>
            <a:r>
              <a:rPr lang="zh-TW" altLang="en-US" dirty="0" smtClean="0"/>
              <a:t>按</a:t>
            </a:r>
            <a:r>
              <a:rPr lang="zh-TW" altLang="en-US" dirty="0"/>
              <a:t>攤銷後成本衡量之金融資產－債券	</a:t>
            </a:r>
            <a:r>
              <a:rPr lang="en-US" altLang="zh-TW" dirty="0" smtClean="0"/>
              <a:t>			   3,175</a:t>
            </a:r>
            <a:r>
              <a:rPr lang="en-US" altLang="zh-TW" dirty="0"/>
              <a:t>	 </a:t>
            </a:r>
            <a:r>
              <a:rPr lang="en-US" altLang="zh-TW" dirty="0" smtClean="0"/>
              <a:t>           </a:t>
            </a:r>
          </a:p>
          <a:p>
            <a:pPr defTabSz="756000"/>
            <a:r>
              <a:rPr lang="en-US" altLang="zh-TW" dirty="0"/>
              <a:t> </a:t>
            </a:r>
            <a:r>
              <a:rPr lang="en-US" altLang="zh-TW" dirty="0" smtClean="0"/>
              <a:t>                      </a:t>
            </a:r>
            <a:r>
              <a:rPr lang="zh-TW" altLang="en-US" dirty="0" smtClean="0"/>
              <a:t>利息收入</a:t>
            </a:r>
            <a:r>
              <a:rPr lang="en-US" altLang="zh-TW" dirty="0"/>
              <a:t>($490,000×5.75%)		</a:t>
            </a:r>
            <a:r>
              <a:rPr lang="en-US" altLang="zh-TW" dirty="0" smtClean="0"/>
              <a:t>                                             28,175</a:t>
            </a:r>
            <a:endParaRPr lang="en-US" altLang="zh-TW" dirty="0"/>
          </a:p>
          <a:p>
            <a:pPr defTabSz="756000"/>
            <a:r>
              <a:rPr lang="en-US" altLang="zh-TW" dirty="0"/>
              <a:t>	</a:t>
            </a:r>
            <a:r>
              <a:rPr lang="en-US" altLang="zh-TW" dirty="0" smtClean="0"/>
              <a:t> </a:t>
            </a:r>
            <a:r>
              <a:rPr lang="zh-TW" altLang="en-US" dirty="0" smtClean="0"/>
              <a:t>預期</a:t>
            </a:r>
            <a:r>
              <a:rPr lang="zh-TW" altLang="en-US" dirty="0"/>
              <a:t>信用減損損失	</a:t>
            </a:r>
            <a:r>
              <a:rPr lang="zh-TW" altLang="en-US" dirty="0" smtClean="0"/>
              <a:t>                                                                     </a:t>
            </a:r>
            <a:r>
              <a:rPr lang="en-US" altLang="zh-TW" dirty="0" smtClean="0"/>
              <a:t>2,000</a:t>
            </a:r>
            <a:r>
              <a:rPr lang="en-US" altLang="zh-TW" dirty="0"/>
              <a:t>	</a:t>
            </a:r>
          </a:p>
          <a:p>
            <a:pPr defTabSz="756000"/>
            <a:r>
              <a:rPr lang="en-US" altLang="zh-TW" dirty="0"/>
              <a:t>	</a:t>
            </a:r>
            <a:r>
              <a:rPr lang="en-US" altLang="zh-TW" dirty="0" smtClean="0"/>
              <a:t>	</a:t>
            </a:r>
            <a:r>
              <a:rPr lang="zh-TW" altLang="en-US" dirty="0" smtClean="0"/>
              <a:t>備</a:t>
            </a:r>
            <a:r>
              <a:rPr lang="zh-TW" altLang="en-US" dirty="0"/>
              <a:t>抵損失</a:t>
            </a:r>
            <a:r>
              <a:rPr lang="en-US" altLang="zh-TW" dirty="0"/>
              <a:t>($6,000-$4,000)		</a:t>
            </a:r>
            <a:r>
              <a:rPr lang="en-US" altLang="zh-TW" dirty="0" smtClean="0"/>
              <a:t>                                               2,000</a:t>
            </a:r>
            <a:endParaRPr lang="en-US" altLang="zh-TW" dirty="0"/>
          </a:p>
          <a:p>
            <a:pPr defTabSz="756000"/>
            <a:r>
              <a:rPr lang="en-US" altLang="zh-TW" dirty="0"/>
              <a:t>	</a:t>
            </a:r>
            <a:r>
              <a:rPr lang="zh-TW" altLang="en-US" b="1" dirty="0" smtClean="0"/>
              <a:t>補</a:t>
            </a:r>
            <a:r>
              <a:rPr lang="zh-TW" altLang="en-US" b="1" dirty="0"/>
              <a:t>認列備抵</a:t>
            </a:r>
            <a:r>
              <a:rPr lang="zh-TW" altLang="en-US" b="1" dirty="0" smtClean="0"/>
              <a:t>損失</a:t>
            </a:r>
            <a:r>
              <a:rPr lang="zh-TW" altLang="en-US" dirty="0"/>
              <a:t>		</a:t>
            </a:r>
          </a:p>
        </p:txBody>
      </p:sp>
      <p:sp>
        <p:nvSpPr>
          <p:cNvPr id="4" name="矩形 3"/>
          <p:cNvSpPr/>
          <p:nvPr/>
        </p:nvSpPr>
        <p:spPr bwMode="auto">
          <a:xfrm>
            <a:off x="323528" y="1844824"/>
            <a:ext cx="611576" cy="360040"/>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600" dirty="0" smtClean="0">
                <a:latin typeface="+mn-ea"/>
              </a:rPr>
              <a:t>總額法</a:t>
            </a:r>
            <a:endParaRPr kumimoji="1" lang="zh-TW" altLang="en-US" sz="1600" b="0" i="0" u="none" strike="noStrike" cap="none" normalizeH="0" baseline="0" dirty="0" smtClean="0">
              <a:ln>
                <a:noFill/>
              </a:ln>
              <a:solidFill>
                <a:schemeClr val="tx1"/>
              </a:solidFill>
              <a:effectLst/>
              <a:latin typeface="+mn-ea"/>
            </a:endParaRPr>
          </a:p>
        </p:txBody>
      </p:sp>
      <p:sp>
        <p:nvSpPr>
          <p:cNvPr id="5" name="矩形 4"/>
          <p:cNvSpPr/>
          <p:nvPr/>
        </p:nvSpPr>
        <p:spPr bwMode="auto">
          <a:xfrm>
            <a:off x="323104" y="2420888"/>
            <a:ext cx="612000" cy="360000"/>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600" dirty="0" smtClean="0">
                <a:latin typeface="+mn-ea"/>
              </a:rPr>
              <a:t>淨額法</a:t>
            </a:r>
            <a:endParaRPr kumimoji="1" lang="zh-TW" altLang="en-US" sz="1600" b="0" i="0" u="none" strike="noStrike" cap="none" normalizeH="0" baseline="0" dirty="0" smtClean="0">
              <a:ln>
                <a:noFill/>
              </a:ln>
              <a:solidFill>
                <a:schemeClr val="tx1"/>
              </a:solidFill>
              <a:effectLst/>
              <a:latin typeface="+mn-ea"/>
            </a:endParaRPr>
          </a:p>
        </p:txBody>
      </p:sp>
      <p:sp>
        <p:nvSpPr>
          <p:cNvPr id="6" name="Rectangle 2"/>
          <p:cNvSpPr>
            <a:spLocks noChangeArrowheads="1"/>
          </p:cNvSpPr>
          <p:nvPr/>
        </p:nvSpPr>
        <p:spPr bwMode="auto">
          <a:xfrm>
            <a:off x="4584586" y="3284983"/>
            <a:ext cx="95605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graphicFrame>
        <p:nvGraphicFramePr>
          <p:cNvPr id="7" name="物件 6"/>
          <p:cNvGraphicFramePr>
            <a:graphicFrameLocks noChangeAspect="1"/>
          </p:cNvGraphicFramePr>
          <p:nvPr>
            <p:extLst>
              <p:ext uri="{D42A27DB-BD31-4B8C-83A1-F6EECF244321}">
                <p14:modId xmlns:p14="http://schemas.microsoft.com/office/powerpoint/2010/main" val="2122598348"/>
              </p:ext>
            </p:extLst>
          </p:nvPr>
        </p:nvGraphicFramePr>
        <p:xfrm>
          <a:off x="2281138" y="3954463"/>
          <a:ext cx="4883150" cy="615950"/>
        </p:xfrm>
        <a:graphic>
          <a:graphicData uri="http://schemas.openxmlformats.org/presentationml/2006/ole">
            <mc:AlternateContent xmlns:mc="http://schemas.openxmlformats.org/markup-compatibility/2006">
              <mc:Choice xmlns:v="urn:schemas-microsoft-com:vml" Requires="v">
                <p:oleObj spid="_x0000_s1146" name="方程式" r:id="rId3" imgW="3276360" imgH="419040" progId="Equation.3">
                  <p:embed/>
                </p:oleObj>
              </mc:Choice>
              <mc:Fallback>
                <p:oleObj name="方程式" r:id="rId3" imgW="3276360" imgH="419040" progId="Equation.3">
                  <p:embed/>
                  <p:pic>
                    <p:nvPicPr>
                      <p:cNvPr id="0" name="Object 1"/>
                      <p:cNvPicPr>
                        <a:picLocks noChangeAspect="1" noChangeArrowheads="1"/>
                      </p:cNvPicPr>
                      <p:nvPr/>
                    </p:nvPicPr>
                    <p:blipFill>
                      <a:blip r:embed="rId4"/>
                      <a:srcRect/>
                      <a:stretch>
                        <a:fillRect/>
                      </a:stretch>
                    </p:blipFill>
                    <p:spPr bwMode="auto">
                      <a:xfrm>
                        <a:off x="2281138" y="3954463"/>
                        <a:ext cx="4883150" cy="615950"/>
                      </a:xfrm>
                      <a:prstGeom prst="rect">
                        <a:avLst/>
                      </a:prstGeom>
                      <a:noFill/>
                    </p:spPr>
                  </p:pic>
                </p:oleObj>
              </mc:Fallback>
            </mc:AlternateContent>
          </a:graphicData>
        </a:graphic>
      </p:graphicFrame>
    </p:spTree>
    <p:extLst>
      <p:ext uri="{BB962C8B-B14F-4D97-AF65-F5344CB8AC3E}">
        <p14:creationId xmlns:p14="http://schemas.microsoft.com/office/powerpoint/2010/main" val="3315430729"/>
      </p:ext>
    </p:extLst>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0" y="980728"/>
            <a:ext cx="9000000" cy="6186309"/>
          </a:xfrm>
          <a:prstGeom prst="rect">
            <a:avLst/>
          </a:prstGeom>
        </p:spPr>
        <p:txBody>
          <a:bodyPr wrap="square">
            <a:spAutoFit/>
          </a:bodyPr>
          <a:lstStyle/>
          <a:p>
            <a:pPr defTabSz="756000"/>
            <a:r>
              <a:rPr lang="zh-TW" altLang="en-US" b="1" dirty="0">
                <a:solidFill>
                  <a:srgbClr val="0070C0"/>
                </a:solidFill>
              </a:rPr>
              <a:t>情境</a:t>
            </a:r>
            <a:r>
              <a:rPr lang="en-US" altLang="zh-TW" b="1" dirty="0">
                <a:solidFill>
                  <a:srgbClr val="0070C0"/>
                </a:solidFill>
              </a:rPr>
              <a:t>2</a:t>
            </a:r>
            <a:r>
              <a:rPr lang="zh-TW" altLang="en-US" b="1" dirty="0">
                <a:solidFill>
                  <a:srgbClr val="0070C0"/>
                </a:solidFill>
              </a:rPr>
              <a:t>：自透過損益按公允價值衡量重分類至透過其他綜合損益按公允價值</a:t>
            </a:r>
            <a:r>
              <a:rPr lang="zh-TW" altLang="en-US" b="1" dirty="0" smtClean="0">
                <a:solidFill>
                  <a:srgbClr val="0070C0"/>
                </a:solidFill>
              </a:rPr>
              <a:t>衡量</a:t>
            </a:r>
            <a:r>
              <a:rPr lang="en-US" altLang="zh-TW" b="1" dirty="0" smtClean="0">
                <a:solidFill>
                  <a:srgbClr val="0070C0"/>
                </a:solidFill>
              </a:rPr>
              <a:t>	(</a:t>
            </a:r>
            <a:r>
              <a:rPr lang="en-US" altLang="zh-TW" b="1" dirty="0">
                <a:solidFill>
                  <a:srgbClr val="0070C0"/>
                </a:solidFill>
              </a:rPr>
              <a:t>FVPL→FVOCI)</a:t>
            </a:r>
          </a:p>
          <a:p>
            <a:pPr defTabSz="756000"/>
            <a:r>
              <a:rPr lang="en-US" altLang="zh-TW" dirty="0" smtClean="0"/>
              <a:t>X4/1/1</a:t>
            </a:r>
            <a:r>
              <a:rPr lang="en-US" altLang="zh-TW" dirty="0"/>
              <a:t>	</a:t>
            </a:r>
            <a:r>
              <a:rPr lang="zh-TW" altLang="en-US" dirty="0"/>
              <a:t>透過其他綜合損益按公允價值衡量之金融</a:t>
            </a:r>
            <a:r>
              <a:rPr lang="zh-TW" altLang="en-US" dirty="0" smtClean="0"/>
              <a:t>資產－債券</a:t>
            </a:r>
            <a:r>
              <a:rPr lang="en-US" altLang="zh-TW" dirty="0" smtClean="0"/>
              <a:t>		      490,000</a:t>
            </a:r>
            <a:r>
              <a:rPr lang="en-US" altLang="zh-TW" dirty="0"/>
              <a:t>	</a:t>
            </a:r>
          </a:p>
          <a:p>
            <a:pPr defTabSz="756000"/>
            <a:r>
              <a:rPr lang="en-US" altLang="zh-TW" dirty="0"/>
              <a:t>	</a:t>
            </a:r>
            <a:r>
              <a:rPr lang="zh-TW" altLang="en-US" dirty="0" smtClean="0"/>
              <a:t>透過</a:t>
            </a:r>
            <a:r>
              <a:rPr lang="zh-TW" altLang="en-US" dirty="0"/>
              <a:t>損益按公允價值衡量之金融資產評價調整	</a:t>
            </a:r>
            <a:r>
              <a:rPr lang="en-US" altLang="zh-TW" dirty="0" smtClean="0"/>
              <a:t>	        10,000</a:t>
            </a:r>
            <a:r>
              <a:rPr lang="en-US" altLang="zh-TW" dirty="0"/>
              <a:t>	</a:t>
            </a:r>
            <a:endParaRPr lang="en-US" altLang="zh-TW" dirty="0" smtClean="0"/>
          </a:p>
          <a:p>
            <a:pPr defTabSz="756000"/>
            <a:r>
              <a:rPr lang="en-US" altLang="zh-TW" dirty="0" smtClean="0"/>
              <a:t>	        </a:t>
            </a:r>
            <a:r>
              <a:rPr lang="zh-TW" altLang="en-US" dirty="0" smtClean="0"/>
              <a:t>透過</a:t>
            </a:r>
            <a:r>
              <a:rPr lang="zh-TW" altLang="en-US" dirty="0"/>
              <a:t>損益按公允價值衡量之金融</a:t>
            </a:r>
            <a:r>
              <a:rPr lang="zh-TW" altLang="en-US" dirty="0" smtClean="0"/>
              <a:t>資產－債券</a:t>
            </a:r>
            <a:r>
              <a:rPr lang="en-US" altLang="zh-TW" dirty="0" smtClean="0"/>
              <a:t>			        500,000</a:t>
            </a:r>
            <a:endParaRPr lang="en-US" altLang="zh-TW" dirty="0"/>
          </a:p>
          <a:p>
            <a:pPr defTabSz="756000"/>
            <a:r>
              <a:rPr lang="zh-TW" altLang="en-US" dirty="0"/>
              <a:t>	</a:t>
            </a:r>
            <a:r>
              <a:rPr lang="zh-TW" altLang="en-US" b="1" dirty="0"/>
              <a:t>視同按</a:t>
            </a:r>
            <a:r>
              <a:rPr lang="en-US" altLang="zh-TW" b="1" dirty="0"/>
              <a:t>FV</a:t>
            </a:r>
            <a:r>
              <a:rPr lang="zh-TW" altLang="en-US" b="1" dirty="0"/>
              <a:t>出售，除列原帳面金額，再按</a:t>
            </a:r>
            <a:r>
              <a:rPr lang="en-US" altLang="zh-TW" b="1" dirty="0"/>
              <a:t>FV</a:t>
            </a:r>
            <a:r>
              <a:rPr lang="zh-TW" altLang="en-US" b="1" dirty="0"/>
              <a:t>買回，轉入</a:t>
            </a:r>
            <a:r>
              <a:rPr lang="en-US" altLang="zh-TW" b="1" dirty="0" smtClean="0"/>
              <a:t>FVOCI</a:t>
            </a:r>
            <a:endParaRPr lang="en-US" altLang="zh-TW" dirty="0" smtClean="0"/>
          </a:p>
          <a:p>
            <a:pPr defTabSz="756000"/>
            <a:r>
              <a:rPr lang="en-US" altLang="zh-TW" dirty="0"/>
              <a:t>	</a:t>
            </a:r>
            <a:r>
              <a:rPr lang="zh-TW" altLang="en-US" dirty="0" smtClean="0"/>
              <a:t>預期</a:t>
            </a:r>
            <a:r>
              <a:rPr lang="zh-TW" altLang="en-US" dirty="0"/>
              <a:t>信用減損損失	</a:t>
            </a:r>
            <a:r>
              <a:rPr lang="en-US" altLang="zh-TW" dirty="0" smtClean="0"/>
              <a:t>					         4,000</a:t>
            </a:r>
            <a:r>
              <a:rPr lang="en-US" altLang="zh-TW" dirty="0"/>
              <a:t>	</a:t>
            </a:r>
          </a:p>
          <a:p>
            <a:pPr defTabSz="756000"/>
            <a:r>
              <a:rPr lang="en-US" altLang="zh-TW" dirty="0"/>
              <a:t>	 </a:t>
            </a:r>
            <a:r>
              <a:rPr lang="en-US" altLang="zh-TW" dirty="0" smtClean="0"/>
              <a:t>       </a:t>
            </a:r>
            <a:r>
              <a:rPr lang="zh-TW" altLang="en-US" dirty="0" smtClean="0">
                <a:solidFill>
                  <a:srgbClr val="FF0000"/>
                </a:solidFill>
              </a:rPr>
              <a:t>其他</a:t>
            </a:r>
            <a:r>
              <a:rPr lang="zh-TW" altLang="en-US" dirty="0">
                <a:solidFill>
                  <a:srgbClr val="FF0000"/>
                </a:solidFill>
              </a:rPr>
              <a:t>綜合損益</a:t>
            </a:r>
            <a:r>
              <a:rPr lang="zh-TW" altLang="en-US" dirty="0"/>
              <a:t>─透過其他綜合損益按</a:t>
            </a:r>
            <a:r>
              <a:rPr lang="zh-TW" altLang="en-US" dirty="0" smtClean="0"/>
              <a:t>公允價值</a:t>
            </a:r>
            <a:r>
              <a:rPr lang="zh-TW" altLang="en-US" dirty="0"/>
              <a:t>衡量</a:t>
            </a:r>
            <a:r>
              <a:rPr lang="zh-TW" altLang="en-US" dirty="0" smtClean="0"/>
              <a:t>之</a:t>
            </a:r>
            <a:r>
              <a:rPr lang="en-US" altLang="zh-TW" dirty="0" smtClean="0"/>
              <a:t/>
            </a:r>
            <a:br>
              <a:rPr lang="en-US" altLang="zh-TW" dirty="0" smtClean="0"/>
            </a:br>
            <a:r>
              <a:rPr lang="en-US" altLang="zh-TW" dirty="0" smtClean="0"/>
              <a:t>	</a:t>
            </a:r>
            <a:r>
              <a:rPr lang="en-US" altLang="zh-TW" dirty="0"/>
              <a:t> </a:t>
            </a:r>
            <a:r>
              <a:rPr lang="en-US" altLang="zh-TW" dirty="0" smtClean="0"/>
              <a:t>           </a:t>
            </a:r>
            <a:r>
              <a:rPr lang="zh-TW" altLang="en-US" dirty="0" smtClean="0"/>
              <a:t>金融</a:t>
            </a:r>
            <a:r>
              <a:rPr lang="zh-TW" altLang="en-US" dirty="0"/>
              <a:t>資產未實現</a:t>
            </a:r>
            <a:r>
              <a:rPr lang="zh-TW" altLang="en-US" dirty="0" smtClean="0"/>
              <a:t>損益</a:t>
            </a:r>
            <a:r>
              <a:rPr lang="en-US" altLang="zh-TW" dirty="0" smtClean="0"/>
              <a:t>					                          4,000</a:t>
            </a:r>
            <a:endParaRPr lang="en-US" altLang="zh-TW" dirty="0"/>
          </a:p>
          <a:p>
            <a:pPr defTabSz="756000"/>
            <a:r>
              <a:rPr lang="en-US" altLang="zh-TW" b="1" dirty="0" smtClean="0"/>
              <a:t>	</a:t>
            </a:r>
            <a:r>
              <a:rPr lang="zh-TW" altLang="en-US" b="1" dirty="0" smtClean="0"/>
              <a:t>補</a:t>
            </a:r>
            <a:r>
              <a:rPr lang="zh-TW" altLang="en-US" b="1" dirty="0"/>
              <a:t>認列</a:t>
            </a:r>
            <a:r>
              <a:rPr lang="en-US" altLang="zh-TW" b="1" dirty="0"/>
              <a:t>12</a:t>
            </a:r>
            <a:r>
              <a:rPr lang="zh-TW" altLang="en-US" b="1" dirty="0"/>
              <a:t>個月預期信用減</a:t>
            </a:r>
            <a:r>
              <a:rPr lang="zh-TW" altLang="en-US" b="1" dirty="0" smtClean="0"/>
              <a:t>損</a:t>
            </a:r>
            <a:endParaRPr lang="en-US" altLang="zh-TW" b="1" dirty="0" smtClean="0"/>
          </a:p>
          <a:p>
            <a:pPr defTabSz="756000"/>
            <a:r>
              <a:rPr lang="zh-TW" altLang="en-US" dirty="0" smtClean="0"/>
              <a:t>重新</a:t>
            </a:r>
            <a:r>
              <a:rPr lang="zh-TW" altLang="en-US" dirty="0"/>
              <a:t>計算有效</a:t>
            </a:r>
            <a:r>
              <a:rPr lang="zh-TW" altLang="en-US" dirty="0" smtClean="0"/>
              <a:t>利率</a:t>
            </a:r>
            <a:r>
              <a:rPr lang="en-US" altLang="zh-TW" b="1" dirty="0" err="1"/>
              <a:t>i</a:t>
            </a:r>
            <a:r>
              <a:rPr lang="en-US" altLang="zh-TW" b="1" dirty="0"/>
              <a:t>=5.75%</a:t>
            </a:r>
          </a:p>
          <a:p>
            <a:pPr defTabSz="756000"/>
            <a:r>
              <a:rPr lang="en-US" altLang="zh-TW" dirty="0" smtClean="0"/>
              <a:t>X4/12/31</a:t>
            </a:r>
            <a:r>
              <a:rPr lang="zh-TW" altLang="en-US" dirty="0" smtClean="0"/>
              <a:t>現</a:t>
            </a:r>
            <a:r>
              <a:rPr lang="zh-TW" altLang="en-US" dirty="0"/>
              <a:t>　　金	</a:t>
            </a:r>
            <a:r>
              <a:rPr lang="en-US" altLang="zh-TW" dirty="0" smtClean="0"/>
              <a:t>						       25,000</a:t>
            </a:r>
            <a:r>
              <a:rPr lang="en-US" altLang="zh-TW" dirty="0"/>
              <a:t>	</a:t>
            </a:r>
          </a:p>
          <a:p>
            <a:pPr defTabSz="756000"/>
            <a:r>
              <a:rPr lang="en-US" altLang="zh-TW" dirty="0"/>
              <a:t>	</a:t>
            </a:r>
            <a:r>
              <a:rPr lang="en-US" altLang="zh-TW" dirty="0" smtClean="0"/>
              <a:t>  </a:t>
            </a:r>
            <a:r>
              <a:rPr lang="zh-TW" altLang="en-US" dirty="0" smtClean="0"/>
              <a:t>透過</a:t>
            </a:r>
            <a:r>
              <a:rPr lang="zh-TW" altLang="en-US" dirty="0"/>
              <a:t>其他綜合損益按公允價值衡量之金融</a:t>
            </a:r>
            <a:r>
              <a:rPr lang="zh-TW" altLang="en-US" dirty="0" smtClean="0"/>
              <a:t>資產－</a:t>
            </a:r>
            <a:r>
              <a:rPr lang="zh-TW" altLang="en-US" dirty="0"/>
              <a:t>債券	</a:t>
            </a:r>
            <a:r>
              <a:rPr lang="en-US" altLang="zh-TW" dirty="0"/>
              <a:t> </a:t>
            </a:r>
            <a:r>
              <a:rPr lang="en-US" altLang="zh-TW" dirty="0" smtClean="0"/>
              <a:t>        3,175</a:t>
            </a:r>
            <a:r>
              <a:rPr lang="en-US" altLang="zh-TW" dirty="0"/>
              <a:t>	</a:t>
            </a:r>
          </a:p>
          <a:p>
            <a:pPr defTabSz="756000"/>
            <a:r>
              <a:rPr lang="en-US" altLang="zh-TW" dirty="0"/>
              <a:t>	 </a:t>
            </a:r>
            <a:r>
              <a:rPr lang="en-US" altLang="zh-TW" dirty="0" smtClean="0"/>
              <a:t>         </a:t>
            </a:r>
            <a:r>
              <a:rPr lang="zh-TW" altLang="en-US" dirty="0" smtClean="0"/>
              <a:t>利息收入</a:t>
            </a:r>
            <a:r>
              <a:rPr lang="zh-TW" altLang="en-US" dirty="0"/>
              <a:t>		</a:t>
            </a:r>
            <a:r>
              <a:rPr lang="en-US" altLang="zh-TW" dirty="0" smtClean="0"/>
              <a:t>					                        28,175</a:t>
            </a:r>
            <a:endParaRPr lang="en-US" altLang="zh-TW" dirty="0"/>
          </a:p>
          <a:p>
            <a:pPr defTabSz="756000"/>
            <a:r>
              <a:rPr lang="en-US" altLang="zh-TW" dirty="0"/>
              <a:t>	</a:t>
            </a:r>
            <a:r>
              <a:rPr lang="en-US" altLang="zh-TW" dirty="0" smtClean="0"/>
              <a:t>  </a:t>
            </a:r>
            <a:r>
              <a:rPr lang="zh-TW" altLang="en-US" dirty="0" smtClean="0"/>
              <a:t>預期</a:t>
            </a:r>
            <a:r>
              <a:rPr lang="zh-TW" altLang="en-US" dirty="0"/>
              <a:t>信用減損損失	</a:t>
            </a:r>
            <a:r>
              <a:rPr lang="en-US" altLang="zh-TW" dirty="0" smtClean="0"/>
              <a:t>					         2,000</a:t>
            </a:r>
            <a:r>
              <a:rPr lang="en-US" altLang="zh-TW" dirty="0"/>
              <a:t>	</a:t>
            </a:r>
          </a:p>
          <a:p>
            <a:pPr defTabSz="756000"/>
            <a:r>
              <a:rPr lang="en-US" altLang="zh-TW" dirty="0"/>
              <a:t>	 </a:t>
            </a:r>
            <a:r>
              <a:rPr lang="en-US" altLang="zh-TW" dirty="0" smtClean="0"/>
              <a:t>         </a:t>
            </a:r>
            <a:r>
              <a:rPr lang="zh-TW" altLang="en-US" dirty="0" smtClean="0"/>
              <a:t>其他</a:t>
            </a:r>
            <a:r>
              <a:rPr lang="zh-TW" altLang="en-US" dirty="0"/>
              <a:t>綜合損益─透過其他綜合損益按</a:t>
            </a:r>
            <a:r>
              <a:rPr lang="zh-TW" altLang="en-US" dirty="0" smtClean="0"/>
              <a:t>公允價值</a:t>
            </a:r>
            <a:r>
              <a:rPr lang="zh-TW" altLang="en-US" dirty="0"/>
              <a:t>衡量</a:t>
            </a:r>
            <a:r>
              <a:rPr lang="zh-TW" altLang="en-US" dirty="0" smtClean="0"/>
              <a:t>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a:t>
            </a:r>
            <a:r>
              <a:rPr lang="zh-TW" altLang="en-US" dirty="0" smtClean="0"/>
              <a:t>損益</a:t>
            </a:r>
            <a:r>
              <a:rPr lang="en-US" altLang="zh-TW" dirty="0" smtClean="0"/>
              <a:t>					                          2,000</a:t>
            </a:r>
            <a:endParaRPr lang="en-US" altLang="zh-TW" dirty="0"/>
          </a:p>
          <a:p>
            <a:pPr defTabSz="756000"/>
            <a:r>
              <a:rPr lang="en-US" altLang="zh-TW" dirty="0"/>
              <a:t>	</a:t>
            </a:r>
            <a:r>
              <a:rPr lang="en-US" altLang="zh-TW" dirty="0" smtClean="0"/>
              <a:t>  </a:t>
            </a:r>
            <a:r>
              <a:rPr lang="zh-TW" altLang="en-US" b="1" dirty="0" smtClean="0"/>
              <a:t>補</a:t>
            </a:r>
            <a:r>
              <a:rPr lang="zh-TW" altLang="en-US" b="1" dirty="0"/>
              <a:t>認列信用減損損失</a:t>
            </a:r>
            <a:r>
              <a:rPr lang="zh-TW" altLang="en-US" dirty="0"/>
              <a:t>		</a:t>
            </a:r>
          </a:p>
          <a:p>
            <a:pPr defTabSz="756000"/>
            <a:r>
              <a:rPr lang="zh-TW" altLang="en-US" dirty="0"/>
              <a:t>	</a:t>
            </a:r>
            <a:r>
              <a:rPr lang="zh-TW" altLang="en-US" dirty="0" smtClean="0"/>
              <a:t>  其他</a:t>
            </a:r>
            <a:r>
              <a:rPr lang="zh-TW" altLang="en-US" dirty="0"/>
              <a:t>綜合損益─透過其他綜合損益按公允</a:t>
            </a:r>
            <a:r>
              <a:rPr lang="zh-TW" altLang="en-US" dirty="0" smtClean="0"/>
              <a:t>價值衡量之</a:t>
            </a:r>
            <a:r>
              <a:rPr lang="en-US" altLang="zh-TW" dirty="0" smtClean="0"/>
              <a:t/>
            </a:r>
            <a:br>
              <a:rPr lang="en-US" altLang="zh-TW" dirty="0" smtClean="0"/>
            </a:br>
            <a:r>
              <a:rPr lang="en-US" altLang="zh-TW" dirty="0" smtClean="0"/>
              <a:t>	      </a:t>
            </a:r>
            <a:r>
              <a:rPr lang="zh-TW" altLang="en-US" dirty="0" smtClean="0"/>
              <a:t>金融資</a:t>
            </a:r>
            <a:r>
              <a:rPr lang="zh-TW" altLang="en-US" dirty="0"/>
              <a:t>產未實現</a:t>
            </a:r>
            <a:r>
              <a:rPr lang="zh-TW" altLang="en-US" dirty="0" smtClean="0"/>
              <a:t>損益</a:t>
            </a:r>
            <a:r>
              <a:rPr lang="en-US" altLang="zh-TW" dirty="0" smtClean="0"/>
              <a:t>					         1,175</a:t>
            </a:r>
            <a:r>
              <a:rPr lang="en-US" altLang="zh-TW" dirty="0"/>
              <a:t>	</a:t>
            </a:r>
          </a:p>
          <a:p>
            <a:pPr defTabSz="756000"/>
            <a:r>
              <a:rPr lang="en-US" altLang="zh-TW" dirty="0"/>
              <a:t>	 </a:t>
            </a:r>
            <a:r>
              <a:rPr lang="en-US" altLang="zh-TW" dirty="0" smtClean="0"/>
              <a:t>         </a:t>
            </a:r>
            <a:r>
              <a:rPr lang="zh-TW" altLang="en-US" dirty="0" smtClean="0"/>
              <a:t>透過</a:t>
            </a:r>
            <a:r>
              <a:rPr lang="zh-TW" altLang="en-US" dirty="0"/>
              <a:t>其他綜合損益按公允價值衡量之</a:t>
            </a:r>
            <a:r>
              <a:rPr lang="zh-TW" altLang="en-US" dirty="0" smtClean="0"/>
              <a:t>金融資產</a:t>
            </a:r>
            <a:r>
              <a:rPr lang="zh-TW" altLang="en-US" dirty="0"/>
              <a:t>評價</a:t>
            </a:r>
            <a:r>
              <a:rPr lang="zh-TW" altLang="en-US" dirty="0" smtClean="0"/>
              <a:t>調整</a:t>
            </a:r>
            <a:r>
              <a:rPr lang="en-US" altLang="zh-TW" dirty="0" smtClean="0"/>
              <a:t>	            1,175</a:t>
            </a:r>
            <a:endParaRPr lang="en-US" altLang="zh-TW" dirty="0"/>
          </a:p>
          <a:p>
            <a:pPr defTabSz="756000"/>
            <a:r>
              <a:rPr lang="en-US" altLang="zh-TW" dirty="0"/>
              <a:t>					</a:t>
            </a:r>
          </a:p>
        </p:txBody>
      </p:sp>
    </p:spTree>
    <p:extLst>
      <p:ext uri="{BB962C8B-B14F-4D97-AF65-F5344CB8AC3E}">
        <p14:creationId xmlns:p14="http://schemas.microsoft.com/office/powerpoint/2010/main" val="2733900083"/>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0" y="1181054"/>
            <a:ext cx="9000000" cy="4247317"/>
          </a:xfrm>
          <a:prstGeom prst="rect">
            <a:avLst/>
          </a:prstGeom>
        </p:spPr>
        <p:txBody>
          <a:bodyPr wrap="square">
            <a:spAutoFit/>
          </a:bodyPr>
          <a:lstStyle/>
          <a:p>
            <a:pPr defTabSz="756000">
              <a:lnSpc>
                <a:spcPct val="150000"/>
              </a:lnSpc>
            </a:pPr>
            <a:r>
              <a:rPr lang="zh-TW" altLang="en-US" b="1" dirty="0">
                <a:solidFill>
                  <a:srgbClr val="0070C0"/>
                </a:solidFill>
              </a:rPr>
              <a:t>情境</a:t>
            </a:r>
            <a:r>
              <a:rPr lang="en-US" altLang="zh-TW" b="1" dirty="0">
                <a:solidFill>
                  <a:srgbClr val="0070C0"/>
                </a:solidFill>
              </a:rPr>
              <a:t>3</a:t>
            </a:r>
            <a:r>
              <a:rPr lang="zh-TW" altLang="en-US" b="1" dirty="0">
                <a:solidFill>
                  <a:srgbClr val="0070C0"/>
                </a:solidFill>
              </a:rPr>
              <a:t>：自攤銷後成本重分類至透過損益按公允價值衡量</a:t>
            </a:r>
            <a:r>
              <a:rPr lang="en-US" altLang="zh-TW" b="1" dirty="0">
                <a:solidFill>
                  <a:srgbClr val="0070C0"/>
                </a:solidFill>
              </a:rPr>
              <a:t>(AC→</a:t>
            </a:r>
            <a:r>
              <a:rPr lang="en-US" altLang="zh-TW" b="1" dirty="0" smtClean="0">
                <a:solidFill>
                  <a:srgbClr val="0070C0"/>
                </a:solidFill>
              </a:rPr>
              <a:t>FVPL)</a:t>
            </a:r>
          </a:p>
          <a:p>
            <a:pPr defTabSz="756000">
              <a:lnSpc>
                <a:spcPct val="150000"/>
              </a:lnSpc>
            </a:pPr>
            <a:r>
              <a:rPr lang="en-US" altLang="zh-TW" dirty="0" smtClean="0"/>
              <a:t>X4/ 1 / 1</a:t>
            </a:r>
            <a:r>
              <a:rPr lang="zh-TW" altLang="en-US" dirty="0" smtClean="0"/>
              <a:t>透過</a:t>
            </a:r>
            <a:r>
              <a:rPr lang="zh-TW" altLang="en-US" dirty="0"/>
              <a:t>損益按公允價值衡量之金融</a:t>
            </a:r>
            <a:r>
              <a:rPr lang="zh-TW" altLang="en-US" dirty="0" smtClean="0"/>
              <a:t>資產</a:t>
            </a:r>
            <a:r>
              <a:rPr lang="en-US" altLang="zh-TW" dirty="0" smtClean="0"/>
              <a:t>			</a:t>
            </a:r>
            <a:r>
              <a:rPr lang="zh-TW" altLang="en-US" dirty="0"/>
              <a:t>	</a:t>
            </a:r>
            <a:r>
              <a:rPr lang="zh-TW" altLang="en-US" dirty="0" smtClean="0"/>
              <a:t>  </a:t>
            </a:r>
            <a:r>
              <a:rPr lang="en-US" altLang="zh-TW" dirty="0" smtClean="0"/>
              <a:t>490,000</a:t>
            </a:r>
            <a:r>
              <a:rPr lang="en-US" altLang="zh-TW" dirty="0"/>
              <a:t>	</a:t>
            </a:r>
          </a:p>
          <a:p>
            <a:pPr defTabSz="756000">
              <a:lnSpc>
                <a:spcPct val="150000"/>
              </a:lnSpc>
            </a:pPr>
            <a:r>
              <a:rPr lang="en-US" altLang="zh-TW" dirty="0"/>
              <a:t>	</a:t>
            </a:r>
            <a:r>
              <a:rPr lang="en-US" altLang="zh-TW" dirty="0" smtClean="0"/>
              <a:t> </a:t>
            </a:r>
            <a:r>
              <a:rPr lang="zh-TW" altLang="en-US" dirty="0" smtClean="0"/>
              <a:t>備</a:t>
            </a:r>
            <a:r>
              <a:rPr lang="zh-TW" altLang="en-US" dirty="0"/>
              <a:t>抵損失	</a:t>
            </a:r>
            <a:r>
              <a:rPr lang="en-US" altLang="zh-TW" dirty="0" smtClean="0"/>
              <a:t>					                   6,000	</a:t>
            </a:r>
          </a:p>
          <a:p>
            <a:pPr defTabSz="756000">
              <a:lnSpc>
                <a:spcPct val="150000"/>
              </a:lnSpc>
            </a:pPr>
            <a:r>
              <a:rPr lang="en-US" altLang="zh-TW" dirty="0"/>
              <a:t>	</a:t>
            </a:r>
            <a:r>
              <a:rPr lang="en-US" altLang="zh-TW" dirty="0" smtClean="0"/>
              <a:t> </a:t>
            </a:r>
            <a:r>
              <a:rPr lang="zh-TW" altLang="en-US" dirty="0" smtClean="0"/>
              <a:t>重</a:t>
            </a:r>
            <a:r>
              <a:rPr lang="zh-TW" altLang="en-US" dirty="0"/>
              <a:t>分類</a:t>
            </a:r>
            <a:r>
              <a:rPr lang="zh-TW" altLang="en-US" dirty="0" smtClean="0"/>
              <a:t>損失</a:t>
            </a:r>
            <a:r>
              <a:rPr lang="en-US" altLang="zh-TW" dirty="0" smtClean="0"/>
              <a:t>					</a:t>
            </a:r>
            <a:r>
              <a:rPr lang="zh-TW" altLang="en-US" dirty="0"/>
              <a:t>	</a:t>
            </a:r>
            <a:r>
              <a:rPr lang="en-US" altLang="zh-TW" dirty="0" smtClean="0"/>
              <a:t>	      4,000</a:t>
            </a:r>
            <a:r>
              <a:rPr lang="en-US" altLang="zh-TW" dirty="0"/>
              <a:t>	</a:t>
            </a:r>
          </a:p>
          <a:p>
            <a:pPr defTabSz="756000">
              <a:lnSpc>
                <a:spcPct val="150000"/>
              </a:lnSpc>
            </a:pPr>
            <a:r>
              <a:rPr lang="en-US" altLang="zh-TW" dirty="0"/>
              <a:t>	</a:t>
            </a:r>
            <a:r>
              <a:rPr lang="en-US" altLang="zh-TW" dirty="0" smtClean="0"/>
              <a:t>         </a:t>
            </a:r>
            <a:r>
              <a:rPr lang="zh-TW" altLang="en-US" dirty="0" smtClean="0"/>
              <a:t>按</a:t>
            </a:r>
            <a:r>
              <a:rPr lang="zh-TW" altLang="en-US" dirty="0"/>
              <a:t>攤銷後成本衡量之金融資產─債券		</a:t>
            </a:r>
            <a:r>
              <a:rPr lang="en-US" altLang="zh-TW" dirty="0" smtClean="0"/>
              <a:t>		      500,000</a:t>
            </a:r>
            <a:endParaRPr lang="en-US" altLang="zh-TW" dirty="0"/>
          </a:p>
          <a:p>
            <a:pPr defTabSz="756000">
              <a:lnSpc>
                <a:spcPct val="150000"/>
              </a:lnSpc>
            </a:pPr>
            <a:r>
              <a:rPr lang="en-US" altLang="zh-TW" b="1" dirty="0" smtClean="0"/>
              <a:t>	</a:t>
            </a:r>
            <a:r>
              <a:rPr lang="zh-TW" altLang="en-US" b="1" dirty="0" smtClean="0"/>
              <a:t>視同</a:t>
            </a:r>
            <a:r>
              <a:rPr lang="zh-TW" altLang="en-US" b="1" dirty="0"/>
              <a:t>按</a:t>
            </a:r>
            <a:r>
              <a:rPr lang="en-US" altLang="zh-TW" b="1" dirty="0"/>
              <a:t>FV</a:t>
            </a:r>
            <a:r>
              <a:rPr lang="zh-TW" altLang="en-US" b="1" dirty="0"/>
              <a:t>出售，除列原帳面金額，再按</a:t>
            </a:r>
            <a:r>
              <a:rPr lang="en-US" altLang="zh-TW" b="1" dirty="0"/>
              <a:t>FV</a:t>
            </a:r>
            <a:r>
              <a:rPr lang="zh-TW" altLang="en-US" b="1" dirty="0"/>
              <a:t>買回，轉入新分類</a:t>
            </a:r>
            <a:r>
              <a:rPr lang="en-US" altLang="zh-TW" b="1" dirty="0" smtClean="0"/>
              <a:t>FVPL</a:t>
            </a:r>
            <a:endParaRPr lang="en-US" altLang="zh-TW" dirty="0" smtClean="0"/>
          </a:p>
          <a:p>
            <a:pPr defTabSz="756000">
              <a:lnSpc>
                <a:spcPct val="150000"/>
              </a:lnSpc>
            </a:pPr>
            <a:r>
              <a:rPr lang="en-US" altLang="zh-TW" dirty="0" smtClean="0"/>
              <a:t>X4/12/31</a:t>
            </a:r>
            <a:r>
              <a:rPr lang="zh-TW" altLang="en-US" dirty="0" smtClean="0"/>
              <a:t>現</a:t>
            </a:r>
            <a:r>
              <a:rPr lang="zh-TW" altLang="en-US" dirty="0"/>
              <a:t>　  </a:t>
            </a:r>
            <a:r>
              <a:rPr lang="zh-TW" altLang="en-US" dirty="0" smtClean="0"/>
              <a:t>  金</a:t>
            </a:r>
            <a:r>
              <a:rPr lang="zh-TW" altLang="en-US" dirty="0"/>
              <a:t>	</a:t>
            </a:r>
            <a:r>
              <a:rPr lang="en-US" altLang="zh-TW" dirty="0" smtClean="0"/>
              <a:t>						    25,000</a:t>
            </a:r>
            <a:r>
              <a:rPr lang="en-US" altLang="zh-TW" dirty="0"/>
              <a:t>	</a:t>
            </a:r>
          </a:p>
          <a:p>
            <a:pPr defTabSz="756000">
              <a:lnSpc>
                <a:spcPct val="150000"/>
              </a:lnSpc>
            </a:pPr>
            <a:r>
              <a:rPr lang="en-US" altLang="zh-TW" dirty="0"/>
              <a:t>	</a:t>
            </a:r>
            <a:r>
              <a:rPr lang="en-US" altLang="zh-TW" dirty="0" smtClean="0"/>
              <a:t>          </a:t>
            </a:r>
            <a:r>
              <a:rPr lang="zh-TW" altLang="en-US" dirty="0" smtClean="0"/>
              <a:t>利息收入</a:t>
            </a:r>
            <a:r>
              <a:rPr lang="zh-TW" altLang="en-US" dirty="0"/>
              <a:t>	</a:t>
            </a:r>
            <a:r>
              <a:rPr lang="en-US" altLang="zh-TW" dirty="0" smtClean="0"/>
              <a:t>						                      25,000</a:t>
            </a:r>
            <a:endParaRPr lang="en-US" altLang="zh-TW" dirty="0"/>
          </a:p>
          <a:p>
            <a:pPr defTabSz="756000">
              <a:lnSpc>
                <a:spcPct val="150000"/>
              </a:lnSpc>
            </a:pPr>
            <a:r>
              <a:rPr lang="en-US" altLang="zh-TW" dirty="0"/>
              <a:t>	</a:t>
            </a:r>
            <a:r>
              <a:rPr lang="en-US" altLang="zh-TW" dirty="0" smtClean="0"/>
              <a:t> </a:t>
            </a:r>
            <a:r>
              <a:rPr lang="zh-TW" altLang="en-US" dirty="0" smtClean="0"/>
              <a:t>透過</a:t>
            </a:r>
            <a:r>
              <a:rPr lang="zh-TW" altLang="en-US" dirty="0"/>
              <a:t>損益按公允價值衡量之金融</a:t>
            </a:r>
            <a:r>
              <a:rPr lang="zh-TW" altLang="en-US" dirty="0" smtClean="0"/>
              <a:t>資產評價調整</a:t>
            </a:r>
            <a:r>
              <a:rPr lang="en-US" altLang="zh-TW" dirty="0" smtClean="0"/>
              <a:t>		      2,000</a:t>
            </a:r>
            <a:r>
              <a:rPr lang="en-US" altLang="zh-TW" dirty="0"/>
              <a:t>	</a:t>
            </a:r>
          </a:p>
          <a:p>
            <a:pPr defTabSz="756000">
              <a:lnSpc>
                <a:spcPct val="150000"/>
              </a:lnSpc>
            </a:pPr>
            <a:r>
              <a:rPr lang="en-US" altLang="zh-TW" dirty="0"/>
              <a:t>	</a:t>
            </a:r>
            <a:r>
              <a:rPr lang="en-US" altLang="zh-TW" dirty="0" smtClean="0"/>
              <a:t>          </a:t>
            </a:r>
            <a:r>
              <a:rPr lang="zh-TW" altLang="en-US" dirty="0" smtClean="0"/>
              <a:t>透過</a:t>
            </a:r>
            <a:r>
              <a:rPr lang="zh-TW" altLang="en-US" dirty="0"/>
              <a:t>損益按公允價值衡量之金融資產</a:t>
            </a:r>
            <a:r>
              <a:rPr lang="zh-TW" altLang="en-US" dirty="0" smtClean="0"/>
              <a:t>損益</a:t>
            </a:r>
            <a:r>
              <a:rPr lang="zh-TW" altLang="en-US" dirty="0"/>
              <a:t>	</a:t>
            </a:r>
            <a:r>
              <a:rPr lang="en-US" altLang="zh-TW" dirty="0" smtClean="0"/>
              <a:t>		          2,000</a:t>
            </a:r>
            <a:endParaRPr lang="zh-TW" altLang="en-US" dirty="0"/>
          </a:p>
        </p:txBody>
      </p:sp>
    </p:spTree>
    <p:extLst>
      <p:ext uri="{BB962C8B-B14F-4D97-AF65-F5344CB8AC3E}">
        <p14:creationId xmlns:p14="http://schemas.microsoft.com/office/powerpoint/2010/main" val="1643578926"/>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0" y="1181054"/>
            <a:ext cx="9000000" cy="5410712"/>
          </a:xfrm>
          <a:prstGeom prst="rect">
            <a:avLst/>
          </a:prstGeom>
        </p:spPr>
        <p:txBody>
          <a:bodyPr wrap="square">
            <a:spAutoFit/>
          </a:bodyPr>
          <a:lstStyle/>
          <a:p>
            <a:pPr defTabSz="756000">
              <a:lnSpc>
                <a:spcPct val="120000"/>
              </a:lnSpc>
            </a:pPr>
            <a:r>
              <a:rPr lang="zh-TW" altLang="en-US" b="1" dirty="0">
                <a:solidFill>
                  <a:srgbClr val="0070C0"/>
                </a:solidFill>
              </a:rPr>
              <a:t>情境</a:t>
            </a:r>
            <a:r>
              <a:rPr lang="en-US" altLang="zh-TW" b="1" dirty="0">
                <a:solidFill>
                  <a:srgbClr val="0070C0"/>
                </a:solidFill>
              </a:rPr>
              <a:t>4</a:t>
            </a:r>
            <a:r>
              <a:rPr lang="zh-TW" altLang="en-US" b="1" dirty="0">
                <a:solidFill>
                  <a:srgbClr val="0070C0"/>
                </a:solidFill>
              </a:rPr>
              <a:t>：自透過其他綜合損益按公允價值衡量重分類至透過損益按公允價值衡量 </a:t>
            </a:r>
            <a:endParaRPr lang="en-US" altLang="zh-TW" b="1" dirty="0" smtClean="0">
              <a:solidFill>
                <a:srgbClr val="0070C0"/>
              </a:solidFill>
            </a:endParaRPr>
          </a:p>
          <a:p>
            <a:pPr defTabSz="756000">
              <a:lnSpc>
                <a:spcPct val="120000"/>
              </a:lnSpc>
            </a:pPr>
            <a:r>
              <a:rPr lang="en-US" altLang="zh-TW" b="1" dirty="0">
                <a:solidFill>
                  <a:srgbClr val="0070C0"/>
                </a:solidFill>
              </a:rPr>
              <a:t>	</a:t>
            </a:r>
            <a:r>
              <a:rPr lang="en-US" altLang="zh-TW" b="1" dirty="0" smtClean="0">
                <a:solidFill>
                  <a:srgbClr val="0070C0"/>
                </a:solidFill>
              </a:rPr>
              <a:t>(</a:t>
            </a:r>
            <a:r>
              <a:rPr lang="en-US" altLang="zh-TW" b="1" dirty="0">
                <a:solidFill>
                  <a:srgbClr val="0070C0"/>
                </a:solidFill>
              </a:rPr>
              <a:t>FVOCI→FVPL</a:t>
            </a:r>
            <a:r>
              <a:rPr lang="en-US" altLang="zh-TW" b="1" dirty="0" smtClean="0">
                <a:solidFill>
                  <a:srgbClr val="0070C0"/>
                </a:solidFill>
              </a:rPr>
              <a:t>)</a:t>
            </a:r>
          </a:p>
          <a:p>
            <a:pPr defTabSz="756000">
              <a:lnSpc>
                <a:spcPct val="120000"/>
              </a:lnSpc>
            </a:pPr>
            <a:r>
              <a:rPr lang="en-US" altLang="zh-TW" dirty="0" smtClean="0"/>
              <a:t>X4/1/1</a:t>
            </a:r>
            <a:r>
              <a:rPr lang="en-US" altLang="zh-TW" dirty="0"/>
              <a:t>	</a:t>
            </a:r>
            <a:r>
              <a:rPr lang="zh-TW" altLang="en-US" dirty="0"/>
              <a:t>透過損益按公允價值衡量之金融資產─債券	</a:t>
            </a:r>
            <a:r>
              <a:rPr lang="en-US" altLang="zh-TW" dirty="0" smtClean="0"/>
              <a:t>		   490,000</a:t>
            </a:r>
            <a:r>
              <a:rPr lang="en-US" altLang="zh-TW" dirty="0"/>
              <a:t>	</a:t>
            </a:r>
          </a:p>
          <a:p>
            <a:pPr defTabSz="756000">
              <a:lnSpc>
                <a:spcPct val="120000"/>
              </a:lnSpc>
            </a:pPr>
            <a:r>
              <a:rPr lang="en-US" altLang="zh-TW" dirty="0"/>
              <a:t>	</a:t>
            </a:r>
            <a:r>
              <a:rPr lang="zh-TW" altLang="en-US" dirty="0" smtClean="0"/>
              <a:t>透過</a:t>
            </a:r>
            <a:r>
              <a:rPr lang="zh-TW" altLang="en-US" dirty="0"/>
              <a:t>其他綜合損益按公允價值衡量之金融資產評價調整	</a:t>
            </a:r>
            <a:r>
              <a:rPr lang="zh-TW" altLang="en-US" dirty="0" smtClean="0"/>
              <a:t>     </a:t>
            </a:r>
            <a:r>
              <a:rPr lang="en-US" altLang="zh-TW" dirty="0" smtClean="0"/>
              <a:t>10,000</a:t>
            </a:r>
            <a:r>
              <a:rPr lang="en-US" altLang="zh-TW" dirty="0"/>
              <a:t>	</a:t>
            </a:r>
          </a:p>
          <a:p>
            <a:pPr defTabSz="756000">
              <a:lnSpc>
                <a:spcPct val="120000"/>
              </a:lnSpc>
            </a:pPr>
            <a:r>
              <a:rPr lang="en-US" altLang="zh-TW" dirty="0"/>
              <a:t>	</a:t>
            </a:r>
            <a:r>
              <a:rPr lang="zh-TW" altLang="en-US" dirty="0" smtClean="0"/>
              <a:t>其他</a:t>
            </a:r>
            <a:r>
              <a:rPr lang="zh-TW" altLang="en-US" dirty="0"/>
              <a:t>綜合損益－透過其他綜合損益按公允</a:t>
            </a:r>
            <a:r>
              <a:rPr lang="zh-TW" altLang="en-US" dirty="0" smtClean="0"/>
              <a:t>價值衡量</a:t>
            </a:r>
            <a:r>
              <a:rPr lang="en-US" altLang="zh-TW" dirty="0" smtClean="0"/>
              <a:t/>
            </a:r>
            <a:br>
              <a:rPr lang="en-US" altLang="zh-TW" dirty="0" smtClean="0"/>
            </a:br>
            <a:r>
              <a:rPr lang="en-US" altLang="zh-TW" dirty="0" smtClean="0"/>
              <a:t>	    </a:t>
            </a:r>
            <a:r>
              <a:rPr lang="zh-TW" altLang="en-US" dirty="0" smtClean="0"/>
              <a:t>之</a:t>
            </a:r>
            <a:r>
              <a:rPr lang="zh-TW" altLang="en-US" dirty="0"/>
              <a:t>金融資產未實現</a:t>
            </a:r>
            <a:r>
              <a:rPr lang="zh-TW" altLang="en-US" dirty="0" smtClean="0"/>
              <a:t>損益</a:t>
            </a:r>
            <a:r>
              <a:rPr lang="en-US" altLang="zh-TW" dirty="0" smtClean="0"/>
              <a:t>					</a:t>
            </a:r>
            <a:r>
              <a:rPr lang="zh-TW" altLang="en-US" dirty="0" smtClean="0"/>
              <a:t>       </a:t>
            </a:r>
            <a:r>
              <a:rPr lang="en-US" altLang="zh-TW" dirty="0" smtClean="0"/>
              <a:t>6,000</a:t>
            </a:r>
            <a:r>
              <a:rPr lang="en-US" altLang="zh-TW" dirty="0"/>
              <a:t>	</a:t>
            </a:r>
            <a:endParaRPr lang="en-US" altLang="zh-TW" dirty="0" smtClean="0"/>
          </a:p>
          <a:p>
            <a:pPr defTabSz="756000">
              <a:lnSpc>
                <a:spcPct val="120000"/>
              </a:lnSpc>
            </a:pPr>
            <a:r>
              <a:rPr lang="en-US" altLang="zh-TW" dirty="0" smtClean="0"/>
              <a:t>	</a:t>
            </a:r>
            <a:r>
              <a:rPr lang="zh-TW" altLang="en-US" dirty="0" smtClean="0"/>
              <a:t>重</a:t>
            </a:r>
            <a:r>
              <a:rPr lang="zh-TW" altLang="en-US" dirty="0"/>
              <a:t>分類損失	</a:t>
            </a:r>
            <a:r>
              <a:rPr lang="en-US" altLang="zh-TW" dirty="0" smtClean="0"/>
              <a:t>						</a:t>
            </a:r>
            <a:r>
              <a:rPr lang="zh-TW" altLang="en-US" dirty="0" smtClean="0"/>
              <a:t>       </a:t>
            </a:r>
            <a:r>
              <a:rPr lang="en-US" altLang="zh-TW" dirty="0" smtClean="0"/>
              <a:t>4,000</a:t>
            </a:r>
            <a:r>
              <a:rPr lang="en-US" altLang="zh-TW" dirty="0"/>
              <a:t>	</a:t>
            </a:r>
          </a:p>
          <a:p>
            <a:pPr defTabSz="756000">
              <a:lnSpc>
                <a:spcPct val="120000"/>
              </a:lnSpc>
            </a:pPr>
            <a:r>
              <a:rPr lang="en-US" altLang="zh-TW" dirty="0"/>
              <a:t>	 </a:t>
            </a:r>
            <a:r>
              <a:rPr lang="en-US" altLang="zh-TW" dirty="0" smtClean="0"/>
              <a:t>       </a:t>
            </a:r>
            <a:r>
              <a:rPr lang="zh-TW" altLang="en-US" dirty="0" smtClean="0"/>
              <a:t>透過</a:t>
            </a:r>
            <a:r>
              <a:rPr lang="zh-TW" altLang="en-US" dirty="0"/>
              <a:t>其他綜合損益按公允價值衡量之</a:t>
            </a:r>
            <a:r>
              <a:rPr lang="zh-TW" altLang="en-US" dirty="0" smtClean="0"/>
              <a:t>金融資產</a:t>
            </a:r>
            <a:r>
              <a:rPr lang="zh-TW" altLang="en-US" dirty="0"/>
              <a:t>─債券	</a:t>
            </a:r>
            <a:r>
              <a:rPr lang="en-US" altLang="zh-TW" dirty="0" smtClean="0"/>
              <a:t>	</a:t>
            </a:r>
            <a:r>
              <a:rPr lang="zh-TW" altLang="en-US" dirty="0" smtClean="0"/>
              <a:t>       </a:t>
            </a:r>
            <a:r>
              <a:rPr lang="en-US" altLang="zh-TW" dirty="0" smtClean="0"/>
              <a:t>500,000</a:t>
            </a:r>
            <a:endParaRPr lang="en-US" altLang="zh-TW" dirty="0"/>
          </a:p>
          <a:p>
            <a:pPr defTabSz="756000">
              <a:lnSpc>
                <a:spcPct val="120000"/>
              </a:lnSpc>
            </a:pPr>
            <a:r>
              <a:rPr lang="en-US" altLang="zh-TW" dirty="0"/>
              <a:t>	 </a:t>
            </a:r>
            <a:r>
              <a:rPr lang="en-US" altLang="zh-TW" dirty="0" smtClean="0"/>
              <a:t>       </a:t>
            </a:r>
            <a:r>
              <a:rPr lang="zh-TW" altLang="en-US" dirty="0" smtClean="0"/>
              <a:t>其他</a:t>
            </a:r>
            <a:r>
              <a:rPr lang="zh-TW" altLang="en-US" dirty="0"/>
              <a:t>綜合損益－透過其他綜合損益按</a:t>
            </a:r>
            <a:r>
              <a:rPr lang="zh-TW" altLang="en-US" dirty="0" smtClean="0"/>
              <a:t>公允價值衡量</a:t>
            </a:r>
            <a:r>
              <a:rPr lang="en-US" altLang="zh-TW" dirty="0" smtClean="0"/>
              <a:t/>
            </a:r>
            <a:br>
              <a:rPr lang="en-US" altLang="zh-TW" dirty="0" smtClean="0"/>
            </a:br>
            <a:r>
              <a:rPr lang="en-US" altLang="zh-TW" dirty="0" smtClean="0"/>
              <a:t>	</a:t>
            </a:r>
            <a:r>
              <a:rPr lang="en-US" altLang="zh-TW" dirty="0"/>
              <a:t> </a:t>
            </a:r>
            <a:r>
              <a:rPr lang="en-US" altLang="zh-TW" dirty="0" smtClean="0"/>
              <a:t>           </a:t>
            </a:r>
            <a:r>
              <a:rPr lang="zh-TW" altLang="en-US" dirty="0" smtClean="0"/>
              <a:t>之</a:t>
            </a:r>
            <a:r>
              <a:rPr lang="zh-TW" altLang="en-US" dirty="0"/>
              <a:t>金融資產未實現</a:t>
            </a:r>
            <a:r>
              <a:rPr lang="zh-TW" altLang="en-US" dirty="0" smtClean="0"/>
              <a:t>損益</a:t>
            </a:r>
            <a:r>
              <a:rPr lang="en-US" altLang="zh-TW" dirty="0" smtClean="0"/>
              <a:t>					</a:t>
            </a:r>
            <a:r>
              <a:rPr lang="zh-TW" altLang="en-US" dirty="0" smtClean="0"/>
              <a:t>                      </a:t>
            </a:r>
            <a:r>
              <a:rPr lang="en-US" altLang="zh-TW" dirty="0" smtClean="0"/>
              <a:t>10,000</a:t>
            </a:r>
            <a:endParaRPr lang="en-US" altLang="zh-TW" dirty="0"/>
          </a:p>
          <a:p>
            <a:pPr defTabSz="756000">
              <a:lnSpc>
                <a:spcPct val="120000"/>
              </a:lnSpc>
            </a:pPr>
            <a:r>
              <a:rPr lang="en-US" altLang="zh-TW" b="1" dirty="0" smtClean="0"/>
              <a:t>	</a:t>
            </a:r>
            <a:r>
              <a:rPr lang="zh-TW" altLang="en-US" b="1" dirty="0" smtClean="0"/>
              <a:t>視同</a:t>
            </a:r>
            <a:r>
              <a:rPr lang="zh-TW" altLang="en-US" b="1" dirty="0"/>
              <a:t>按</a:t>
            </a:r>
            <a:r>
              <a:rPr lang="en-US" altLang="zh-TW" b="1" dirty="0"/>
              <a:t>FV</a:t>
            </a:r>
            <a:r>
              <a:rPr lang="zh-TW" altLang="en-US" b="1" dirty="0"/>
              <a:t>出售，除列原帳面金額，再按</a:t>
            </a:r>
            <a:r>
              <a:rPr lang="en-US" altLang="zh-TW" b="1" dirty="0"/>
              <a:t>FV</a:t>
            </a:r>
            <a:r>
              <a:rPr lang="zh-TW" altLang="en-US" b="1" dirty="0"/>
              <a:t>買回，轉入</a:t>
            </a:r>
            <a:r>
              <a:rPr lang="en-US" altLang="zh-TW" b="1" dirty="0" smtClean="0"/>
              <a:t>FVPL</a:t>
            </a:r>
            <a:endParaRPr lang="en-US" altLang="zh-TW" dirty="0" smtClean="0"/>
          </a:p>
          <a:p>
            <a:pPr defTabSz="756000">
              <a:lnSpc>
                <a:spcPct val="120000"/>
              </a:lnSpc>
            </a:pPr>
            <a:r>
              <a:rPr lang="en-US" altLang="zh-TW" dirty="0" smtClean="0"/>
              <a:t>X4/12/31</a:t>
            </a:r>
            <a:r>
              <a:rPr lang="zh-TW" altLang="en-US" dirty="0"/>
              <a:t>現　  </a:t>
            </a:r>
            <a:r>
              <a:rPr lang="zh-TW" altLang="en-US" dirty="0" smtClean="0"/>
              <a:t>  金</a:t>
            </a:r>
            <a:r>
              <a:rPr lang="zh-TW" altLang="en-US" dirty="0"/>
              <a:t>	</a:t>
            </a:r>
            <a:r>
              <a:rPr lang="en-US" altLang="zh-TW" dirty="0"/>
              <a:t>						    </a:t>
            </a:r>
            <a:r>
              <a:rPr lang="zh-TW" altLang="en-US" dirty="0" smtClean="0"/>
              <a:t> </a:t>
            </a:r>
            <a:r>
              <a:rPr lang="en-US" altLang="zh-TW" dirty="0" smtClean="0"/>
              <a:t>25,000</a:t>
            </a:r>
            <a:r>
              <a:rPr lang="en-US" altLang="zh-TW" dirty="0"/>
              <a:t>	</a:t>
            </a:r>
          </a:p>
          <a:p>
            <a:pPr defTabSz="756000">
              <a:lnSpc>
                <a:spcPct val="120000"/>
              </a:lnSpc>
            </a:pPr>
            <a:r>
              <a:rPr lang="en-US" altLang="zh-TW" dirty="0"/>
              <a:t>	 </a:t>
            </a:r>
            <a:r>
              <a:rPr lang="en-US" altLang="zh-TW" dirty="0" smtClean="0"/>
              <a:t>         </a:t>
            </a:r>
            <a:r>
              <a:rPr lang="zh-TW" altLang="en-US" dirty="0" smtClean="0"/>
              <a:t>利息收入</a:t>
            </a:r>
            <a:r>
              <a:rPr lang="zh-TW" altLang="en-US" dirty="0"/>
              <a:t>	</a:t>
            </a:r>
            <a:r>
              <a:rPr lang="en-US" altLang="zh-TW" dirty="0"/>
              <a:t>						       </a:t>
            </a:r>
            <a:r>
              <a:rPr lang="zh-TW" altLang="en-US" dirty="0" smtClean="0"/>
              <a:t>              </a:t>
            </a:r>
            <a:r>
              <a:rPr lang="en-US" altLang="zh-TW" dirty="0" smtClean="0"/>
              <a:t> </a:t>
            </a:r>
            <a:r>
              <a:rPr lang="en-US" altLang="zh-TW" dirty="0"/>
              <a:t>25,000</a:t>
            </a:r>
          </a:p>
          <a:p>
            <a:pPr defTabSz="756000">
              <a:lnSpc>
                <a:spcPct val="120000"/>
              </a:lnSpc>
            </a:pPr>
            <a:r>
              <a:rPr lang="en-US" altLang="zh-TW" dirty="0"/>
              <a:t>	 </a:t>
            </a:r>
            <a:r>
              <a:rPr lang="zh-TW" altLang="en-US" dirty="0"/>
              <a:t>透過損益按公允價值衡量之金融資產評價調整</a:t>
            </a:r>
            <a:r>
              <a:rPr lang="en-US" altLang="zh-TW" dirty="0"/>
              <a:t>		     </a:t>
            </a:r>
            <a:r>
              <a:rPr lang="zh-TW" altLang="en-US" dirty="0" smtClean="0"/>
              <a:t> </a:t>
            </a:r>
            <a:r>
              <a:rPr lang="en-US" altLang="zh-TW" dirty="0" smtClean="0"/>
              <a:t> </a:t>
            </a:r>
            <a:r>
              <a:rPr lang="en-US" altLang="zh-TW" dirty="0"/>
              <a:t>2,000	</a:t>
            </a:r>
          </a:p>
          <a:p>
            <a:pPr defTabSz="756000">
              <a:lnSpc>
                <a:spcPct val="120000"/>
              </a:lnSpc>
            </a:pPr>
            <a:r>
              <a:rPr lang="en-US" altLang="zh-TW" dirty="0"/>
              <a:t>	 </a:t>
            </a:r>
            <a:r>
              <a:rPr lang="en-US" altLang="zh-TW" dirty="0" smtClean="0"/>
              <a:t>        </a:t>
            </a:r>
            <a:r>
              <a:rPr lang="zh-TW" altLang="en-US" dirty="0" smtClean="0"/>
              <a:t>透過</a:t>
            </a:r>
            <a:r>
              <a:rPr lang="zh-TW" altLang="en-US" dirty="0"/>
              <a:t>損益按公允價值衡量之金融資產損益	</a:t>
            </a:r>
            <a:r>
              <a:rPr lang="en-US" altLang="zh-TW" dirty="0"/>
              <a:t>		         </a:t>
            </a:r>
            <a:r>
              <a:rPr lang="zh-TW" altLang="en-US" dirty="0" smtClean="0"/>
              <a:t> </a:t>
            </a:r>
            <a:r>
              <a:rPr lang="en-US" altLang="zh-TW" dirty="0" smtClean="0"/>
              <a:t> 2,000</a:t>
            </a:r>
            <a:r>
              <a:rPr lang="en-US" altLang="zh-TW" dirty="0"/>
              <a:t>	</a:t>
            </a:r>
          </a:p>
        </p:txBody>
      </p:sp>
      <p:sp>
        <p:nvSpPr>
          <p:cNvPr id="3" name="矩形 2"/>
          <p:cNvSpPr/>
          <p:nvPr/>
        </p:nvSpPr>
        <p:spPr>
          <a:xfrm>
            <a:off x="2286000" y="-2295644"/>
            <a:ext cx="4572000" cy="400110"/>
          </a:xfrm>
          <a:prstGeom prst="rect">
            <a:avLst/>
          </a:prstGeom>
        </p:spPr>
        <p:txBody>
          <a:bodyPr>
            <a:spAutoFit/>
          </a:bodyPr>
          <a:lstStyle/>
          <a:p>
            <a:endParaRPr lang="en-US" altLang="zh-TW" sz="2000" dirty="0"/>
          </a:p>
        </p:txBody>
      </p:sp>
    </p:spTree>
    <p:extLst>
      <p:ext uri="{BB962C8B-B14F-4D97-AF65-F5344CB8AC3E}">
        <p14:creationId xmlns:p14="http://schemas.microsoft.com/office/powerpoint/2010/main" val="31398346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effectLst/>
              </a:rPr>
              <a:t>二、金融資產的原始認列</a:t>
            </a:r>
          </a:p>
        </p:txBody>
      </p:sp>
      <p:sp>
        <p:nvSpPr>
          <p:cNvPr id="3" name="內容版面配置區 2"/>
          <p:cNvSpPr>
            <a:spLocks noGrp="1"/>
          </p:cNvSpPr>
          <p:nvPr>
            <p:ph idx="1"/>
          </p:nvPr>
        </p:nvSpPr>
        <p:spPr/>
        <p:txBody>
          <a:bodyPr/>
          <a:lstStyle/>
          <a:p>
            <a:pPr marL="0" indent="0">
              <a:lnSpc>
                <a:spcPct val="114000"/>
              </a:lnSpc>
              <a:buNone/>
            </a:pPr>
            <a:r>
              <a:rPr lang="en-US" altLang="zh-TW" dirty="0" smtClean="0"/>
              <a:t>1.</a:t>
            </a:r>
            <a:r>
              <a:rPr lang="zh-TW" altLang="en-US" dirty="0" smtClean="0"/>
              <a:t>一般原則</a:t>
            </a:r>
            <a:endParaRPr lang="en-US" altLang="zh-TW" dirty="0" smtClean="0"/>
          </a:p>
          <a:p>
            <a:pPr marL="514350" indent="-514350">
              <a:lnSpc>
                <a:spcPct val="114000"/>
              </a:lnSpc>
              <a:buFont typeface="Wingdings" panose="05000000000000000000" pitchFamily="2" charset="2"/>
              <a:buAutoNum type="circleNumWdWhitePlain"/>
            </a:pPr>
            <a:r>
              <a:rPr lang="zh-TW" altLang="en-US" dirty="0"/>
              <a:t>企業應僅於成為金融工具合約條款之一方時，始於財務狀況表中認列金融資產（或金融負債）</a:t>
            </a:r>
            <a:r>
              <a:rPr lang="zh-TW" altLang="en-US" dirty="0" smtClean="0"/>
              <a:t>。</a:t>
            </a:r>
            <a:endParaRPr lang="en-US" altLang="zh-TW" dirty="0" smtClean="0"/>
          </a:p>
          <a:p>
            <a:pPr marL="514350" indent="-514350">
              <a:lnSpc>
                <a:spcPct val="114000"/>
              </a:lnSpc>
              <a:buFont typeface="Wingdings" panose="05000000000000000000" pitchFamily="2" charset="2"/>
              <a:buAutoNum type="circleNumWdWhitePlain"/>
            </a:pPr>
            <a:r>
              <a:rPr lang="zh-TW" altLang="en-US" dirty="0"/>
              <a:t>金融資產通常於簽約日（交易日）認列</a:t>
            </a:r>
            <a:r>
              <a:rPr lang="zh-TW" altLang="en-US" dirty="0" smtClean="0"/>
              <a:t>。</a:t>
            </a:r>
            <a:endParaRPr lang="en-US" altLang="zh-TW" dirty="0" smtClean="0"/>
          </a:p>
          <a:p>
            <a:pPr marL="0" indent="0">
              <a:lnSpc>
                <a:spcPct val="114000"/>
              </a:lnSpc>
              <a:buNone/>
            </a:pPr>
            <a:endParaRPr lang="en-US" altLang="zh-TW" dirty="0" smtClean="0"/>
          </a:p>
          <a:p>
            <a:pPr marL="0" indent="0">
              <a:lnSpc>
                <a:spcPct val="114000"/>
              </a:lnSpc>
              <a:buNone/>
            </a:pPr>
            <a:endParaRPr lang="zh-TW" altLang="en-US" dirty="0"/>
          </a:p>
        </p:txBody>
      </p:sp>
    </p:spTree>
    <p:extLst>
      <p:ext uri="{BB962C8B-B14F-4D97-AF65-F5344CB8AC3E}">
        <p14:creationId xmlns:p14="http://schemas.microsoft.com/office/powerpoint/2010/main" val="2320097317"/>
      </p:ext>
    </p:extLst>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0" y="1052736"/>
            <a:ext cx="9000000" cy="5881610"/>
          </a:xfrm>
          <a:prstGeom prst="rect">
            <a:avLst/>
          </a:prstGeom>
        </p:spPr>
        <p:txBody>
          <a:bodyPr wrap="square">
            <a:spAutoFit/>
          </a:bodyPr>
          <a:lstStyle/>
          <a:p>
            <a:pPr defTabSz="756000">
              <a:lnSpc>
                <a:spcPct val="110000"/>
              </a:lnSpc>
            </a:pPr>
            <a:r>
              <a:rPr lang="zh-TW" altLang="en-US" b="1" dirty="0">
                <a:solidFill>
                  <a:srgbClr val="0070C0"/>
                </a:solidFill>
              </a:rPr>
              <a:t>情境</a:t>
            </a:r>
            <a:r>
              <a:rPr lang="en-US" altLang="zh-TW" b="1" dirty="0">
                <a:solidFill>
                  <a:srgbClr val="0070C0"/>
                </a:solidFill>
              </a:rPr>
              <a:t>5</a:t>
            </a:r>
            <a:r>
              <a:rPr lang="zh-TW" altLang="en-US" b="1" dirty="0">
                <a:solidFill>
                  <a:srgbClr val="0070C0"/>
                </a:solidFill>
              </a:rPr>
              <a:t>：自攤銷後成本重分類至透過其他綜合損益按公允價值衡量</a:t>
            </a:r>
            <a:r>
              <a:rPr lang="en-US" altLang="zh-TW" b="1" dirty="0">
                <a:solidFill>
                  <a:srgbClr val="0070C0"/>
                </a:solidFill>
              </a:rPr>
              <a:t>(AC→FVOCI</a:t>
            </a:r>
            <a:r>
              <a:rPr lang="en-US" altLang="zh-TW" b="1" dirty="0" smtClean="0">
                <a:solidFill>
                  <a:srgbClr val="0070C0"/>
                </a:solidFill>
              </a:rPr>
              <a:t>)</a:t>
            </a:r>
          </a:p>
          <a:p>
            <a:pPr defTabSz="756000">
              <a:lnSpc>
                <a:spcPct val="110000"/>
              </a:lnSpc>
            </a:pPr>
            <a:r>
              <a:rPr lang="en-US" altLang="zh-TW" dirty="0" smtClean="0"/>
              <a:t>X4/ 1/ 1</a:t>
            </a:r>
            <a:r>
              <a:rPr lang="en-US" altLang="zh-TW" dirty="0"/>
              <a:t>	</a:t>
            </a:r>
            <a:r>
              <a:rPr lang="zh-TW" altLang="en-US" dirty="0"/>
              <a:t>透過其他綜合損益按公允價值衡量之金融資產－</a:t>
            </a:r>
            <a:r>
              <a:rPr lang="zh-TW" altLang="en-US" dirty="0" smtClean="0"/>
              <a:t>債券</a:t>
            </a:r>
            <a:r>
              <a:rPr lang="en-US" altLang="zh-TW" dirty="0" smtClean="0"/>
              <a:t>	</a:t>
            </a:r>
            <a:r>
              <a:rPr lang="zh-TW" altLang="en-US" dirty="0"/>
              <a:t>	</a:t>
            </a:r>
            <a:r>
              <a:rPr lang="zh-TW" altLang="en-US" dirty="0" smtClean="0"/>
              <a:t>  </a:t>
            </a:r>
            <a:r>
              <a:rPr lang="en-US" altLang="zh-TW" dirty="0" smtClean="0"/>
              <a:t>490,000</a:t>
            </a:r>
            <a:r>
              <a:rPr lang="en-US" altLang="zh-TW" dirty="0"/>
              <a:t>	</a:t>
            </a:r>
          </a:p>
          <a:p>
            <a:pPr defTabSz="756000">
              <a:lnSpc>
                <a:spcPct val="110000"/>
              </a:lnSpc>
            </a:pPr>
            <a:r>
              <a:rPr lang="en-US" altLang="zh-TW" dirty="0"/>
              <a:t>	</a:t>
            </a:r>
            <a:r>
              <a:rPr lang="zh-TW" altLang="en-US" dirty="0" smtClean="0"/>
              <a:t>備</a:t>
            </a:r>
            <a:r>
              <a:rPr lang="zh-TW" altLang="en-US" dirty="0"/>
              <a:t>抵損失	</a:t>
            </a:r>
            <a:r>
              <a:rPr lang="en-US" altLang="zh-TW" dirty="0" smtClean="0"/>
              <a:t>						      6,000</a:t>
            </a:r>
            <a:r>
              <a:rPr lang="en-US" altLang="zh-TW" dirty="0"/>
              <a:t>	</a:t>
            </a:r>
          </a:p>
          <a:p>
            <a:pPr defTabSz="756000">
              <a:lnSpc>
                <a:spcPct val="110000"/>
              </a:lnSpc>
            </a:pPr>
            <a:r>
              <a:rPr lang="en-US" altLang="zh-TW" dirty="0"/>
              <a:t>	</a:t>
            </a:r>
            <a:r>
              <a:rPr lang="zh-TW" altLang="en-US" dirty="0" smtClean="0"/>
              <a:t>其他</a:t>
            </a:r>
            <a:r>
              <a:rPr lang="zh-TW" altLang="en-US" dirty="0"/>
              <a:t>綜合損益－透過其他綜合損益按公允價值</a:t>
            </a:r>
            <a:r>
              <a:rPr lang="zh-TW" altLang="en-US" dirty="0" smtClean="0"/>
              <a:t>衡量</a:t>
            </a:r>
            <a:r>
              <a:rPr lang="en-US" altLang="zh-TW" dirty="0" smtClean="0"/>
              <a:t/>
            </a:r>
            <a:br>
              <a:rPr lang="en-US" altLang="zh-TW" dirty="0" smtClean="0"/>
            </a:br>
            <a:r>
              <a:rPr lang="en-US" altLang="zh-TW" dirty="0" smtClean="0"/>
              <a:t>	    </a:t>
            </a:r>
            <a:r>
              <a:rPr lang="zh-TW" altLang="en-US" dirty="0" smtClean="0"/>
              <a:t>之</a:t>
            </a:r>
            <a:r>
              <a:rPr lang="zh-TW" altLang="en-US" dirty="0"/>
              <a:t>金融資產未實現</a:t>
            </a:r>
            <a:r>
              <a:rPr lang="zh-TW" altLang="en-US" dirty="0" smtClean="0"/>
              <a:t>損益</a:t>
            </a:r>
            <a:r>
              <a:rPr lang="en-US" altLang="zh-TW" dirty="0" smtClean="0"/>
              <a:t>					    10,000</a:t>
            </a:r>
            <a:r>
              <a:rPr lang="en-US" altLang="zh-TW" dirty="0"/>
              <a:t>	</a:t>
            </a:r>
            <a:endParaRPr lang="en-US" altLang="zh-TW" dirty="0" smtClean="0"/>
          </a:p>
          <a:p>
            <a:pPr defTabSz="756000">
              <a:lnSpc>
                <a:spcPct val="110000"/>
              </a:lnSpc>
            </a:pPr>
            <a:r>
              <a:rPr lang="en-US" altLang="zh-TW" dirty="0" smtClean="0"/>
              <a:t>	        </a:t>
            </a:r>
            <a:r>
              <a:rPr lang="zh-TW" altLang="en-US" dirty="0" smtClean="0"/>
              <a:t>按</a:t>
            </a:r>
            <a:r>
              <a:rPr lang="zh-TW" altLang="en-US" dirty="0"/>
              <a:t>攤銷後成本衡量之金融資產─債券		</a:t>
            </a:r>
            <a:r>
              <a:rPr lang="en-US" altLang="zh-TW" dirty="0" smtClean="0"/>
              <a:t>		      500,000</a:t>
            </a:r>
            <a:endParaRPr lang="en-US" altLang="zh-TW" dirty="0"/>
          </a:p>
          <a:p>
            <a:pPr defTabSz="756000">
              <a:lnSpc>
                <a:spcPct val="110000"/>
              </a:lnSpc>
            </a:pPr>
            <a:r>
              <a:rPr lang="en-US" altLang="zh-TW" dirty="0"/>
              <a:t>	 </a:t>
            </a:r>
            <a:r>
              <a:rPr lang="en-US" altLang="zh-TW" dirty="0" smtClean="0"/>
              <a:t>       </a:t>
            </a:r>
            <a:r>
              <a:rPr lang="zh-TW" altLang="en-US" dirty="0" smtClean="0"/>
              <a:t>其他</a:t>
            </a:r>
            <a:r>
              <a:rPr lang="zh-TW" altLang="en-US" dirty="0"/>
              <a:t>綜合損益－透過其他綜合損益按</a:t>
            </a:r>
            <a:r>
              <a:rPr lang="zh-TW" altLang="en-US" dirty="0" smtClean="0"/>
              <a:t>公允</a:t>
            </a:r>
            <a:r>
              <a:rPr lang="zh-TW" altLang="en-US" dirty="0"/>
              <a:t>價值</a:t>
            </a:r>
            <a:r>
              <a:rPr lang="zh-TW" altLang="en-US" dirty="0" smtClean="0"/>
              <a:t>衡量</a:t>
            </a:r>
            <a:r>
              <a:rPr lang="en-US" altLang="zh-TW" dirty="0" smtClean="0"/>
              <a:t/>
            </a:r>
            <a:br>
              <a:rPr lang="en-US" altLang="zh-TW" dirty="0" smtClean="0"/>
            </a:br>
            <a:r>
              <a:rPr lang="en-US" altLang="zh-TW" dirty="0" smtClean="0"/>
              <a:t>	</a:t>
            </a:r>
            <a:r>
              <a:rPr lang="en-US" altLang="zh-TW" dirty="0"/>
              <a:t> </a:t>
            </a:r>
            <a:r>
              <a:rPr lang="en-US" altLang="zh-TW" dirty="0" smtClean="0"/>
              <a:t>           </a:t>
            </a:r>
            <a:r>
              <a:rPr lang="zh-TW" altLang="en-US" dirty="0" smtClean="0"/>
              <a:t>之</a:t>
            </a:r>
            <a:r>
              <a:rPr lang="zh-TW" altLang="en-US" dirty="0"/>
              <a:t>金融資產未實現</a:t>
            </a:r>
            <a:r>
              <a:rPr lang="zh-TW" altLang="en-US" dirty="0" smtClean="0"/>
              <a:t>損益</a:t>
            </a:r>
            <a:r>
              <a:rPr lang="zh-TW" altLang="en-US" dirty="0"/>
              <a:t>　　</a:t>
            </a:r>
            <a:r>
              <a:rPr lang="en-US" altLang="zh-TW" dirty="0" smtClean="0"/>
              <a:t>	</a:t>
            </a:r>
            <a:r>
              <a:rPr lang="zh-TW" altLang="en-US" dirty="0"/>
              <a:t>　</a:t>
            </a:r>
            <a:r>
              <a:rPr lang="en-US" altLang="zh-TW" dirty="0" smtClean="0"/>
              <a:t>				          6,000</a:t>
            </a:r>
          </a:p>
          <a:p>
            <a:pPr defTabSz="756000">
              <a:lnSpc>
                <a:spcPct val="110000"/>
              </a:lnSpc>
            </a:pPr>
            <a:r>
              <a:rPr lang="en-US" altLang="zh-TW" b="1" dirty="0" smtClean="0"/>
              <a:t>	</a:t>
            </a:r>
            <a:r>
              <a:rPr lang="zh-TW" altLang="en-US" b="1" dirty="0" smtClean="0"/>
              <a:t>將</a:t>
            </a:r>
            <a:r>
              <a:rPr lang="en-US" altLang="zh-TW" b="1" dirty="0"/>
              <a:t>AC</a:t>
            </a:r>
            <a:r>
              <a:rPr lang="zh-TW" altLang="en-US" b="1" dirty="0"/>
              <a:t>轉入</a:t>
            </a:r>
            <a:r>
              <a:rPr lang="en-US" altLang="zh-TW" b="1" dirty="0"/>
              <a:t>FVOCI</a:t>
            </a:r>
            <a:r>
              <a:rPr lang="zh-TW" altLang="en-US" b="1" dirty="0"/>
              <a:t>，備抵損失轉入</a:t>
            </a:r>
            <a:r>
              <a:rPr lang="en-US" altLang="zh-TW" b="1" dirty="0"/>
              <a:t>OCI</a:t>
            </a:r>
            <a:r>
              <a:rPr lang="zh-TW" altLang="en-US" b="1" dirty="0"/>
              <a:t>，補提列公允價值變動未實現損失</a:t>
            </a:r>
            <a:r>
              <a:rPr lang="en-US" altLang="zh-TW" b="1" dirty="0" smtClean="0"/>
              <a:t>OCI</a:t>
            </a:r>
            <a:endParaRPr lang="en-US" altLang="zh-TW" dirty="0"/>
          </a:p>
          <a:p>
            <a:pPr defTabSz="756000">
              <a:lnSpc>
                <a:spcPct val="110000"/>
              </a:lnSpc>
            </a:pPr>
            <a:r>
              <a:rPr lang="en-US" altLang="zh-TW" dirty="0" smtClean="0"/>
              <a:t>X4/12/31</a:t>
            </a:r>
            <a:r>
              <a:rPr lang="zh-TW" altLang="en-US" dirty="0" smtClean="0"/>
              <a:t>現</a:t>
            </a:r>
            <a:r>
              <a:rPr lang="zh-TW" altLang="en-US" dirty="0"/>
              <a:t>　  金	</a:t>
            </a:r>
            <a:r>
              <a:rPr lang="en-US" altLang="zh-TW" dirty="0" smtClean="0"/>
              <a:t>					   	     25,000</a:t>
            </a:r>
            <a:r>
              <a:rPr lang="en-US" altLang="zh-TW" dirty="0"/>
              <a:t>	</a:t>
            </a:r>
          </a:p>
          <a:p>
            <a:pPr defTabSz="756000">
              <a:lnSpc>
                <a:spcPct val="110000"/>
              </a:lnSpc>
            </a:pPr>
            <a:r>
              <a:rPr lang="en-US" altLang="zh-TW" dirty="0"/>
              <a:t>	 </a:t>
            </a:r>
            <a:r>
              <a:rPr lang="en-US" altLang="zh-TW" dirty="0" smtClean="0"/>
              <a:t>       </a:t>
            </a:r>
            <a:r>
              <a:rPr lang="zh-TW" altLang="en-US" dirty="0" smtClean="0"/>
              <a:t>利息收入</a:t>
            </a:r>
            <a:r>
              <a:rPr lang="zh-TW" altLang="en-US" dirty="0"/>
              <a:t>（</a:t>
            </a:r>
            <a:r>
              <a:rPr lang="en-US" altLang="zh-TW" dirty="0"/>
              <a:t>$500,000×</a:t>
            </a:r>
            <a:r>
              <a:rPr lang="en-US" altLang="zh-TW" dirty="0">
                <a:solidFill>
                  <a:srgbClr val="FF0000"/>
                </a:solidFill>
              </a:rPr>
              <a:t>5%</a:t>
            </a:r>
            <a:r>
              <a:rPr lang="zh-TW" altLang="en-US" dirty="0"/>
              <a:t>）	</a:t>
            </a:r>
            <a:r>
              <a:rPr lang="en-US" altLang="zh-TW" dirty="0" smtClean="0"/>
              <a:t>				        25,000</a:t>
            </a:r>
          </a:p>
          <a:p>
            <a:pPr defTabSz="756000">
              <a:lnSpc>
                <a:spcPct val="110000"/>
              </a:lnSpc>
            </a:pPr>
            <a:r>
              <a:rPr lang="en-US" altLang="zh-TW" b="1" dirty="0" smtClean="0"/>
              <a:t>	</a:t>
            </a:r>
            <a:r>
              <a:rPr lang="zh-TW" altLang="en-US" b="1" dirty="0" smtClean="0"/>
              <a:t>註</a:t>
            </a:r>
            <a:r>
              <a:rPr lang="zh-TW" altLang="en-US" b="1" dirty="0"/>
              <a:t>：有效利率與預期信用損失不因重分類而調整</a:t>
            </a:r>
          </a:p>
          <a:p>
            <a:pPr defTabSz="756000">
              <a:lnSpc>
                <a:spcPct val="110000"/>
              </a:lnSpc>
            </a:pPr>
            <a:r>
              <a:rPr lang="en-US" altLang="zh-TW" dirty="0"/>
              <a:t>	</a:t>
            </a:r>
            <a:r>
              <a:rPr lang="zh-TW" altLang="en-US" dirty="0" smtClean="0"/>
              <a:t>預期</a:t>
            </a:r>
            <a:r>
              <a:rPr lang="zh-TW" altLang="en-US" dirty="0"/>
              <a:t>信用減損損失	</a:t>
            </a:r>
            <a:r>
              <a:rPr lang="en-US" altLang="zh-TW" dirty="0" smtClean="0"/>
              <a:t>					      2,000</a:t>
            </a:r>
            <a:r>
              <a:rPr lang="en-US" altLang="zh-TW" dirty="0"/>
              <a:t>	</a:t>
            </a:r>
          </a:p>
          <a:p>
            <a:pPr defTabSz="756000">
              <a:lnSpc>
                <a:spcPct val="110000"/>
              </a:lnSpc>
            </a:pPr>
            <a:r>
              <a:rPr lang="en-US" altLang="zh-TW" dirty="0"/>
              <a:t>	 </a:t>
            </a:r>
            <a:r>
              <a:rPr lang="en-US" altLang="zh-TW" dirty="0" smtClean="0"/>
              <a:t>       </a:t>
            </a:r>
            <a:r>
              <a:rPr lang="zh-TW" altLang="en-US" dirty="0" smtClean="0"/>
              <a:t>其他</a:t>
            </a:r>
            <a:r>
              <a:rPr lang="zh-TW" altLang="en-US" dirty="0"/>
              <a:t>綜合損益－透過其他綜合損益按公允價值</a:t>
            </a:r>
            <a:r>
              <a:rPr lang="zh-TW" altLang="en-US" dirty="0" smtClean="0"/>
              <a:t>衡量</a:t>
            </a:r>
            <a:r>
              <a:rPr lang="en-US" altLang="zh-TW" dirty="0" smtClean="0"/>
              <a:t/>
            </a:r>
            <a:br>
              <a:rPr lang="en-US" altLang="zh-TW" dirty="0" smtClean="0"/>
            </a:br>
            <a:r>
              <a:rPr lang="en-US" altLang="zh-TW" dirty="0" smtClean="0"/>
              <a:t>	</a:t>
            </a:r>
            <a:r>
              <a:rPr lang="en-US" altLang="zh-TW" dirty="0"/>
              <a:t> </a:t>
            </a:r>
            <a:r>
              <a:rPr lang="en-US" altLang="zh-TW" dirty="0" smtClean="0"/>
              <a:t>           </a:t>
            </a:r>
            <a:r>
              <a:rPr lang="zh-TW" altLang="en-US" dirty="0" smtClean="0"/>
              <a:t>之</a:t>
            </a:r>
            <a:r>
              <a:rPr lang="zh-TW" altLang="en-US" dirty="0"/>
              <a:t>金融資產未實現</a:t>
            </a:r>
            <a:r>
              <a:rPr lang="zh-TW" altLang="en-US" dirty="0" smtClean="0"/>
              <a:t>損益</a:t>
            </a:r>
            <a:r>
              <a:rPr lang="en-US" altLang="zh-TW" dirty="0" smtClean="0"/>
              <a:t>					                       2,000</a:t>
            </a:r>
            <a:r>
              <a:rPr lang="en-US" altLang="zh-TW" dirty="0"/>
              <a:t>	</a:t>
            </a:r>
            <a:r>
              <a:rPr lang="en-US" altLang="zh-TW" b="1" dirty="0" smtClean="0"/>
              <a:t> </a:t>
            </a:r>
            <a:r>
              <a:rPr lang="zh-TW" altLang="en-US" b="1" dirty="0" smtClean="0"/>
              <a:t>補</a:t>
            </a:r>
            <a:r>
              <a:rPr lang="zh-TW" altLang="en-US" b="1" dirty="0"/>
              <a:t>提列減損</a:t>
            </a:r>
            <a:r>
              <a:rPr lang="zh-TW" altLang="en-US" b="1" dirty="0" smtClean="0"/>
              <a:t>損失</a:t>
            </a:r>
            <a:r>
              <a:rPr lang="zh-TW" altLang="en-US" dirty="0"/>
              <a:t>	</a:t>
            </a:r>
          </a:p>
          <a:p>
            <a:pPr defTabSz="756000">
              <a:lnSpc>
                <a:spcPct val="110000"/>
              </a:lnSpc>
            </a:pPr>
            <a:r>
              <a:rPr lang="zh-TW" altLang="en-US" dirty="0"/>
              <a:t>	</a:t>
            </a:r>
            <a:r>
              <a:rPr lang="zh-TW" altLang="en-US" dirty="0" smtClean="0"/>
              <a:t>透過</a:t>
            </a:r>
            <a:r>
              <a:rPr lang="zh-TW" altLang="en-US" dirty="0"/>
              <a:t>其他綜合損益按公允價值衡量之金融資產－</a:t>
            </a:r>
            <a:r>
              <a:rPr lang="zh-TW" altLang="en-US" dirty="0" smtClean="0"/>
              <a:t>債券</a:t>
            </a:r>
            <a:r>
              <a:rPr lang="en-US" altLang="zh-TW" dirty="0" smtClean="0"/>
              <a:t>		      2,000</a:t>
            </a:r>
            <a:endParaRPr lang="en-US" altLang="zh-TW" dirty="0"/>
          </a:p>
          <a:p>
            <a:pPr defTabSz="756000">
              <a:lnSpc>
                <a:spcPct val="110000"/>
              </a:lnSpc>
            </a:pPr>
            <a:r>
              <a:rPr lang="en-US" altLang="zh-TW" dirty="0"/>
              <a:t>	 </a:t>
            </a:r>
            <a:r>
              <a:rPr lang="en-US" altLang="zh-TW" dirty="0" smtClean="0"/>
              <a:t>       </a:t>
            </a:r>
            <a:r>
              <a:rPr lang="zh-TW" altLang="en-US" dirty="0" smtClean="0"/>
              <a:t>其他</a:t>
            </a:r>
            <a:r>
              <a:rPr lang="zh-TW" altLang="en-US" dirty="0"/>
              <a:t>綜合損益－透過其他綜合損益按</a:t>
            </a:r>
            <a:r>
              <a:rPr lang="zh-TW" altLang="en-US" dirty="0" smtClean="0"/>
              <a:t>公允</a:t>
            </a:r>
            <a:r>
              <a:rPr lang="zh-TW" altLang="en-US" dirty="0"/>
              <a:t>價值</a:t>
            </a:r>
            <a:r>
              <a:rPr lang="zh-TW" altLang="en-US" dirty="0" smtClean="0"/>
              <a:t>衡量</a:t>
            </a:r>
            <a:r>
              <a:rPr lang="en-US" altLang="zh-TW" dirty="0" smtClean="0"/>
              <a:t/>
            </a:r>
            <a:br>
              <a:rPr lang="en-US" altLang="zh-TW" dirty="0" smtClean="0"/>
            </a:br>
            <a:r>
              <a:rPr lang="en-US" altLang="zh-TW" dirty="0" smtClean="0"/>
              <a:t>	</a:t>
            </a:r>
            <a:r>
              <a:rPr lang="en-US" altLang="zh-TW" dirty="0"/>
              <a:t> </a:t>
            </a:r>
            <a:r>
              <a:rPr lang="en-US" altLang="zh-TW" dirty="0" smtClean="0"/>
              <a:t>           </a:t>
            </a:r>
            <a:r>
              <a:rPr lang="zh-TW" altLang="en-US" dirty="0" smtClean="0"/>
              <a:t>之</a:t>
            </a:r>
            <a:r>
              <a:rPr lang="zh-TW" altLang="en-US" dirty="0"/>
              <a:t>金融資產未實現</a:t>
            </a:r>
            <a:r>
              <a:rPr lang="zh-TW" altLang="en-US" dirty="0" smtClean="0"/>
              <a:t>損益</a:t>
            </a:r>
            <a:r>
              <a:rPr lang="en-US" altLang="zh-TW" dirty="0" smtClean="0"/>
              <a:t>					                       2,000</a:t>
            </a:r>
            <a:endParaRPr lang="en-US" altLang="zh-TW" dirty="0"/>
          </a:p>
        </p:txBody>
      </p:sp>
      <p:sp>
        <p:nvSpPr>
          <p:cNvPr id="3" name="矩形 2"/>
          <p:cNvSpPr/>
          <p:nvPr/>
        </p:nvSpPr>
        <p:spPr>
          <a:xfrm>
            <a:off x="2286000" y="-2295644"/>
            <a:ext cx="4572000" cy="400110"/>
          </a:xfrm>
          <a:prstGeom prst="rect">
            <a:avLst/>
          </a:prstGeom>
        </p:spPr>
        <p:txBody>
          <a:bodyPr>
            <a:spAutoFit/>
          </a:bodyPr>
          <a:lstStyle/>
          <a:p>
            <a:endParaRPr lang="en-US" altLang="zh-TW" sz="2000" dirty="0"/>
          </a:p>
        </p:txBody>
      </p:sp>
      <p:sp>
        <p:nvSpPr>
          <p:cNvPr id="5" name="矩形 4"/>
          <p:cNvSpPr/>
          <p:nvPr/>
        </p:nvSpPr>
        <p:spPr bwMode="auto">
          <a:xfrm>
            <a:off x="251520" y="1844824"/>
            <a:ext cx="612000" cy="360000"/>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600" dirty="0" smtClean="0">
                <a:latin typeface="+mn-ea"/>
              </a:rPr>
              <a:t>淨額法</a:t>
            </a:r>
            <a:endParaRPr kumimoji="1" lang="zh-TW" altLang="en-US" sz="16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2422169216"/>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000" y="1052736"/>
            <a:ext cx="9000000" cy="5272213"/>
          </a:xfrm>
          <a:prstGeom prst="rect">
            <a:avLst/>
          </a:prstGeom>
        </p:spPr>
        <p:txBody>
          <a:bodyPr wrap="square">
            <a:spAutoFit/>
          </a:bodyPr>
          <a:lstStyle/>
          <a:p>
            <a:pPr defTabSz="756000">
              <a:lnSpc>
                <a:spcPct val="110000"/>
              </a:lnSpc>
            </a:pPr>
            <a:r>
              <a:rPr lang="zh-TW" altLang="en-US" b="1" dirty="0">
                <a:solidFill>
                  <a:srgbClr val="0070C0"/>
                </a:solidFill>
              </a:rPr>
              <a:t>情境</a:t>
            </a:r>
            <a:r>
              <a:rPr lang="en-US" altLang="zh-TW" b="1" dirty="0">
                <a:solidFill>
                  <a:srgbClr val="0070C0"/>
                </a:solidFill>
              </a:rPr>
              <a:t>6</a:t>
            </a:r>
            <a:r>
              <a:rPr lang="zh-TW" altLang="en-US" b="1" dirty="0">
                <a:solidFill>
                  <a:srgbClr val="0070C0"/>
                </a:solidFill>
              </a:rPr>
              <a:t>：自透過其他綜合損益按公允價值衡量重分類至按攤銷後成本</a:t>
            </a:r>
            <a:r>
              <a:rPr lang="zh-TW" altLang="en-US" b="1" dirty="0" smtClean="0">
                <a:solidFill>
                  <a:srgbClr val="0070C0"/>
                </a:solidFill>
              </a:rPr>
              <a:t>衡</a:t>
            </a:r>
            <a:r>
              <a:rPr lang="en-US" altLang="zh-TW" b="1" dirty="0" smtClean="0">
                <a:solidFill>
                  <a:srgbClr val="0070C0"/>
                </a:solidFill>
              </a:rPr>
              <a:t>(FVOCI</a:t>
            </a:r>
            <a:r>
              <a:rPr lang="en-US" altLang="zh-TW" b="1" dirty="0">
                <a:solidFill>
                  <a:srgbClr val="0070C0"/>
                </a:solidFill>
              </a:rPr>
              <a:t>→AC</a:t>
            </a:r>
            <a:r>
              <a:rPr lang="en-US" altLang="zh-TW" b="1" dirty="0" smtClean="0">
                <a:solidFill>
                  <a:srgbClr val="0070C0"/>
                </a:solidFill>
              </a:rPr>
              <a:t>)</a:t>
            </a:r>
          </a:p>
          <a:p>
            <a:pPr defTabSz="756000">
              <a:lnSpc>
                <a:spcPct val="110000"/>
              </a:lnSpc>
            </a:pPr>
            <a:r>
              <a:rPr lang="zh-TW" altLang="en-US" b="1" dirty="0" smtClean="0"/>
              <a:t>將</a:t>
            </a:r>
            <a:r>
              <a:rPr lang="en-US" altLang="zh-TW" b="1" dirty="0"/>
              <a:t>FVOCI</a:t>
            </a:r>
            <a:r>
              <a:rPr lang="zh-TW" altLang="en-US" b="1" dirty="0"/>
              <a:t>轉入</a:t>
            </a:r>
            <a:r>
              <a:rPr lang="en-US" altLang="zh-TW" b="1" dirty="0"/>
              <a:t>AC</a:t>
            </a:r>
            <a:r>
              <a:rPr lang="zh-TW" altLang="en-US" b="1" dirty="0"/>
              <a:t>，其他權益（累計減損金額）透過</a:t>
            </a:r>
            <a:r>
              <a:rPr lang="en-US" altLang="zh-TW" b="1" dirty="0"/>
              <a:t>OCI</a:t>
            </a:r>
            <a:r>
              <a:rPr lang="zh-TW" altLang="en-US" b="1" dirty="0"/>
              <a:t>（累計減損金額）轉入「備抵損失」，其他權益（公允價值變動）透過</a:t>
            </a:r>
            <a:r>
              <a:rPr lang="en-US" altLang="zh-TW" b="1" dirty="0"/>
              <a:t>OCI</a:t>
            </a:r>
            <a:r>
              <a:rPr lang="zh-TW" altLang="en-US" b="1" dirty="0"/>
              <a:t>（公允價值變動）</a:t>
            </a:r>
            <a:r>
              <a:rPr lang="zh-TW" altLang="en-US" b="1" dirty="0" smtClean="0"/>
              <a:t>沖銷</a:t>
            </a:r>
            <a:endParaRPr lang="zh-TW" altLang="en-US" b="1" dirty="0"/>
          </a:p>
          <a:p>
            <a:pPr defTabSz="756000">
              <a:lnSpc>
                <a:spcPct val="110000"/>
              </a:lnSpc>
            </a:pPr>
            <a:r>
              <a:rPr lang="en-US" altLang="zh-TW" dirty="0" smtClean="0"/>
              <a:t>X4/</a:t>
            </a:r>
            <a:r>
              <a:rPr lang="zh-TW" altLang="en-US" dirty="0" smtClean="0"/>
              <a:t>  </a:t>
            </a:r>
            <a:r>
              <a:rPr lang="en-US" altLang="zh-TW" dirty="0" smtClean="0"/>
              <a:t>1/</a:t>
            </a:r>
            <a:r>
              <a:rPr lang="zh-TW" altLang="en-US" dirty="0" smtClean="0"/>
              <a:t>  </a:t>
            </a:r>
            <a:r>
              <a:rPr lang="en-US" altLang="zh-TW" dirty="0" smtClean="0"/>
              <a:t>1</a:t>
            </a:r>
            <a:r>
              <a:rPr lang="zh-TW" altLang="en-US" dirty="0" smtClean="0"/>
              <a:t>按</a:t>
            </a:r>
            <a:r>
              <a:rPr lang="zh-TW" altLang="en-US" dirty="0"/>
              <a:t>攤銷後成本衡量之金融資產─債券	</a:t>
            </a:r>
            <a:r>
              <a:rPr lang="en-US" altLang="zh-TW" dirty="0" smtClean="0"/>
              <a:t>			   500,000</a:t>
            </a:r>
            <a:r>
              <a:rPr lang="en-US" altLang="zh-TW" dirty="0"/>
              <a:t>	</a:t>
            </a:r>
          </a:p>
          <a:p>
            <a:pPr defTabSz="756000">
              <a:lnSpc>
                <a:spcPct val="110000"/>
              </a:lnSpc>
            </a:pPr>
            <a:r>
              <a:rPr lang="en-US" altLang="zh-TW" dirty="0"/>
              <a:t>	</a:t>
            </a:r>
            <a:r>
              <a:rPr lang="zh-TW" altLang="en-US" dirty="0" smtClean="0"/>
              <a:t>  透過</a:t>
            </a:r>
            <a:r>
              <a:rPr lang="zh-TW" altLang="en-US" dirty="0"/>
              <a:t>其他綜合損益按公允價值衡量之金融資產評價</a:t>
            </a:r>
            <a:r>
              <a:rPr lang="zh-TW" altLang="en-US" dirty="0" smtClean="0"/>
              <a:t>調整</a:t>
            </a:r>
            <a:r>
              <a:rPr lang="en-US" altLang="zh-TW" dirty="0" smtClean="0"/>
              <a:t>	     10,000</a:t>
            </a:r>
            <a:r>
              <a:rPr lang="en-US" altLang="zh-TW" dirty="0"/>
              <a:t>	</a:t>
            </a:r>
            <a:endParaRPr lang="en-US" altLang="zh-TW" dirty="0" smtClean="0"/>
          </a:p>
          <a:p>
            <a:pPr defTabSz="756000">
              <a:lnSpc>
                <a:spcPct val="110000"/>
              </a:lnSpc>
            </a:pPr>
            <a:r>
              <a:rPr lang="en-US" altLang="zh-TW" dirty="0"/>
              <a:t>	</a:t>
            </a:r>
            <a:r>
              <a:rPr lang="zh-TW" altLang="en-US" dirty="0" smtClean="0"/>
              <a:t>  其他</a:t>
            </a:r>
            <a:r>
              <a:rPr lang="zh-TW" altLang="en-US" dirty="0"/>
              <a:t>綜合損益－透過其他綜合損益按公允</a:t>
            </a:r>
            <a:r>
              <a:rPr lang="zh-TW" altLang="en-US" dirty="0" smtClean="0"/>
              <a:t>價值衡量</a:t>
            </a:r>
            <a:r>
              <a:rPr lang="en-US" altLang="zh-TW" dirty="0" smtClean="0"/>
              <a:t/>
            </a:r>
            <a:br>
              <a:rPr lang="en-US" altLang="zh-TW" dirty="0" smtClean="0"/>
            </a:br>
            <a:r>
              <a:rPr lang="en-US" altLang="zh-TW" dirty="0" smtClean="0"/>
              <a:t>	   </a:t>
            </a:r>
            <a:r>
              <a:rPr lang="zh-TW" altLang="en-US" dirty="0" smtClean="0"/>
              <a:t>   之</a:t>
            </a:r>
            <a:r>
              <a:rPr lang="zh-TW" altLang="en-US" dirty="0"/>
              <a:t>金融資產未實現</a:t>
            </a:r>
            <a:r>
              <a:rPr lang="zh-TW" altLang="en-US" dirty="0" smtClean="0"/>
              <a:t>損益</a:t>
            </a:r>
            <a:r>
              <a:rPr lang="en-US" altLang="zh-TW" dirty="0" smtClean="0"/>
              <a:t>					       6,000</a:t>
            </a:r>
            <a:r>
              <a:rPr lang="en-US" altLang="zh-TW" dirty="0"/>
              <a:t>	</a:t>
            </a:r>
            <a:endParaRPr lang="en-US" altLang="zh-TW" dirty="0" smtClean="0"/>
          </a:p>
          <a:p>
            <a:pPr defTabSz="756000">
              <a:lnSpc>
                <a:spcPct val="110000"/>
              </a:lnSpc>
            </a:pPr>
            <a:r>
              <a:rPr lang="en-US" altLang="zh-TW" dirty="0"/>
              <a:t>	 </a:t>
            </a:r>
            <a:r>
              <a:rPr lang="en-US" altLang="zh-TW" dirty="0" smtClean="0"/>
              <a:t>         </a:t>
            </a:r>
            <a:r>
              <a:rPr lang="zh-TW" altLang="en-US" dirty="0" smtClean="0"/>
              <a:t>透過</a:t>
            </a:r>
            <a:r>
              <a:rPr lang="zh-TW" altLang="en-US" dirty="0"/>
              <a:t>其他綜合損益按公允價值衡量之</a:t>
            </a:r>
            <a:r>
              <a:rPr lang="zh-TW" altLang="en-US" dirty="0" smtClean="0"/>
              <a:t>金融資產</a:t>
            </a:r>
            <a:r>
              <a:rPr lang="zh-TW" altLang="en-US" dirty="0"/>
              <a:t>─</a:t>
            </a:r>
            <a:r>
              <a:rPr lang="zh-TW" altLang="en-US" dirty="0" smtClean="0"/>
              <a:t>債券</a:t>
            </a:r>
            <a:r>
              <a:rPr lang="en-US" altLang="zh-TW" dirty="0" smtClean="0"/>
              <a:t>		      500,000</a:t>
            </a:r>
            <a:endParaRPr lang="en-US" altLang="zh-TW" dirty="0"/>
          </a:p>
          <a:p>
            <a:pPr defTabSz="756000">
              <a:lnSpc>
                <a:spcPct val="110000"/>
              </a:lnSpc>
            </a:pPr>
            <a:r>
              <a:rPr lang="en-US" altLang="zh-TW" dirty="0"/>
              <a:t>	 </a:t>
            </a:r>
            <a:r>
              <a:rPr lang="en-US" altLang="zh-TW" dirty="0" smtClean="0"/>
              <a:t>         </a:t>
            </a:r>
            <a:r>
              <a:rPr lang="zh-TW" altLang="en-US" dirty="0" smtClean="0"/>
              <a:t>其他</a:t>
            </a:r>
            <a:r>
              <a:rPr lang="zh-TW" altLang="en-US" dirty="0"/>
              <a:t>綜合損益－透過其他綜合損益按</a:t>
            </a:r>
            <a:r>
              <a:rPr lang="zh-TW" altLang="en-US" dirty="0" smtClean="0"/>
              <a:t>公允價值衡量</a:t>
            </a:r>
            <a:r>
              <a:rPr lang="en-US" altLang="zh-TW" dirty="0" smtClean="0"/>
              <a:t/>
            </a:r>
            <a:br>
              <a:rPr lang="en-US" altLang="zh-TW" dirty="0" smtClean="0"/>
            </a:br>
            <a:r>
              <a:rPr lang="en-US" altLang="zh-TW" dirty="0" smtClean="0"/>
              <a:t>	 	 </a:t>
            </a:r>
            <a:r>
              <a:rPr lang="zh-TW" altLang="en-US" dirty="0" smtClean="0"/>
              <a:t>之</a:t>
            </a:r>
            <a:r>
              <a:rPr lang="zh-TW" altLang="en-US" dirty="0"/>
              <a:t>金融資產未實現</a:t>
            </a:r>
            <a:r>
              <a:rPr lang="zh-TW" altLang="en-US" dirty="0" smtClean="0"/>
              <a:t>損益</a:t>
            </a:r>
            <a:r>
              <a:rPr lang="en-US" altLang="zh-TW" dirty="0" smtClean="0"/>
              <a:t>					        10,000</a:t>
            </a:r>
            <a:endParaRPr lang="en-US" altLang="zh-TW" dirty="0"/>
          </a:p>
          <a:p>
            <a:pPr defTabSz="756000">
              <a:lnSpc>
                <a:spcPct val="110000"/>
              </a:lnSpc>
            </a:pPr>
            <a:r>
              <a:rPr lang="en-US" altLang="zh-TW" dirty="0"/>
              <a:t>	 </a:t>
            </a:r>
            <a:r>
              <a:rPr lang="en-US" altLang="zh-TW" dirty="0" smtClean="0"/>
              <a:t>         </a:t>
            </a:r>
            <a:r>
              <a:rPr lang="zh-TW" altLang="en-US" dirty="0" smtClean="0"/>
              <a:t>備</a:t>
            </a:r>
            <a:r>
              <a:rPr lang="zh-TW" altLang="en-US" dirty="0"/>
              <a:t>抵損失		</a:t>
            </a:r>
            <a:r>
              <a:rPr lang="en-US" altLang="zh-TW" dirty="0" smtClean="0"/>
              <a:t>					                       6,000</a:t>
            </a:r>
            <a:endParaRPr lang="en-US" altLang="zh-TW" dirty="0"/>
          </a:p>
          <a:p>
            <a:pPr defTabSz="756000">
              <a:lnSpc>
                <a:spcPct val="110000"/>
              </a:lnSpc>
            </a:pPr>
            <a:r>
              <a:rPr lang="en-US" altLang="zh-TW" dirty="0"/>
              <a:t>		</a:t>
            </a:r>
            <a:r>
              <a:rPr lang="zh-TW" altLang="en-US" b="1" dirty="0" smtClean="0"/>
              <a:t>有效利率及預期信用減損損失均不變</a:t>
            </a:r>
            <a:r>
              <a:rPr lang="zh-TW" altLang="en-US" dirty="0" smtClean="0"/>
              <a:t>	</a:t>
            </a:r>
            <a:r>
              <a:rPr lang="zh-TW" altLang="en-US" dirty="0"/>
              <a:t>	</a:t>
            </a:r>
          </a:p>
          <a:p>
            <a:pPr defTabSz="756000">
              <a:lnSpc>
                <a:spcPct val="110000"/>
              </a:lnSpc>
            </a:pPr>
            <a:r>
              <a:rPr lang="en-US" altLang="zh-TW" dirty="0" smtClean="0"/>
              <a:t>X4/12/31</a:t>
            </a:r>
            <a:r>
              <a:rPr lang="zh-TW" altLang="en-US" dirty="0" smtClean="0"/>
              <a:t>現</a:t>
            </a:r>
            <a:r>
              <a:rPr lang="zh-TW" altLang="en-US" dirty="0"/>
              <a:t>　</a:t>
            </a:r>
            <a:r>
              <a:rPr lang="zh-TW" altLang="en-US" dirty="0" smtClean="0"/>
              <a:t>    金</a:t>
            </a:r>
            <a:r>
              <a:rPr lang="zh-TW" altLang="en-US" dirty="0"/>
              <a:t>	</a:t>
            </a:r>
            <a:r>
              <a:rPr lang="en-US" altLang="zh-TW" dirty="0" smtClean="0"/>
              <a:t>						     25,000</a:t>
            </a:r>
            <a:r>
              <a:rPr lang="en-US" altLang="zh-TW" dirty="0"/>
              <a:t>	</a:t>
            </a:r>
          </a:p>
          <a:p>
            <a:pPr defTabSz="756000">
              <a:lnSpc>
                <a:spcPct val="110000"/>
              </a:lnSpc>
            </a:pPr>
            <a:r>
              <a:rPr lang="en-US" altLang="zh-TW" dirty="0"/>
              <a:t>	 </a:t>
            </a:r>
            <a:r>
              <a:rPr lang="en-US" altLang="zh-TW" dirty="0" smtClean="0"/>
              <a:t>         </a:t>
            </a:r>
            <a:r>
              <a:rPr lang="zh-TW" altLang="en-US" dirty="0" smtClean="0"/>
              <a:t>利息收入</a:t>
            </a:r>
            <a:r>
              <a:rPr lang="zh-TW" altLang="en-US" dirty="0"/>
              <a:t>（</a:t>
            </a:r>
            <a:r>
              <a:rPr lang="en-US" altLang="zh-TW" dirty="0"/>
              <a:t>$500,000×</a:t>
            </a:r>
            <a:r>
              <a:rPr lang="en-US" altLang="zh-TW" dirty="0">
                <a:solidFill>
                  <a:srgbClr val="FF0000"/>
                </a:solidFill>
              </a:rPr>
              <a:t>5%</a:t>
            </a:r>
            <a:r>
              <a:rPr lang="zh-TW" altLang="en-US" dirty="0"/>
              <a:t>）		</a:t>
            </a:r>
            <a:r>
              <a:rPr lang="en-US" altLang="zh-TW" dirty="0" smtClean="0"/>
              <a:t>			</a:t>
            </a:r>
            <a:r>
              <a:rPr lang="zh-TW" altLang="en-US" dirty="0" smtClean="0"/>
              <a:t>        </a:t>
            </a:r>
            <a:r>
              <a:rPr lang="en-US" altLang="zh-TW" dirty="0" smtClean="0"/>
              <a:t>25,000</a:t>
            </a:r>
            <a:endParaRPr lang="en-US" altLang="zh-TW" dirty="0"/>
          </a:p>
          <a:p>
            <a:pPr defTabSz="756000">
              <a:lnSpc>
                <a:spcPct val="110000"/>
              </a:lnSpc>
            </a:pPr>
            <a:r>
              <a:rPr lang="en-US" altLang="zh-TW" dirty="0"/>
              <a:t>	</a:t>
            </a:r>
            <a:r>
              <a:rPr lang="zh-TW" altLang="en-US" dirty="0" smtClean="0"/>
              <a:t>  預期</a:t>
            </a:r>
            <a:r>
              <a:rPr lang="zh-TW" altLang="en-US" dirty="0"/>
              <a:t>信用減損損失	</a:t>
            </a:r>
            <a:r>
              <a:rPr lang="en-US" altLang="zh-TW" dirty="0" smtClean="0"/>
              <a:t>					</a:t>
            </a:r>
            <a:r>
              <a:rPr lang="zh-TW" altLang="en-US" dirty="0" smtClean="0"/>
              <a:t>       </a:t>
            </a:r>
            <a:r>
              <a:rPr lang="en-US" altLang="zh-TW" dirty="0" smtClean="0"/>
              <a:t>2,000</a:t>
            </a:r>
            <a:endParaRPr lang="en-US" altLang="zh-TW" dirty="0"/>
          </a:p>
          <a:p>
            <a:pPr defTabSz="756000">
              <a:lnSpc>
                <a:spcPct val="110000"/>
              </a:lnSpc>
            </a:pPr>
            <a:r>
              <a:rPr lang="en-US" altLang="zh-TW" dirty="0"/>
              <a:t>	 </a:t>
            </a:r>
            <a:r>
              <a:rPr lang="en-US" altLang="zh-TW" dirty="0" smtClean="0"/>
              <a:t>         </a:t>
            </a:r>
            <a:r>
              <a:rPr lang="zh-TW" altLang="en-US" dirty="0" smtClean="0"/>
              <a:t>備</a:t>
            </a:r>
            <a:r>
              <a:rPr lang="zh-TW" altLang="en-US" dirty="0"/>
              <a:t>抵損失		</a:t>
            </a:r>
            <a:r>
              <a:rPr lang="en-US" altLang="zh-TW" dirty="0" smtClean="0"/>
              <a:t>					</a:t>
            </a:r>
            <a:r>
              <a:rPr lang="zh-TW" altLang="en-US" dirty="0" smtClean="0"/>
              <a:t>                       </a:t>
            </a:r>
            <a:r>
              <a:rPr lang="en-US" altLang="zh-TW" dirty="0" smtClean="0"/>
              <a:t>2,000</a:t>
            </a:r>
            <a:endParaRPr lang="en-US" altLang="zh-TW" dirty="0"/>
          </a:p>
          <a:p>
            <a:pPr defTabSz="756000">
              <a:lnSpc>
                <a:spcPct val="110000"/>
              </a:lnSpc>
            </a:pPr>
            <a:r>
              <a:rPr lang="en-US" altLang="zh-TW" dirty="0"/>
              <a:t>		</a:t>
            </a:r>
            <a:r>
              <a:rPr lang="zh-TW" altLang="en-US" b="1" dirty="0"/>
              <a:t>補提列減損</a:t>
            </a:r>
            <a:r>
              <a:rPr lang="zh-TW" altLang="en-US" b="1" dirty="0" smtClean="0"/>
              <a:t>損失</a:t>
            </a:r>
            <a:r>
              <a:rPr lang="zh-TW" altLang="en-US" dirty="0"/>
              <a:t>		</a:t>
            </a:r>
          </a:p>
        </p:txBody>
      </p:sp>
      <p:sp>
        <p:nvSpPr>
          <p:cNvPr id="3" name="矩形 2"/>
          <p:cNvSpPr/>
          <p:nvPr/>
        </p:nvSpPr>
        <p:spPr>
          <a:xfrm>
            <a:off x="2286000" y="-2295644"/>
            <a:ext cx="4572000" cy="400110"/>
          </a:xfrm>
          <a:prstGeom prst="rect">
            <a:avLst/>
          </a:prstGeom>
        </p:spPr>
        <p:txBody>
          <a:bodyPr>
            <a:spAutoFit/>
          </a:bodyPr>
          <a:lstStyle/>
          <a:p>
            <a:endParaRPr lang="en-US" altLang="zh-TW" sz="2000" dirty="0"/>
          </a:p>
        </p:txBody>
      </p:sp>
      <p:sp>
        <p:nvSpPr>
          <p:cNvPr id="5" name="矩形 4"/>
          <p:cNvSpPr/>
          <p:nvPr/>
        </p:nvSpPr>
        <p:spPr bwMode="auto">
          <a:xfrm>
            <a:off x="251520" y="2348880"/>
            <a:ext cx="612000" cy="360000"/>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600" dirty="0" smtClean="0">
                <a:latin typeface="+mn-ea"/>
              </a:rPr>
              <a:t>總</a:t>
            </a:r>
            <a:r>
              <a:rPr kumimoji="1" lang="zh-TW" altLang="en-US" sz="1600" dirty="0">
                <a:latin typeface="+mn-ea"/>
              </a:rPr>
              <a:t>額</a:t>
            </a:r>
            <a:r>
              <a:rPr kumimoji="1" lang="zh-TW" altLang="en-US" sz="1600" dirty="0" smtClean="0">
                <a:latin typeface="+mn-ea"/>
              </a:rPr>
              <a:t>法</a:t>
            </a:r>
            <a:endParaRPr kumimoji="1" lang="zh-TW" altLang="en-US" sz="16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544578439"/>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zh-TW" altLang="en-US" sz="2400" b="1" dirty="0">
                <a:solidFill>
                  <a:srgbClr val="FF0000"/>
                </a:solidFill>
              </a:rPr>
              <a:t>三、非屬重分類之情況及其會計處理</a:t>
            </a:r>
          </a:p>
        </p:txBody>
      </p:sp>
      <p:sp>
        <p:nvSpPr>
          <p:cNvPr id="4" name="圓角矩形 3"/>
          <p:cNvSpPr/>
          <p:nvPr/>
        </p:nvSpPr>
        <p:spPr bwMode="auto">
          <a:xfrm>
            <a:off x="2123728" y="1772816"/>
            <a:ext cx="4896544" cy="64751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與特定金融資產有關之意圖</a:t>
            </a:r>
            <a:r>
              <a:rPr kumimoji="1" lang="zh-TW" altLang="en-US" sz="2000" dirty="0" smtClean="0">
                <a:latin typeface="+mn-ea"/>
              </a:rPr>
              <a:t>變動</a:t>
            </a:r>
            <a:endParaRPr kumimoji="1" lang="en-US" altLang="zh-TW" sz="2000" dirty="0" smtClean="0">
              <a:latin typeface="+mn-ea"/>
            </a:endParaRPr>
          </a:p>
          <a:p>
            <a:pPr algn="ctr" fontAlgn="base">
              <a:spcBef>
                <a:spcPct val="0"/>
              </a:spcBef>
              <a:spcAft>
                <a:spcPct val="0"/>
              </a:spcAft>
            </a:pPr>
            <a:r>
              <a:rPr kumimoji="1" lang="zh-TW" altLang="en-US" sz="2000" dirty="0" smtClean="0">
                <a:latin typeface="+mn-ea"/>
              </a:rPr>
              <a:t>（</a:t>
            </a:r>
            <a:r>
              <a:rPr kumimoji="1" lang="zh-TW" altLang="en-US" sz="2000" dirty="0">
                <a:latin typeface="+mn-ea"/>
              </a:rPr>
              <a:t>即使於市場狀況有重大變動之情況下）</a:t>
            </a:r>
            <a:endParaRPr kumimoji="1" lang="zh-TW" altLang="en-US" sz="2000" b="0" i="0" u="none" strike="noStrike" cap="none" normalizeH="0" baseline="0" dirty="0" smtClean="0">
              <a:ln>
                <a:noFill/>
              </a:ln>
              <a:solidFill>
                <a:schemeClr val="tx1"/>
              </a:solidFill>
              <a:latin typeface="+mn-ea"/>
            </a:endParaRPr>
          </a:p>
        </p:txBody>
      </p:sp>
      <p:sp>
        <p:nvSpPr>
          <p:cNvPr id="6" name="圓角矩形 5"/>
          <p:cNvSpPr/>
          <p:nvPr/>
        </p:nvSpPr>
        <p:spPr bwMode="auto">
          <a:xfrm>
            <a:off x="2123728" y="2641285"/>
            <a:ext cx="4896544" cy="64751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smtClean="0">
                <a:latin typeface="+mn-ea"/>
              </a:rPr>
              <a:t>金融資產</a:t>
            </a:r>
            <a:r>
              <a:rPr kumimoji="1" lang="zh-TW" altLang="en-US" sz="2000" dirty="0">
                <a:latin typeface="+mn-ea"/>
              </a:rPr>
              <a:t>之特定市場暫時消失</a:t>
            </a:r>
            <a:endParaRPr kumimoji="1" lang="zh-TW" altLang="en-US" sz="2000" b="0" i="0" u="none" strike="noStrike" cap="none" normalizeH="0" baseline="0" dirty="0" smtClean="0">
              <a:ln>
                <a:noFill/>
              </a:ln>
              <a:solidFill>
                <a:schemeClr val="tx1"/>
              </a:solidFill>
              <a:latin typeface="+mn-ea"/>
            </a:endParaRPr>
          </a:p>
        </p:txBody>
      </p:sp>
      <p:sp>
        <p:nvSpPr>
          <p:cNvPr id="7" name="圓角矩形 6"/>
          <p:cNvSpPr/>
          <p:nvPr/>
        </p:nvSpPr>
        <p:spPr bwMode="auto">
          <a:xfrm>
            <a:off x="2123728" y="4378223"/>
            <a:ext cx="4896544" cy="64751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金融資產之合約現金流量特性於存續</a:t>
            </a:r>
            <a:r>
              <a:rPr kumimoji="1" lang="zh-TW" altLang="en-US" sz="2000" dirty="0" smtClean="0">
                <a:latin typeface="+mn-ea"/>
              </a:rPr>
              <a:t>期間</a:t>
            </a:r>
            <a:endParaRPr kumimoji="1" lang="en-US" altLang="zh-TW" sz="2000" dirty="0" smtClean="0">
              <a:latin typeface="+mn-ea"/>
            </a:endParaRPr>
          </a:p>
          <a:p>
            <a:pPr algn="ctr" fontAlgn="base">
              <a:spcBef>
                <a:spcPct val="0"/>
              </a:spcBef>
              <a:spcAft>
                <a:spcPct val="0"/>
              </a:spcAft>
            </a:pPr>
            <a:r>
              <a:rPr kumimoji="1" lang="zh-TW" altLang="en-US" sz="2000" dirty="0" smtClean="0">
                <a:latin typeface="+mn-ea"/>
              </a:rPr>
              <a:t>依</a:t>
            </a:r>
            <a:r>
              <a:rPr kumimoji="1" lang="zh-TW" altLang="en-US" sz="2000" dirty="0">
                <a:latin typeface="+mn-ea"/>
              </a:rPr>
              <a:t>其原始合約條款而改變</a:t>
            </a:r>
            <a:endParaRPr kumimoji="1" lang="zh-TW" altLang="en-US" sz="2000" b="0" i="0" u="none" strike="noStrike" cap="none" normalizeH="0" baseline="0" dirty="0" smtClean="0">
              <a:ln>
                <a:noFill/>
              </a:ln>
              <a:solidFill>
                <a:schemeClr val="tx1"/>
              </a:solidFill>
              <a:latin typeface="+mn-ea"/>
            </a:endParaRPr>
          </a:p>
        </p:txBody>
      </p:sp>
      <p:sp>
        <p:nvSpPr>
          <p:cNvPr id="8" name="圓角矩形 7"/>
          <p:cNvSpPr/>
          <p:nvPr/>
        </p:nvSpPr>
        <p:spPr bwMode="auto">
          <a:xfrm>
            <a:off x="2123728" y="3509754"/>
            <a:ext cx="4896544" cy="64751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於不同經營模式之部內部間移轉金融資產</a:t>
            </a:r>
            <a:endParaRPr kumimoji="1" lang="zh-TW" altLang="en-US" sz="2000" b="0" i="0" u="none" strike="noStrike" cap="none" normalizeH="0" baseline="0" dirty="0" smtClean="0">
              <a:ln>
                <a:noFill/>
              </a:ln>
              <a:solidFill>
                <a:schemeClr val="tx1"/>
              </a:solidFill>
              <a:latin typeface="+mn-ea"/>
            </a:endParaRPr>
          </a:p>
        </p:txBody>
      </p:sp>
      <p:sp>
        <p:nvSpPr>
          <p:cNvPr id="9" name="圓角矩形 8"/>
          <p:cNvSpPr/>
          <p:nvPr/>
        </p:nvSpPr>
        <p:spPr bwMode="auto">
          <a:xfrm>
            <a:off x="2123728" y="5246692"/>
            <a:ext cx="4896544" cy="64751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金融資產之合約條款</a:t>
            </a:r>
            <a:r>
              <a:rPr kumimoji="1" lang="zh-TW" altLang="en-US" sz="2000" dirty="0" smtClean="0">
                <a:latin typeface="+mn-ea"/>
              </a:rPr>
              <a:t>修改</a:t>
            </a:r>
            <a:endParaRPr kumimoji="1" lang="en-US" altLang="zh-TW" sz="2000" dirty="0" smtClean="0">
              <a:latin typeface="+mn-ea"/>
            </a:endParaRPr>
          </a:p>
          <a:p>
            <a:pPr algn="ctr" fontAlgn="base">
              <a:spcBef>
                <a:spcPct val="0"/>
              </a:spcBef>
              <a:spcAft>
                <a:spcPct val="0"/>
              </a:spcAft>
            </a:pPr>
            <a:r>
              <a:rPr kumimoji="1" lang="zh-TW" altLang="en-US" sz="2000" dirty="0" smtClean="0">
                <a:latin typeface="+mn-ea"/>
              </a:rPr>
              <a:t>但</a:t>
            </a:r>
            <a:r>
              <a:rPr kumimoji="1" lang="zh-TW" altLang="en-US" sz="2000" dirty="0">
                <a:latin typeface="+mn-ea"/>
              </a:rPr>
              <a:t>未導致除列該金融資產</a:t>
            </a:r>
            <a:endParaRPr kumimoji="1" lang="zh-TW" altLang="en-US" sz="2000" b="0" i="0" u="none" strike="noStrike" cap="none" normalizeH="0" baseline="0" dirty="0" smtClean="0">
              <a:ln>
                <a:noFill/>
              </a:ln>
              <a:solidFill>
                <a:schemeClr val="tx1"/>
              </a:solidFill>
              <a:latin typeface="+mn-ea"/>
            </a:endParaRPr>
          </a:p>
        </p:txBody>
      </p:sp>
      <p:sp>
        <p:nvSpPr>
          <p:cNvPr id="11" name="圓角矩形 10"/>
          <p:cNvSpPr/>
          <p:nvPr/>
        </p:nvSpPr>
        <p:spPr bwMode="auto">
          <a:xfrm>
            <a:off x="2123728" y="6115159"/>
            <a:ext cx="4896544" cy="64751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因雙方協商修約，或依原特定條款之</a:t>
            </a:r>
            <a:r>
              <a:rPr kumimoji="1" lang="zh-TW" altLang="en-US" sz="2000" dirty="0" smtClean="0">
                <a:latin typeface="+mn-ea"/>
              </a:rPr>
              <a:t>執行，</a:t>
            </a:r>
            <a:endParaRPr kumimoji="1" lang="en-US" altLang="zh-TW" sz="2000" dirty="0" smtClean="0">
              <a:latin typeface="+mn-ea"/>
            </a:endParaRPr>
          </a:p>
          <a:p>
            <a:pPr algn="ctr" fontAlgn="base">
              <a:spcBef>
                <a:spcPct val="0"/>
              </a:spcBef>
              <a:spcAft>
                <a:spcPct val="0"/>
              </a:spcAft>
            </a:pPr>
            <a:r>
              <a:rPr kumimoji="1" lang="zh-TW" altLang="en-US" sz="2000" dirty="0">
                <a:latin typeface="+mn-ea"/>
              </a:rPr>
              <a:t>導致該金融資產之除列並認列新金融資產</a:t>
            </a:r>
            <a:endParaRPr kumimoji="1" lang="zh-TW" altLang="en-US" sz="2000" b="0" i="0" u="none" strike="noStrike" cap="none" normalizeH="0" baseline="0" dirty="0" smtClean="0">
              <a:ln>
                <a:noFill/>
              </a:ln>
              <a:solidFill>
                <a:schemeClr val="tx1"/>
              </a:solidFill>
              <a:latin typeface="+mn-ea"/>
            </a:endParaRPr>
          </a:p>
        </p:txBody>
      </p:sp>
    </p:spTree>
    <p:extLst>
      <p:ext uri="{BB962C8B-B14F-4D97-AF65-F5344CB8AC3E}">
        <p14:creationId xmlns:p14="http://schemas.microsoft.com/office/powerpoint/2010/main" val="1217492788"/>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240"/>
            <a:ext cx="8229600" cy="863600"/>
          </a:xfrm>
        </p:spPr>
        <p:txBody>
          <a:bodyPr/>
          <a:lstStyle/>
          <a:p>
            <a:pPr>
              <a:lnSpc>
                <a:spcPct val="80000"/>
              </a:lnSpc>
            </a:pPr>
            <a:r>
              <a:rPr lang="en-US" altLang="zh-TW" dirty="0"/>
              <a:t>10-5</a:t>
            </a:r>
            <a:r>
              <a:rPr lang="zh-TW" altLang="en-US" dirty="0"/>
              <a:t>　採用權益法之權益工具</a:t>
            </a:r>
            <a:r>
              <a:rPr lang="zh-TW" altLang="en-US" dirty="0" smtClean="0"/>
              <a:t>投資</a:t>
            </a:r>
            <a:r>
              <a:rPr lang="en-US" altLang="zh-TW" dirty="0" smtClean="0"/>
              <a:t/>
            </a:r>
            <a:br>
              <a:rPr lang="en-US" altLang="zh-TW" dirty="0" smtClean="0"/>
            </a:br>
            <a:r>
              <a:rPr lang="en-US" altLang="zh-TW" dirty="0"/>
              <a:t>	</a:t>
            </a:r>
            <a:r>
              <a:rPr lang="en-US" altLang="zh-TW" dirty="0" smtClean="0"/>
              <a:t>  (</a:t>
            </a:r>
            <a:r>
              <a:rPr lang="zh-TW" altLang="en-US" dirty="0"/>
              <a:t>關聯企業及合資權益</a:t>
            </a:r>
            <a:r>
              <a:rPr lang="en-US" altLang="zh-TW" dirty="0"/>
              <a:t>)</a:t>
            </a:r>
            <a:endParaRPr lang="zh-TW" altLang="en-US" dirty="0"/>
          </a:p>
        </p:txBody>
      </p:sp>
      <p:sp>
        <p:nvSpPr>
          <p:cNvPr id="4" name="矩形 3"/>
          <p:cNvSpPr/>
          <p:nvPr/>
        </p:nvSpPr>
        <p:spPr bwMode="auto">
          <a:xfrm>
            <a:off x="323528" y="2116086"/>
            <a:ext cx="1944216" cy="520826"/>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400" dirty="0">
                <a:latin typeface="+mn-ea"/>
              </a:rPr>
              <a:t>長期</a:t>
            </a:r>
            <a:r>
              <a:rPr kumimoji="1" lang="zh-TW" altLang="en-US" sz="2400" dirty="0" smtClean="0">
                <a:latin typeface="+mn-ea"/>
              </a:rPr>
              <a:t>持有原因</a:t>
            </a:r>
            <a:endParaRPr kumimoji="1" lang="zh-TW" altLang="en-US" sz="2400" b="0" i="0" u="none" strike="noStrike" cap="none" normalizeH="0" baseline="0" dirty="0" smtClean="0">
              <a:ln>
                <a:noFill/>
              </a:ln>
              <a:solidFill>
                <a:schemeClr val="tx1"/>
              </a:solidFill>
              <a:effectLst/>
              <a:latin typeface="+mn-ea"/>
            </a:endParaRPr>
          </a:p>
        </p:txBody>
      </p:sp>
      <p:sp>
        <p:nvSpPr>
          <p:cNvPr id="5" name="圓角矩形 4"/>
          <p:cNvSpPr/>
          <p:nvPr/>
        </p:nvSpPr>
        <p:spPr bwMode="auto">
          <a:xfrm>
            <a:off x="2952360" y="2116086"/>
            <a:ext cx="4860000" cy="720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被投資公司有充裕的資金</a:t>
            </a:r>
            <a:endParaRPr kumimoji="1" lang="zh-TW" altLang="en-US" sz="2400" b="0" i="0" u="none" strike="noStrike" cap="none" normalizeH="0" baseline="0" dirty="0" smtClean="0">
              <a:ln>
                <a:noFill/>
              </a:ln>
              <a:solidFill>
                <a:schemeClr val="tx1"/>
              </a:solidFill>
              <a:latin typeface="+mn-ea"/>
            </a:endParaRPr>
          </a:p>
        </p:txBody>
      </p:sp>
      <p:sp>
        <p:nvSpPr>
          <p:cNvPr id="6" name="圓角矩形 5"/>
          <p:cNvSpPr/>
          <p:nvPr/>
        </p:nvSpPr>
        <p:spPr bwMode="auto">
          <a:xfrm>
            <a:off x="2952360" y="3105812"/>
            <a:ext cx="4860000" cy="720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smtClean="0">
                <a:latin typeface="+mn-ea"/>
              </a:rPr>
              <a:t>被投資公司業務</a:t>
            </a:r>
            <a:r>
              <a:rPr kumimoji="1" lang="zh-TW" altLang="en-US" sz="2400" dirty="0">
                <a:latin typeface="+mn-ea"/>
              </a:rPr>
              <a:t>與投資</a:t>
            </a:r>
            <a:r>
              <a:rPr kumimoji="1" lang="zh-TW" altLang="en-US" sz="2400" dirty="0" smtClean="0">
                <a:latin typeface="+mn-ea"/>
              </a:rPr>
              <a:t>公司</a:t>
            </a:r>
            <a:endParaRPr kumimoji="1" lang="en-US" altLang="zh-TW" sz="2400" dirty="0" smtClean="0">
              <a:latin typeface="+mn-ea"/>
            </a:endParaRPr>
          </a:p>
          <a:p>
            <a:pPr algn="ctr" fontAlgn="base">
              <a:spcBef>
                <a:spcPct val="0"/>
              </a:spcBef>
              <a:spcAft>
                <a:spcPct val="0"/>
              </a:spcAft>
            </a:pPr>
            <a:r>
              <a:rPr kumimoji="1" lang="zh-TW" altLang="en-US" sz="2400" dirty="0" smtClean="0">
                <a:latin typeface="+mn-ea"/>
              </a:rPr>
              <a:t>有</a:t>
            </a:r>
            <a:r>
              <a:rPr kumimoji="1" lang="zh-TW" altLang="en-US" sz="2400" dirty="0">
                <a:latin typeface="+mn-ea"/>
              </a:rPr>
              <a:t>上、下游關係</a:t>
            </a:r>
            <a:endParaRPr kumimoji="1" lang="zh-TW" altLang="en-US" sz="2400" b="0" i="0" u="none" strike="noStrike" cap="none" normalizeH="0" baseline="0" dirty="0" smtClean="0">
              <a:ln>
                <a:noFill/>
              </a:ln>
              <a:solidFill>
                <a:schemeClr val="tx1"/>
              </a:solidFill>
              <a:latin typeface="+mn-ea"/>
            </a:endParaRPr>
          </a:p>
        </p:txBody>
      </p:sp>
      <p:sp>
        <p:nvSpPr>
          <p:cNvPr id="7" name="圓角矩形 6"/>
          <p:cNvSpPr/>
          <p:nvPr/>
        </p:nvSpPr>
        <p:spPr bwMode="auto">
          <a:xfrm>
            <a:off x="2952360" y="4095538"/>
            <a:ext cx="4860000" cy="720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被投資公司為投資公司的</a:t>
            </a:r>
            <a:r>
              <a:rPr kumimoji="1" lang="zh-TW" altLang="en-US" sz="2400" dirty="0" smtClean="0">
                <a:latin typeface="+mn-ea"/>
              </a:rPr>
              <a:t>競爭者，</a:t>
            </a:r>
            <a:endParaRPr kumimoji="1" lang="en-US" altLang="zh-TW" sz="2400" dirty="0" smtClean="0">
              <a:latin typeface="+mn-ea"/>
            </a:endParaRPr>
          </a:p>
          <a:p>
            <a:pPr algn="ctr" fontAlgn="base">
              <a:spcBef>
                <a:spcPct val="0"/>
              </a:spcBef>
              <a:spcAft>
                <a:spcPct val="0"/>
              </a:spcAft>
            </a:pPr>
            <a:r>
              <a:rPr kumimoji="1" lang="zh-TW" altLang="en-US" sz="2400" dirty="0" smtClean="0">
                <a:latin typeface="+mn-ea"/>
              </a:rPr>
              <a:t>加以控制以消除競爭</a:t>
            </a:r>
            <a:endParaRPr kumimoji="1" lang="zh-TW" altLang="en-US" sz="2400" b="0" i="0" u="none" strike="noStrike" cap="none" normalizeH="0" baseline="0" dirty="0" smtClean="0">
              <a:ln>
                <a:noFill/>
              </a:ln>
              <a:solidFill>
                <a:schemeClr val="tx1"/>
              </a:solidFill>
              <a:latin typeface="+mn-ea"/>
            </a:endParaRPr>
          </a:p>
        </p:txBody>
      </p:sp>
      <p:sp>
        <p:nvSpPr>
          <p:cNvPr id="8" name="圓角矩形 7"/>
          <p:cNvSpPr/>
          <p:nvPr/>
        </p:nvSpPr>
        <p:spPr bwMode="auto">
          <a:xfrm>
            <a:off x="2952360" y="5085264"/>
            <a:ext cx="4860000" cy="720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從事多角化</a:t>
            </a:r>
            <a:r>
              <a:rPr kumimoji="1" lang="zh-TW" altLang="en-US" sz="2400" dirty="0" smtClean="0">
                <a:latin typeface="+mn-ea"/>
              </a:rPr>
              <a:t>經營，分散風險</a:t>
            </a:r>
            <a:endParaRPr kumimoji="1" lang="zh-TW" altLang="en-US" sz="2400" b="0" i="0" u="none" strike="noStrike" cap="none" normalizeH="0" baseline="0" dirty="0" smtClean="0">
              <a:ln>
                <a:noFill/>
              </a:ln>
              <a:solidFill>
                <a:schemeClr val="tx1"/>
              </a:solidFill>
              <a:latin typeface="+mn-ea"/>
            </a:endParaRPr>
          </a:p>
        </p:txBody>
      </p:sp>
    </p:spTree>
    <p:extLst>
      <p:ext uri="{BB962C8B-B14F-4D97-AF65-F5344CB8AC3E}">
        <p14:creationId xmlns:p14="http://schemas.microsoft.com/office/powerpoint/2010/main" val="1696315678"/>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zh-TW" altLang="en-US" sz="2400" b="1" dirty="0">
                <a:solidFill>
                  <a:srgbClr val="FF0000"/>
                </a:solidFill>
              </a:rPr>
              <a:t>一、適用權益法的權益工具</a:t>
            </a:r>
            <a:r>
              <a:rPr lang="zh-TW" altLang="en-US" sz="2400" b="1" dirty="0" smtClean="0">
                <a:solidFill>
                  <a:srgbClr val="FF0000"/>
                </a:solidFill>
              </a:rPr>
              <a:t>投資</a:t>
            </a:r>
            <a:endParaRPr lang="en-US" altLang="zh-TW" sz="2400" b="1" dirty="0" smtClean="0">
              <a:solidFill>
                <a:srgbClr val="FF0000"/>
              </a:solidFill>
            </a:endParaRPr>
          </a:p>
          <a:p>
            <a:pPr marL="0" indent="0">
              <a:buNone/>
            </a:pPr>
            <a:r>
              <a:rPr lang="en-US" altLang="zh-TW" sz="2400" dirty="0" smtClean="0"/>
              <a:t>1</a:t>
            </a:r>
            <a:r>
              <a:rPr lang="en-US" altLang="zh-TW" sz="2400" dirty="0"/>
              <a:t>.</a:t>
            </a:r>
            <a:r>
              <a:rPr lang="zh-TW" altLang="en-US" sz="2400" dirty="0"/>
              <a:t>權益法定義</a:t>
            </a:r>
          </a:p>
        </p:txBody>
      </p:sp>
      <p:sp>
        <p:nvSpPr>
          <p:cNvPr id="4" name="圓角矩形 3"/>
          <p:cNvSpPr/>
          <p:nvPr/>
        </p:nvSpPr>
        <p:spPr bwMode="auto">
          <a:xfrm>
            <a:off x="35496" y="2989751"/>
            <a:ext cx="1880604" cy="720080"/>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原始成本</a:t>
            </a:r>
            <a:endParaRPr kumimoji="1" lang="en-US" altLang="zh-TW" sz="2400" b="0" i="0" u="none" strike="noStrike" cap="none" normalizeH="0" baseline="0" dirty="0" smtClean="0">
              <a:ln>
                <a:noFill/>
              </a:ln>
              <a:solidFill>
                <a:schemeClr val="tx1"/>
              </a:solidFill>
              <a:effectLst/>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tx1"/>
                </a:solidFill>
                <a:effectLst/>
                <a:latin typeface="+mn-ea"/>
              </a:rPr>
              <a:t>(</a:t>
            </a:r>
            <a:r>
              <a:rPr kumimoji="1" lang="zh-TW" altLang="en-US" sz="2400" b="0" i="0" u="none" strike="noStrike" cap="none" normalizeH="0" baseline="0" dirty="0" smtClean="0">
                <a:ln>
                  <a:noFill/>
                </a:ln>
                <a:solidFill>
                  <a:schemeClr val="tx1"/>
                </a:solidFill>
                <a:effectLst/>
                <a:latin typeface="+mn-ea"/>
              </a:rPr>
              <a:t>含交易成本</a:t>
            </a:r>
            <a:r>
              <a:rPr kumimoji="1" lang="en-US" altLang="zh-TW" sz="2400" b="0" i="0" u="none" strike="noStrike" cap="none" normalizeH="0" baseline="0" dirty="0" smtClean="0">
                <a:ln>
                  <a:noFill/>
                </a:ln>
                <a:solidFill>
                  <a:schemeClr val="tx1"/>
                </a:solidFill>
                <a:effectLst/>
                <a:latin typeface="+mn-ea"/>
              </a:rPr>
              <a:t>)</a:t>
            </a:r>
            <a:endParaRPr kumimoji="1" lang="zh-TW" altLang="en-US" sz="2400" b="0" i="0" u="none" strike="noStrike" cap="none" normalizeH="0" baseline="0" dirty="0" smtClean="0">
              <a:ln>
                <a:noFill/>
              </a:ln>
              <a:solidFill>
                <a:schemeClr val="tx1"/>
              </a:solidFill>
              <a:effectLst/>
              <a:latin typeface="+mn-ea"/>
            </a:endParaRPr>
          </a:p>
        </p:txBody>
      </p:sp>
      <p:sp>
        <p:nvSpPr>
          <p:cNvPr id="6" name="減號 5"/>
          <p:cNvSpPr/>
          <p:nvPr/>
        </p:nvSpPr>
        <p:spPr bwMode="auto">
          <a:xfrm>
            <a:off x="1943752" y="3177812"/>
            <a:ext cx="396000" cy="396000"/>
          </a:xfrm>
          <a:prstGeom prst="mathMinus">
            <a:avLst/>
          </a:prstGeom>
          <a:solidFill>
            <a:srgbClr val="00B05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8" name="乘號 7"/>
          <p:cNvSpPr/>
          <p:nvPr/>
        </p:nvSpPr>
        <p:spPr bwMode="auto">
          <a:xfrm>
            <a:off x="8388424" y="3137368"/>
            <a:ext cx="396000" cy="396000"/>
          </a:xfrm>
          <a:prstGeom prst="mathMultiply">
            <a:avLst/>
          </a:prstGeom>
          <a:solidFill>
            <a:srgbClr val="00B05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9" name="圓角矩形 8"/>
          <p:cNvSpPr/>
          <p:nvPr/>
        </p:nvSpPr>
        <p:spPr bwMode="auto">
          <a:xfrm>
            <a:off x="2401062" y="3097763"/>
            <a:ext cx="2530978" cy="504056"/>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被</a:t>
            </a:r>
            <a:r>
              <a:rPr kumimoji="1" lang="zh-TW" altLang="en-US" sz="2400" dirty="0" smtClean="0">
                <a:latin typeface="+mn-ea"/>
              </a:rPr>
              <a:t>投資者現金股利</a:t>
            </a:r>
            <a:endParaRPr kumimoji="1" lang="zh-TW" altLang="en-US" sz="2400" b="0" i="0" u="none" strike="noStrike" cap="none" normalizeH="0" baseline="0" dirty="0" smtClean="0">
              <a:ln>
                <a:noFill/>
              </a:ln>
              <a:solidFill>
                <a:schemeClr val="tx1"/>
              </a:solidFill>
              <a:effectLst/>
              <a:latin typeface="+mn-ea"/>
            </a:endParaRPr>
          </a:p>
        </p:txBody>
      </p:sp>
      <p:grpSp>
        <p:nvGrpSpPr>
          <p:cNvPr id="13" name="群組 12"/>
          <p:cNvGrpSpPr/>
          <p:nvPr/>
        </p:nvGrpSpPr>
        <p:grpSpPr>
          <a:xfrm>
            <a:off x="5598142" y="2989751"/>
            <a:ext cx="396000" cy="720080"/>
            <a:chOff x="4499992" y="2348880"/>
            <a:chExt cx="396000" cy="720080"/>
          </a:xfrm>
          <a:solidFill>
            <a:srgbClr val="00B050"/>
          </a:solidFill>
        </p:grpSpPr>
        <p:sp>
          <p:nvSpPr>
            <p:cNvPr id="5" name="加號 4"/>
            <p:cNvSpPr/>
            <p:nvPr/>
          </p:nvSpPr>
          <p:spPr bwMode="auto">
            <a:xfrm>
              <a:off x="4499992" y="2348880"/>
              <a:ext cx="396000" cy="396000"/>
            </a:xfrm>
            <a:prstGeom prst="mathPlus">
              <a:avLst/>
            </a:prstGeom>
            <a:grp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0" name="減號 9"/>
            <p:cNvSpPr/>
            <p:nvPr/>
          </p:nvSpPr>
          <p:spPr bwMode="auto">
            <a:xfrm>
              <a:off x="4499992" y="2672960"/>
              <a:ext cx="396000" cy="396000"/>
            </a:xfrm>
            <a:prstGeom prst="mathMinus">
              <a:avLst/>
            </a:prstGeom>
            <a:grp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grpSp>
      <p:grpSp>
        <p:nvGrpSpPr>
          <p:cNvPr id="14" name="群組 13"/>
          <p:cNvGrpSpPr/>
          <p:nvPr/>
        </p:nvGrpSpPr>
        <p:grpSpPr>
          <a:xfrm>
            <a:off x="6002614" y="2780928"/>
            <a:ext cx="2385810" cy="1108879"/>
            <a:chOff x="4964218" y="2140057"/>
            <a:chExt cx="2016224" cy="1108879"/>
          </a:xfrm>
        </p:grpSpPr>
        <p:sp>
          <p:nvSpPr>
            <p:cNvPr id="7" name="圓角矩形 6"/>
            <p:cNvSpPr/>
            <p:nvPr/>
          </p:nvSpPr>
          <p:spPr bwMode="auto">
            <a:xfrm>
              <a:off x="4964330" y="2744880"/>
              <a:ext cx="2016000" cy="504056"/>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被投資者</a:t>
              </a:r>
              <a:r>
                <a:rPr kumimoji="1" lang="zh-TW" altLang="en-US" sz="2400" dirty="0" smtClean="0">
                  <a:latin typeface="+mn-ea"/>
                </a:rPr>
                <a:t>損益</a:t>
              </a:r>
              <a:endParaRPr kumimoji="1" lang="zh-TW" altLang="en-US" sz="2400" b="0" i="0" u="none" strike="noStrike" cap="none" normalizeH="0" baseline="0" dirty="0" smtClean="0">
                <a:ln>
                  <a:noFill/>
                </a:ln>
                <a:solidFill>
                  <a:schemeClr val="tx1"/>
                </a:solidFill>
                <a:effectLst/>
                <a:latin typeface="+mn-ea"/>
              </a:endParaRPr>
            </a:p>
          </p:txBody>
        </p:sp>
        <p:sp>
          <p:nvSpPr>
            <p:cNvPr id="11" name="圓角矩形 10"/>
            <p:cNvSpPr/>
            <p:nvPr/>
          </p:nvSpPr>
          <p:spPr bwMode="auto">
            <a:xfrm>
              <a:off x="4964218" y="2140057"/>
              <a:ext cx="2016224" cy="504056"/>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被</a:t>
              </a:r>
              <a:r>
                <a:rPr kumimoji="1" lang="zh-TW" altLang="en-US" sz="2400" dirty="0" smtClean="0">
                  <a:latin typeface="+mn-ea"/>
                </a:rPr>
                <a:t>投資者</a:t>
              </a:r>
              <a:r>
                <a:rPr kumimoji="1" lang="en-US" altLang="zh-TW" sz="2400" dirty="0" smtClean="0">
                  <a:latin typeface="+mn-ea"/>
                </a:rPr>
                <a:t>OCI</a:t>
              </a:r>
              <a:r>
                <a:rPr kumimoji="1" lang="zh-TW" altLang="en-US" sz="2400" dirty="0" smtClean="0">
                  <a:latin typeface="+mn-ea"/>
                </a:rPr>
                <a:t>變動</a:t>
              </a:r>
              <a:endParaRPr kumimoji="1" lang="zh-TW" altLang="en-US" sz="2400" b="0" i="0" u="none" strike="noStrike" cap="none" normalizeH="0" baseline="0" dirty="0" smtClean="0">
                <a:ln>
                  <a:noFill/>
                </a:ln>
                <a:solidFill>
                  <a:schemeClr val="tx1"/>
                </a:solidFill>
                <a:effectLst/>
                <a:latin typeface="+mn-ea"/>
              </a:endParaRPr>
            </a:p>
          </p:txBody>
        </p:sp>
      </p:grpSp>
      <p:sp>
        <p:nvSpPr>
          <p:cNvPr id="12" name="矩形 11"/>
          <p:cNvSpPr/>
          <p:nvPr/>
        </p:nvSpPr>
        <p:spPr>
          <a:xfrm>
            <a:off x="8676456" y="2996952"/>
            <a:ext cx="524889" cy="646331"/>
          </a:xfrm>
          <a:prstGeom prst="rect">
            <a:avLst/>
          </a:prstGeom>
          <a:noFill/>
          <a:ln>
            <a:noFill/>
          </a:ln>
        </p:spPr>
        <p:txBody>
          <a:bodyPr wrap="square" lIns="91440" tIns="45720" rIns="91440" bIns="45720">
            <a:spAutoFit/>
          </a:bodyPr>
          <a:lstStyle/>
          <a:p>
            <a:pPr algn="ctr"/>
            <a:r>
              <a:rPr lang="en-US" altLang="zh-TW" sz="3600" b="0" cap="none" spc="0" dirty="0" smtClean="0">
                <a:ln w="0"/>
                <a:solidFill>
                  <a:srgbClr val="00B0F0"/>
                </a:solidFill>
                <a:effectLst>
                  <a:outerShdw blurRad="38100" dist="19050" dir="2700000" algn="tl" rotWithShape="0">
                    <a:schemeClr val="dk1">
                      <a:alpha val="40000"/>
                    </a:schemeClr>
                  </a:outerShdw>
                </a:effectLst>
              </a:rPr>
              <a:t>%</a:t>
            </a:r>
            <a:endParaRPr lang="zh-TW" altLang="en-US" sz="3600" b="0" cap="none" spc="0" dirty="0">
              <a:ln w="0"/>
              <a:solidFill>
                <a:srgbClr val="00B0F0"/>
              </a:solidFill>
              <a:effectLst>
                <a:outerShdw blurRad="38100" dist="19050" dir="2700000" algn="tl" rotWithShape="0">
                  <a:schemeClr val="dk1">
                    <a:alpha val="40000"/>
                  </a:schemeClr>
                </a:outerShdw>
              </a:effectLst>
            </a:endParaRPr>
          </a:p>
        </p:txBody>
      </p:sp>
      <p:sp>
        <p:nvSpPr>
          <p:cNvPr id="15" name="乘號 14"/>
          <p:cNvSpPr/>
          <p:nvPr/>
        </p:nvSpPr>
        <p:spPr bwMode="auto">
          <a:xfrm>
            <a:off x="4896080" y="3137368"/>
            <a:ext cx="396000" cy="396000"/>
          </a:xfrm>
          <a:prstGeom prst="mathMultiply">
            <a:avLst/>
          </a:prstGeom>
          <a:solidFill>
            <a:srgbClr val="00B05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6" name="矩形 15"/>
          <p:cNvSpPr/>
          <p:nvPr/>
        </p:nvSpPr>
        <p:spPr>
          <a:xfrm>
            <a:off x="5199239" y="2996952"/>
            <a:ext cx="524889" cy="646331"/>
          </a:xfrm>
          <a:prstGeom prst="rect">
            <a:avLst/>
          </a:prstGeom>
          <a:noFill/>
          <a:ln>
            <a:noFill/>
          </a:ln>
        </p:spPr>
        <p:txBody>
          <a:bodyPr wrap="square" lIns="91440" tIns="45720" rIns="91440" bIns="45720">
            <a:spAutoFit/>
          </a:bodyPr>
          <a:lstStyle/>
          <a:p>
            <a:pPr algn="ctr"/>
            <a:r>
              <a:rPr lang="en-US" altLang="zh-TW" sz="3600" b="0" cap="none" spc="0" dirty="0" smtClean="0">
                <a:ln w="0"/>
                <a:solidFill>
                  <a:srgbClr val="00B0F0"/>
                </a:solidFill>
                <a:effectLst>
                  <a:outerShdw blurRad="38100" dist="19050" dir="2700000" algn="tl" rotWithShape="0">
                    <a:schemeClr val="dk1">
                      <a:alpha val="40000"/>
                    </a:schemeClr>
                  </a:outerShdw>
                </a:effectLst>
              </a:rPr>
              <a:t>%</a:t>
            </a:r>
            <a:endParaRPr lang="zh-TW" altLang="en-US" sz="3600" b="0" cap="none" spc="0" dirty="0">
              <a:ln w="0"/>
              <a:solidFill>
                <a:srgbClr val="00B0F0"/>
              </a:solidFill>
              <a:effectLst>
                <a:outerShdw blurRad="38100" dist="19050" dir="2700000" algn="tl" rotWithShape="0">
                  <a:schemeClr val="dk1">
                    <a:alpha val="40000"/>
                  </a:schemeClr>
                </a:outerShdw>
              </a:effectLst>
            </a:endParaRPr>
          </a:p>
        </p:txBody>
      </p:sp>
      <p:sp>
        <p:nvSpPr>
          <p:cNvPr id="17" name="矩形 16"/>
          <p:cNvSpPr/>
          <p:nvPr/>
        </p:nvSpPr>
        <p:spPr bwMode="auto">
          <a:xfrm>
            <a:off x="5230511" y="3091345"/>
            <a:ext cx="464611" cy="432048"/>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8" name="文字方塊 17"/>
          <p:cNvSpPr txBox="1"/>
          <p:nvPr/>
        </p:nvSpPr>
        <p:spPr>
          <a:xfrm>
            <a:off x="5094080" y="1097449"/>
            <a:ext cx="3970834" cy="1323439"/>
          </a:xfrm>
          <a:prstGeom prst="rect">
            <a:avLst/>
          </a:prstGeom>
          <a:noFill/>
          <a:ln w="28575">
            <a:solidFill>
              <a:srgbClr val="FF0000"/>
            </a:solidFill>
          </a:ln>
        </p:spPr>
        <p:txBody>
          <a:bodyPr wrap="square" rtlCol="0">
            <a:spAutoFit/>
          </a:bodyPr>
          <a:lstStyle/>
          <a:p>
            <a:r>
              <a:rPr lang="zh-TW" altLang="en-US" sz="2000" b="1" dirty="0" smtClean="0">
                <a:solidFill>
                  <a:srgbClr val="0070C0"/>
                </a:solidFill>
              </a:rPr>
              <a:t>加權平均持股比例：</a:t>
            </a:r>
            <a:endParaRPr lang="en-US" altLang="zh-TW" sz="2000" b="1" dirty="0" smtClean="0">
              <a:solidFill>
                <a:srgbClr val="0070C0"/>
              </a:solidFill>
            </a:endParaRPr>
          </a:p>
          <a:p>
            <a:r>
              <a:rPr lang="zh-TW" altLang="en-US" sz="2000" dirty="0" smtClean="0"/>
              <a:t>以</a:t>
            </a:r>
            <a:r>
              <a:rPr lang="zh-TW" altLang="en-US" sz="2000" dirty="0"/>
              <a:t>投資股數佔被投資公司總流通在外股數的百分比，按投資期間佔全年度的比例加權</a:t>
            </a:r>
          </a:p>
        </p:txBody>
      </p:sp>
      <p:cxnSp>
        <p:nvCxnSpPr>
          <p:cNvPr id="19" name="直線接點 18"/>
          <p:cNvCxnSpPr/>
          <p:nvPr/>
        </p:nvCxnSpPr>
        <p:spPr bwMode="auto">
          <a:xfrm flipH="1">
            <a:off x="5503372" y="2433298"/>
            <a:ext cx="252028" cy="648072"/>
          </a:xfrm>
          <a:prstGeom prst="line">
            <a:avLst/>
          </a:prstGeom>
          <a:solidFill>
            <a:schemeClr val="accent1"/>
          </a:solidFill>
          <a:ln w="28575" cap="sq" cmpd="sng" algn="ctr">
            <a:solidFill>
              <a:srgbClr val="FF0000"/>
            </a:solidFill>
            <a:prstDash val="solid"/>
            <a:round/>
            <a:headEnd type="none" w="sm" len="sm"/>
            <a:tailEnd type="none" w="sm" len="sm"/>
          </a:ln>
          <a:effectLst/>
        </p:spPr>
      </p:cxnSp>
      <p:sp>
        <p:nvSpPr>
          <p:cNvPr id="21" name="文字方塊 20"/>
          <p:cNvSpPr txBox="1"/>
          <p:nvPr/>
        </p:nvSpPr>
        <p:spPr>
          <a:xfrm>
            <a:off x="971600" y="4450436"/>
            <a:ext cx="7972473" cy="1631216"/>
          </a:xfrm>
          <a:prstGeom prst="rect">
            <a:avLst/>
          </a:prstGeom>
          <a:noFill/>
          <a:ln w="28575">
            <a:solidFill>
              <a:srgbClr val="FF0000"/>
            </a:solidFill>
          </a:ln>
        </p:spPr>
        <p:txBody>
          <a:bodyPr wrap="square" rtlCol="0">
            <a:spAutoFit/>
          </a:bodyPr>
          <a:lstStyle/>
          <a:p>
            <a:r>
              <a:rPr lang="zh-TW" altLang="en-US" sz="2000" b="1" dirty="0">
                <a:solidFill>
                  <a:srgbClr val="0070C0"/>
                </a:solidFill>
              </a:rPr>
              <a:t>損益份額＝</a:t>
            </a:r>
            <a:r>
              <a:rPr lang="zh-TW" altLang="en-US" sz="2000" dirty="0"/>
              <a:t>（被投資公司本期損益－累積特別股本期股利）</a:t>
            </a:r>
          </a:p>
          <a:p>
            <a:r>
              <a:rPr lang="zh-TW" altLang="en-US" sz="2000" dirty="0"/>
              <a:t>	</a:t>
            </a:r>
            <a:r>
              <a:rPr lang="en-US" altLang="zh-TW" sz="2000" dirty="0"/>
              <a:t> </a:t>
            </a:r>
            <a:r>
              <a:rPr lang="en-US" altLang="zh-TW" sz="2000" dirty="0" smtClean="0"/>
              <a:t>         ×</a:t>
            </a:r>
            <a:r>
              <a:rPr lang="zh-TW" altLang="en-US" sz="2000" dirty="0"/>
              <a:t>本期加權平均持股比率</a:t>
            </a:r>
          </a:p>
          <a:p>
            <a:r>
              <a:rPr lang="zh-TW" altLang="en-US" sz="2000" dirty="0"/>
              <a:t>	</a:t>
            </a:r>
            <a:r>
              <a:rPr lang="zh-TW" altLang="en-US" sz="2000" dirty="0" smtClean="0"/>
              <a:t>          </a:t>
            </a:r>
            <a:r>
              <a:rPr lang="en-US" altLang="zh-TW" sz="2000" dirty="0" smtClean="0"/>
              <a:t>±</a:t>
            </a:r>
            <a:r>
              <a:rPr lang="zh-TW" altLang="en-US" sz="2000" dirty="0"/>
              <a:t>公司間交易未</a:t>
            </a:r>
            <a:r>
              <a:rPr lang="zh-TW" altLang="en-US" sz="2000" dirty="0" smtClean="0"/>
              <a:t>實現損益調整</a:t>
            </a:r>
            <a:endParaRPr lang="zh-TW" altLang="en-US" sz="2000" dirty="0"/>
          </a:p>
          <a:p>
            <a:r>
              <a:rPr lang="zh-TW" altLang="en-US" sz="2000" dirty="0"/>
              <a:t>	</a:t>
            </a:r>
            <a:r>
              <a:rPr lang="zh-TW" altLang="en-US" sz="2000" dirty="0" smtClean="0"/>
              <a:t>          </a:t>
            </a:r>
            <a:r>
              <a:rPr lang="en-US" altLang="zh-TW" sz="2000" dirty="0" smtClean="0"/>
              <a:t>±</a:t>
            </a:r>
            <a:r>
              <a:rPr lang="zh-TW" altLang="en-US" sz="2000" dirty="0"/>
              <a:t>投資時被投資公司可辨認資產及負債之淨公允</a:t>
            </a:r>
            <a:r>
              <a:rPr lang="zh-TW" altLang="en-US" sz="2000" dirty="0" smtClean="0"/>
              <a:t>價值份額</a:t>
            </a:r>
            <a:r>
              <a:rPr lang="en-US" altLang="zh-TW" sz="2000" dirty="0" smtClean="0"/>
              <a:t>	            </a:t>
            </a:r>
            <a:r>
              <a:rPr lang="zh-TW" altLang="en-US" sz="2000" dirty="0" smtClean="0"/>
              <a:t>與</a:t>
            </a:r>
            <a:r>
              <a:rPr lang="zh-TW" altLang="en-US" sz="2000" dirty="0"/>
              <a:t>被投資公司股權淨值份額間差異的攤銷</a:t>
            </a:r>
          </a:p>
        </p:txBody>
      </p:sp>
      <p:cxnSp>
        <p:nvCxnSpPr>
          <p:cNvPr id="22" name="直線接點 21"/>
          <p:cNvCxnSpPr/>
          <p:nvPr/>
        </p:nvCxnSpPr>
        <p:spPr bwMode="auto">
          <a:xfrm flipH="1">
            <a:off x="6588224" y="3878016"/>
            <a:ext cx="180020" cy="572420"/>
          </a:xfrm>
          <a:prstGeom prst="line">
            <a:avLst/>
          </a:prstGeom>
          <a:solidFill>
            <a:schemeClr val="accent1"/>
          </a:solidFill>
          <a:ln w="28575" cap="sq"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67556840"/>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en-US" altLang="zh-TW" sz="2400" dirty="0"/>
              <a:t>2.</a:t>
            </a:r>
            <a:r>
              <a:rPr lang="zh-TW" altLang="en-US" sz="2400" dirty="0"/>
              <a:t>對關聯企業</a:t>
            </a:r>
            <a:r>
              <a:rPr lang="zh-TW" altLang="en-US" sz="2400" dirty="0" smtClean="0"/>
              <a:t>投資</a:t>
            </a:r>
            <a:endParaRPr lang="en-US" altLang="zh-TW" sz="2400" dirty="0" smtClean="0"/>
          </a:p>
          <a:p>
            <a:pPr marL="0" indent="0">
              <a:buNone/>
            </a:pPr>
            <a:r>
              <a:rPr lang="zh-TW" altLang="en-US" sz="2400" dirty="0"/>
              <a:t>係指投資者對其有重大</a:t>
            </a:r>
            <a:r>
              <a:rPr lang="zh-TW" altLang="en-US" sz="2400" dirty="0" smtClean="0"/>
              <a:t>影響之</a:t>
            </a:r>
            <a:r>
              <a:rPr lang="zh-TW" altLang="en-US" sz="2400" dirty="0"/>
              <a:t>企業，但非屬子公司亦非合資權益。</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 y="2981536"/>
            <a:ext cx="2047056" cy="2047056"/>
          </a:xfrm>
          <a:prstGeom prst="rect">
            <a:avLst/>
          </a:prstGeom>
        </p:spPr>
      </p:pic>
      <p:pic>
        <p:nvPicPr>
          <p:cNvPr id="17" name="圖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802" y="2862914"/>
            <a:ext cx="1917267" cy="2048400"/>
          </a:xfrm>
          <a:prstGeom prst="rect">
            <a:avLst/>
          </a:prstGeom>
        </p:spPr>
      </p:pic>
      <p:cxnSp>
        <p:nvCxnSpPr>
          <p:cNvPr id="21" name="直線單箭頭接點 20"/>
          <p:cNvCxnSpPr/>
          <p:nvPr/>
        </p:nvCxnSpPr>
        <p:spPr bwMode="auto">
          <a:xfrm>
            <a:off x="3635896" y="2763649"/>
            <a:ext cx="1872208" cy="0"/>
          </a:xfrm>
          <a:prstGeom prst="straightConnector1">
            <a:avLst/>
          </a:prstGeom>
          <a:solidFill>
            <a:schemeClr val="accent1"/>
          </a:solidFill>
          <a:ln w="28575" cap="sq" cmpd="sng" algn="ctr">
            <a:solidFill>
              <a:srgbClr val="00B0F0"/>
            </a:solidFill>
            <a:prstDash val="solid"/>
            <a:round/>
            <a:headEnd type="none" w="sm" len="sm"/>
            <a:tailEnd type="triangle"/>
          </a:ln>
          <a:effectLst/>
        </p:spPr>
      </p:cxnSp>
      <p:sp>
        <p:nvSpPr>
          <p:cNvPr id="27" name="文字方塊 26"/>
          <p:cNvSpPr txBox="1"/>
          <p:nvPr/>
        </p:nvSpPr>
        <p:spPr>
          <a:xfrm>
            <a:off x="2123728" y="2396559"/>
            <a:ext cx="4993291" cy="400110"/>
          </a:xfrm>
          <a:prstGeom prst="rect">
            <a:avLst/>
          </a:prstGeom>
          <a:noFill/>
        </p:spPr>
        <p:txBody>
          <a:bodyPr wrap="square" rtlCol="0">
            <a:spAutoFit/>
          </a:bodyPr>
          <a:lstStyle/>
          <a:p>
            <a:r>
              <a:rPr lang="zh-TW" altLang="en-US" sz="2000" dirty="0"/>
              <a:t>直接或</a:t>
            </a:r>
            <a:r>
              <a:rPr lang="zh-TW" altLang="en-US" sz="2000" dirty="0" smtClean="0"/>
              <a:t>間接持有</a:t>
            </a:r>
            <a:r>
              <a:rPr lang="zh-TW" altLang="en-US" sz="2000" dirty="0"/>
              <a:t>被投資者</a:t>
            </a:r>
            <a:r>
              <a:rPr lang="en-US" altLang="zh-TW" sz="2000" dirty="0"/>
              <a:t>20%</a:t>
            </a:r>
            <a:r>
              <a:rPr lang="zh-TW" altLang="en-US" sz="2000" dirty="0"/>
              <a:t>以上之表決權</a:t>
            </a:r>
          </a:p>
        </p:txBody>
      </p:sp>
      <p:cxnSp>
        <p:nvCxnSpPr>
          <p:cNvPr id="23" name="直線單箭頭接點 22"/>
          <p:cNvCxnSpPr/>
          <p:nvPr/>
        </p:nvCxnSpPr>
        <p:spPr bwMode="auto">
          <a:xfrm>
            <a:off x="3635896" y="3372233"/>
            <a:ext cx="1872208" cy="0"/>
          </a:xfrm>
          <a:prstGeom prst="straightConnector1">
            <a:avLst/>
          </a:prstGeom>
          <a:solidFill>
            <a:schemeClr val="accent1"/>
          </a:solidFill>
          <a:ln w="28575" cap="sq" cmpd="sng" algn="ctr">
            <a:solidFill>
              <a:srgbClr val="00B0F0"/>
            </a:solidFill>
            <a:prstDash val="solid"/>
            <a:round/>
            <a:headEnd type="none" w="sm" len="sm"/>
            <a:tailEnd type="triangle"/>
          </a:ln>
          <a:effectLst/>
        </p:spPr>
      </p:cxnSp>
      <p:sp>
        <p:nvSpPr>
          <p:cNvPr id="28" name="文字方塊 27"/>
          <p:cNvSpPr txBox="1"/>
          <p:nvPr/>
        </p:nvSpPr>
        <p:spPr>
          <a:xfrm>
            <a:off x="1817940" y="3002901"/>
            <a:ext cx="5562372" cy="400110"/>
          </a:xfrm>
          <a:prstGeom prst="rect">
            <a:avLst/>
          </a:prstGeom>
          <a:noFill/>
        </p:spPr>
        <p:txBody>
          <a:bodyPr wrap="square" rtlCol="0">
            <a:spAutoFit/>
          </a:bodyPr>
          <a:lstStyle/>
          <a:p>
            <a:r>
              <a:rPr lang="zh-TW" altLang="en-US" sz="2000" dirty="0"/>
              <a:t>在被投資者之董事會或類似治理單位擁有席次者</a:t>
            </a:r>
          </a:p>
        </p:txBody>
      </p:sp>
      <p:cxnSp>
        <p:nvCxnSpPr>
          <p:cNvPr id="24" name="直線單箭頭接點 23"/>
          <p:cNvCxnSpPr/>
          <p:nvPr/>
        </p:nvCxnSpPr>
        <p:spPr bwMode="auto">
          <a:xfrm>
            <a:off x="3666914" y="4259557"/>
            <a:ext cx="1872208" cy="0"/>
          </a:xfrm>
          <a:prstGeom prst="straightConnector1">
            <a:avLst/>
          </a:prstGeom>
          <a:solidFill>
            <a:schemeClr val="accent1"/>
          </a:solidFill>
          <a:ln w="28575" cap="sq" cmpd="sng" algn="ctr">
            <a:solidFill>
              <a:srgbClr val="00B0F0"/>
            </a:solidFill>
            <a:prstDash val="solid"/>
            <a:round/>
            <a:headEnd type="none" w="sm" len="sm"/>
            <a:tailEnd type="triangle"/>
          </a:ln>
          <a:effectLst/>
        </p:spPr>
      </p:cxnSp>
      <p:sp>
        <p:nvSpPr>
          <p:cNvPr id="29" name="文字方塊 28"/>
          <p:cNvSpPr txBox="1"/>
          <p:nvPr/>
        </p:nvSpPr>
        <p:spPr>
          <a:xfrm>
            <a:off x="2483768" y="3611485"/>
            <a:ext cx="4079713" cy="707886"/>
          </a:xfrm>
          <a:prstGeom prst="rect">
            <a:avLst/>
          </a:prstGeom>
          <a:noFill/>
        </p:spPr>
        <p:txBody>
          <a:bodyPr wrap="square" rtlCol="0">
            <a:spAutoFit/>
          </a:bodyPr>
          <a:lstStyle/>
          <a:p>
            <a:r>
              <a:rPr lang="zh-TW" altLang="en-US" sz="2000" dirty="0"/>
              <a:t>參與政策制訂過程</a:t>
            </a:r>
            <a:r>
              <a:rPr lang="zh-TW" altLang="en-US" sz="2000" dirty="0" smtClean="0"/>
              <a:t>，</a:t>
            </a:r>
            <a:endParaRPr lang="en-US" altLang="zh-TW" sz="2000" dirty="0" smtClean="0"/>
          </a:p>
          <a:p>
            <a:r>
              <a:rPr lang="zh-TW" altLang="en-US" sz="2000" dirty="0" smtClean="0"/>
              <a:t>包括</a:t>
            </a:r>
            <a:r>
              <a:rPr lang="zh-TW" altLang="en-US" sz="2000" dirty="0"/>
              <a:t>參與股利或其他分配案之決策</a:t>
            </a:r>
          </a:p>
        </p:txBody>
      </p:sp>
      <p:cxnSp>
        <p:nvCxnSpPr>
          <p:cNvPr id="25" name="直線單箭頭接點 24"/>
          <p:cNvCxnSpPr/>
          <p:nvPr/>
        </p:nvCxnSpPr>
        <p:spPr bwMode="auto">
          <a:xfrm>
            <a:off x="3669560" y="4858849"/>
            <a:ext cx="1872208" cy="0"/>
          </a:xfrm>
          <a:prstGeom prst="straightConnector1">
            <a:avLst/>
          </a:prstGeom>
          <a:solidFill>
            <a:schemeClr val="accent1"/>
          </a:solidFill>
          <a:ln w="28575" cap="sq" cmpd="sng" algn="ctr">
            <a:solidFill>
              <a:srgbClr val="00B0F0"/>
            </a:solidFill>
            <a:prstDash val="solid"/>
            <a:round/>
            <a:headEnd type="none" w="sm" len="sm"/>
            <a:tailEnd type="triangle"/>
          </a:ln>
          <a:effectLst/>
        </p:spPr>
      </p:cxnSp>
      <p:sp>
        <p:nvSpPr>
          <p:cNvPr id="30" name="文字方塊 29"/>
          <p:cNvSpPr txBox="1"/>
          <p:nvPr/>
        </p:nvSpPr>
        <p:spPr>
          <a:xfrm>
            <a:off x="2699792" y="4498809"/>
            <a:ext cx="3821104" cy="400110"/>
          </a:xfrm>
          <a:prstGeom prst="rect">
            <a:avLst/>
          </a:prstGeom>
          <a:noFill/>
        </p:spPr>
        <p:txBody>
          <a:bodyPr wrap="square" rtlCol="0">
            <a:spAutoFit/>
          </a:bodyPr>
          <a:lstStyle/>
          <a:p>
            <a:r>
              <a:rPr lang="zh-TW" altLang="en-US" sz="2000" dirty="0"/>
              <a:t>投資者與被投資者間有重大交易</a:t>
            </a:r>
          </a:p>
        </p:txBody>
      </p:sp>
      <p:cxnSp>
        <p:nvCxnSpPr>
          <p:cNvPr id="22" name="直線單箭頭接點 21"/>
          <p:cNvCxnSpPr/>
          <p:nvPr/>
        </p:nvCxnSpPr>
        <p:spPr bwMode="auto">
          <a:xfrm>
            <a:off x="3635896" y="5467433"/>
            <a:ext cx="1872208" cy="0"/>
          </a:xfrm>
          <a:prstGeom prst="straightConnector1">
            <a:avLst/>
          </a:prstGeom>
          <a:solidFill>
            <a:schemeClr val="accent1"/>
          </a:solidFill>
          <a:ln w="28575" cap="sq" cmpd="sng" algn="ctr">
            <a:solidFill>
              <a:srgbClr val="00B0F0"/>
            </a:solidFill>
            <a:prstDash val="solid"/>
            <a:round/>
            <a:headEnd type="none" w="sm" len="sm"/>
            <a:tailEnd type="triangle"/>
          </a:ln>
          <a:effectLst/>
        </p:spPr>
      </p:cxnSp>
      <p:sp>
        <p:nvSpPr>
          <p:cNvPr id="31" name="文字方塊 30"/>
          <p:cNvSpPr txBox="1"/>
          <p:nvPr/>
        </p:nvSpPr>
        <p:spPr>
          <a:xfrm>
            <a:off x="3707904" y="5107393"/>
            <a:ext cx="1886711" cy="400110"/>
          </a:xfrm>
          <a:prstGeom prst="rect">
            <a:avLst/>
          </a:prstGeom>
          <a:noFill/>
        </p:spPr>
        <p:txBody>
          <a:bodyPr wrap="square" rtlCol="0">
            <a:spAutoFit/>
          </a:bodyPr>
          <a:lstStyle/>
          <a:p>
            <a:r>
              <a:rPr lang="zh-TW" altLang="en-US" sz="2000" dirty="0"/>
              <a:t>管理者之互換</a:t>
            </a:r>
          </a:p>
        </p:txBody>
      </p:sp>
      <p:cxnSp>
        <p:nvCxnSpPr>
          <p:cNvPr id="26" name="直線單箭頭接點 25"/>
          <p:cNvCxnSpPr/>
          <p:nvPr/>
        </p:nvCxnSpPr>
        <p:spPr bwMode="auto">
          <a:xfrm>
            <a:off x="3635896" y="6093296"/>
            <a:ext cx="1872208" cy="0"/>
          </a:xfrm>
          <a:prstGeom prst="straightConnector1">
            <a:avLst/>
          </a:prstGeom>
          <a:solidFill>
            <a:schemeClr val="accent1"/>
          </a:solidFill>
          <a:ln w="28575" cap="sq" cmpd="sng" algn="ctr">
            <a:solidFill>
              <a:srgbClr val="00B0F0"/>
            </a:solidFill>
            <a:prstDash val="solid"/>
            <a:round/>
            <a:headEnd type="none" w="sm" len="sm"/>
            <a:tailEnd type="triangle"/>
          </a:ln>
          <a:effectLst/>
        </p:spPr>
      </p:cxnSp>
      <p:sp>
        <p:nvSpPr>
          <p:cNvPr id="32" name="文字方塊 31"/>
          <p:cNvSpPr txBox="1"/>
          <p:nvPr/>
        </p:nvSpPr>
        <p:spPr>
          <a:xfrm>
            <a:off x="3275856" y="5715977"/>
            <a:ext cx="2527048" cy="400110"/>
          </a:xfrm>
          <a:prstGeom prst="rect">
            <a:avLst/>
          </a:prstGeom>
          <a:noFill/>
        </p:spPr>
        <p:txBody>
          <a:bodyPr wrap="square" rtlCol="0">
            <a:spAutoFit/>
          </a:bodyPr>
          <a:lstStyle/>
          <a:p>
            <a:r>
              <a:rPr lang="zh-TW" altLang="en-US" sz="2000" dirty="0"/>
              <a:t>重要技術資訊之提供</a:t>
            </a:r>
          </a:p>
        </p:txBody>
      </p:sp>
      <p:sp>
        <p:nvSpPr>
          <p:cNvPr id="39" name="文字方塊 38"/>
          <p:cNvSpPr txBox="1"/>
          <p:nvPr/>
        </p:nvSpPr>
        <p:spPr>
          <a:xfrm>
            <a:off x="4175956" y="678754"/>
            <a:ext cx="4392488" cy="707886"/>
          </a:xfrm>
          <a:prstGeom prst="rect">
            <a:avLst/>
          </a:prstGeom>
          <a:noFill/>
          <a:ln w="19050">
            <a:solidFill>
              <a:srgbClr val="FF0000"/>
            </a:solidFill>
          </a:ln>
        </p:spPr>
        <p:txBody>
          <a:bodyPr wrap="square" rtlCol="0">
            <a:spAutoFit/>
          </a:bodyPr>
          <a:lstStyle/>
          <a:p>
            <a:r>
              <a:rPr lang="zh-TW" altLang="en-US" sz="2000" dirty="0"/>
              <a:t>考量目前可執行或可轉換潛在</a:t>
            </a:r>
            <a:r>
              <a:rPr lang="zh-TW" altLang="en-US" sz="2000" dirty="0" smtClean="0"/>
              <a:t>表決權之</a:t>
            </a:r>
            <a:r>
              <a:rPr lang="zh-TW" altLang="en-US" sz="2000" dirty="0"/>
              <a:t>存在及影響</a:t>
            </a:r>
          </a:p>
        </p:txBody>
      </p:sp>
      <p:cxnSp>
        <p:nvCxnSpPr>
          <p:cNvPr id="41" name="直線單箭頭接點 40"/>
          <p:cNvCxnSpPr/>
          <p:nvPr/>
        </p:nvCxnSpPr>
        <p:spPr bwMode="auto">
          <a:xfrm flipH="1">
            <a:off x="4932040" y="1386640"/>
            <a:ext cx="446551" cy="1009919"/>
          </a:xfrm>
          <a:prstGeom prst="straightConnector1">
            <a:avLst/>
          </a:prstGeom>
          <a:solidFill>
            <a:schemeClr val="accent1"/>
          </a:solidFill>
          <a:ln w="19050" cap="sq"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4050440382"/>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en-US" altLang="zh-TW" sz="2400" dirty="0" smtClean="0"/>
              <a:t>3.</a:t>
            </a:r>
            <a:r>
              <a:rPr lang="zh-TW" altLang="en-US" sz="2400" dirty="0"/>
              <a:t>對合資之</a:t>
            </a:r>
            <a:r>
              <a:rPr lang="zh-TW" altLang="en-US" sz="2400" dirty="0" smtClean="0"/>
              <a:t>權益</a:t>
            </a:r>
            <a:endParaRPr lang="en-US" altLang="zh-TW" sz="2400" dirty="0" smtClean="0"/>
          </a:p>
          <a:p>
            <a:pPr marL="0" indent="0">
              <a:buNone/>
            </a:pPr>
            <a:r>
              <a:rPr lang="zh-TW" altLang="en-US" sz="2400" dirty="0"/>
              <a:t>當兩方以上協議共同成立一個體以從事經濟活動，該個體之策略性財務及營運決策必須取得共同協議者之一致同意時方能執行（亦即任一方均可否決策略性決策）</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6" y="2981536"/>
            <a:ext cx="2047056" cy="2047056"/>
          </a:xfrm>
          <a:prstGeom prst="rect">
            <a:avLst/>
          </a:prstGeom>
        </p:spPr>
      </p:pic>
      <p:pic>
        <p:nvPicPr>
          <p:cNvPr id="17" name="圖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802" y="2862914"/>
            <a:ext cx="1917267" cy="2048400"/>
          </a:xfrm>
          <a:prstGeom prst="rect">
            <a:avLst/>
          </a:prstGeom>
        </p:spPr>
      </p:pic>
      <p:cxnSp>
        <p:nvCxnSpPr>
          <p:cNvPr id="25" name="直線單箭頭接點 24"/>
          <p:cNvCxnSpPr/>
          <p:nvPr/>
        </p:nvCxnSpPr>
        <p:spPr bwMode="auto">
          <a:xfrm>
            <a:off x="3669560" y="4005064"/>
            <a:ext cx="1872208" cy="0"/>
          </a:xfrm>
          <a:prstGeom prst="straightConnector1">
            <a:avLst/>
          </a:prstGeom>
          <a:solidFill>
            <a:schemeClr val="accent1"/>
          </a:solidFill>
          <a:ln w="28575" cap="sq" cmpd="sng" algn="ctr">
            <a:solidFill>
              <a:srgbClr val="00B0F0"/>
            </a:solidFill>
            <a:prstDash val="solid"/>
            <a:round/>
            <a:headEnd type="none" w="sm" len="sm"/>
            <a:tailEnd type="triangle"/>
          </a:ln>
          <a:effectLst/>
        </p:spPr>
      </p:cxnSp>
      <p:sp>
        <p:nvSpPr>
          <p:cNvPr id="30" name="文字方塊 29"/>
          <p:cNvSpPr txBox="1"/>
          <p:nvPr/>
        </p:nvSpPr>
        <p:spPr>
          <a:xfrm>
            <a:off x="2839128" y="3501008"/>
            <a:ext cx="3389056" cy="400110"/>
          </a:xfrm>
          <a:prstGeom prst="rect">
            <a:avLst/>
          </a:prstGeom>
          <a:noFill/>
        </p:spPr>
        <p:txBody>
          <a:bodyPr wrap="square" rtlCol="0">
            <a:spAutoFit/>
          </a:bodyPr>
          <a:lstStyle/>
          <a:p>
            <a:pPr algn="ctr"/>
            <a:r>
              <a:rPr lang="zh-TW" altLang="en-US" sz="2000" dirty="0"/>
              <a:t>透過合約</a:t>
            </a:r>
            <a:r>
              <a:rPr lang="zh-TW" altLang="en-US" sz="2000" dirty="0" smtClean="0"/>
              <a:t>協議聯合</a:t>
            </a:r>
            <a:r>
              <a:rPr lang="zh-TW" altLang="en-US" sz="2000" dirty="0"/>
              <a:t>控制</a:t>
            </a:r>
          </a:p>
        </p:txBody>
      </p:sp>
      <p:sp>
        <p:nvSpPr>
          <p:cNvPr id="4" name="矩形 3"/>
          <p:cNvSpPr/>
          <p:nvPr/>
        </p:nvSpPr>
        <p:spPr bwMode="auto">
          <a:xfrm>
            <a:off x="4788024" y="3516977"/>
            <a:ext cx="1080120" cy="40011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5" name="文字方塊 4"/>
          <p:cNvSpPr txBox="1"/>
          <p:nvPr/>
        </p:nvSpPr>
        <p:spPr>
          <a:xfrm>
            <a:off x="2051720" y="4797152"/>
            <a:ext cx="4817329" cy="1323439"/>
          </a:xfrm>
          <a:prstGeom prst="rect">
            <a:avLst/>
          </a:prstGeom>
          <a:noFill/>
          <a:ln w="28575">
            <a:solidFill>
              <a:srgbClr val="FF0000"/>
            </a:solidFill>
          </a:ln>
        </p:spPr>
        <p:txBody>
          <a:bodyPr wrap="square" rtlCol="0">
            <a:spAutoFit/>
          </a:bodyPr>
          <a:lstStyle/>
          <a:p>
            <a:r>
              <a:rPr lang="zh-TW" altLang="en-US" sz="2000" dirty="0"/>
              <a:t>係指合約協議者同意分享對某項經濟活動之控制，且僅於與該活動有關之策略性財務及營運決策必須取得分享控制者（合資控制者）之一致共識時方始存在</a:t>
            </a:r>
          </a:p>
        </p:txBody>
      </p:sp>
      <p:cxnSp>
        <p:nvCxnSpPr>
          <p:cNvPr id="7" name="直線接點 6"/>
          <p:cNvCxnSpPr/>
          <p:nvPr/>
        </p:nvCxnSpPr>
        <p:spPr bwMode="auto">
          <a:xfrm flipH="1">
            <a:off x="5541768" y="3917087"/>
            <a:ext cx="182360" cy="880065"/>
          </a:xfrm>
          <a:prstGeom prst="line">
            <a:avLst/>
          </a:prstGeom>
          <a:solidFill>
            <a:schemeClr val="accent1"/>
          </a:solidFill>
          <a:ln w="28575" cap="sq"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2636636795"/>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en-US" altLang="zh-TW" sz="2400" dirty="0"/>
              <a:t>4</a:t>
            </a:r>
            <a:r>
              <a:rPr lang="en-US" altLang="zh-TW" sz="2400" dirty="0" smtClean="0"/>
              <a:t>.</a:t>
            </a:r>
            <a:r>
              <a:rPr lang="zh-TW" altLang="en-US" sz="2400" dirty="0"/>
              <a:t>採用權益法的原因</a:t>
            </a:r>
          </a:p>
        </p:txBody>
      </p:sp>
      <p:pic>
        <p:nvPicPr>
          <p:cNvPr id="17" name="圖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273830"/>
            <a:ext cx="1373590" cy="1373590"/>
          </a:xfrm>
          <a:prstGeom prst="rect">
            <a:avLst/>
          </a:prstGeom>
        </p:spPr>
      </p:pic>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846" y="2273830"/>
            <a:ext cx="1287163" cy="1375200"/>
          </a:xfrm>
          <a:prstGeom prst="rect">
            <a:avLst/>
          </a:prstGeom>
        </p:spPr>
      </p:pic>
      <p:cxnSp>
        <p:nvCxnSpPr>
          <p:cNvPr id="19" name="直線單箭頭接點 18"/>
          <p:cNvCxnSpPr/>
          <p:nvPr/>
        </p:nvCxnSpPr>
        <p:spPr bwMode="auto">
          <a:xfrm>
            <a:off x="1403648" y="2924944"/>
            <a:ext cx="792000" cy="0"/>
          </a:xfrm>
          <a:prstGeom prst="straightConnector1">
            <a:avLst/>
          </a:prstGeom>
          <a:solidFill>
            <a:schemeClr val="accent1"/>
          </a:solidFill>
          <a:ln w="28575" cap="sq" cmpd="sng" algn="ctr">
            <a:solidFill>
              <a:schemeClr val="tx1"/>
            </a:solidFill>
            <a:prstDash val="solid"/>
            <a:round/>
            <a:headEnd type="none" w="sm" len="sm"/>
            <a:tailEnd type="triangle"/>
          </a:ln>
          <a:effectLst/>
        </p:spPr>
      </p:cxnSp>
      <p:sp>
        <p:nvSpPr>
          <p:cNvPr id="20" name="文字方塊 19"/>
          <p:cNvSpPr txBox="1"/>
          <p:nvPr/>
        </p:nvSpPr>
        <p:spPr>
          <a:xfrm>
            <a:off x="1430587" y="2492896"/>
            <a:ext cx="765149" cy="430887"/>
          </a:xfrm>
          <a:prstGeom prst="rect">
            <a:avLst/>
          </a:prstGeom>
          <a:noFill/>
        </p:spPr>
        <p:txBody>
          <a:bodyPr wrap="square" rtlCol="0">
            <a:spAutoFit/>
          </a:bodyPr>
          <a:lstStyle/>
          <a:p>
            <a:r>
              <a:rPr lang="zh-TW" altLang="en-US" sz="2200" dirty="0" smtClean="0"/>
              <a:t>投資</a:t>
            </a:r>
            <a:endParaRPr lang="zh-TW" altLang="en-US" sz="2200" dirty="0"/>
          </a:p>
        </p:txBody>
      </p:sp>
      <p:sp>
        <p:nvSpPr>
          <p:cNvPr id="21" name="文字方塊 20"/>
          <p:cNvSpPr txBox="1"/>
          <p:nvPr/>
        </p:nvSpPr>
        <p:spPr>
          <a:xfrm>
            <a:off x="1431418" y="2926685"/>
            <a:ext cx="1008112" cy="646331"/>
          </a:xfrm>
          <a:prstGeom prst="rect">
            <a:avLst/>
          </a:prstGeom>
          <a:noFill/>
        </p:spPr>
        <p:txBody>
          <a:bodyPr wrap="square" rtlCol="0">
            <a:spAutoFit/>
          </a:bodyPr>
          <a:lstStyle/>
          <a:p>
            <a:r>
              <a:rPr lang="zh-TW" altLang="en-US" dirty="0" smtClean="0">
                <a:solidFill>
                  <a:srgbClr val="0070C0"/>
                </a:solidFill>
              </a:rPr>
              <a:t>具重大影響力</a:t>
            </a:r>
            <a:endParaRPr lang="zh-TW" altLang="en-US" dirty="0">
              <a:solidFill>
                <a:srgbClr val="0070C0"/>
              </a:solidFill>
            </a:endParaRPr>
          </a:p>
        </p:txBody>
      </p:sp>
      <p:grpSp>
        <p:nvGrpSpPr>
          <p:cNvPr id="35" name="群組 34"/>
          <p:cNvGrpSpPr/>
          <p:nvPr/>
        </p:nvGrpSpPr>
        <p:grpSpPr>
          <a:xfrm>
            <a:off x="3779912" y="2104980"/>
            <a:ext cx="4104456" cy="420145"/>
            <a:chOff x="3563888" y="1876762"/>
            <a:chExt cx="4104456" cy="420145"/>
          </a:xfrm>
        </p:grpSpPr>
        <p:sp>
          <p:nvSpPr>
            <p:cNvPr id="22" name="向右箭號 21"/>
            <p:cNvSpPr/>
            <p:nvPr/>
          </p:nvSpPr>
          <p:spPr bwMode="auto">
            <a:xfrm>
              <a:off x="3563888" y="1916832"/>
              <a:ext cx="432048" cy="360040"/>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3" name="文字方塊 22"/>
            <p:cNvSpPr txBox="1"/>
            <p:nvPr/>
          </p:nvSpPr>
          <p:spPr>
            <a:xfrm>
              <a:off x="3923928" y="1876762"/>
              <a:ext cx="1800200" cy="400110"/>
            </a:xfrm>
            <a:prstGeom prst="rect">
              <a:avLst/>
            </a:prstGeom>
            <a:noFill/>
          </p:spPr>
          <p:txBody>
            <a:bodyPr wrap="square" rtlCol="0">
              <a:spAutoFit/>
            </a:bodyPr>
            <a:lstStyle/>
            <a:p>
              <a:r>
                <a:rPr lang="zh-TW" altLang="en-US" sz="2000" dirty="0" smtClean="0"/>
                <a:t>當年績效越好</a:t>
              </a:r>
              <a:endParaRPr lang="zh-TW" altLang="en-US" sz="2000" dirty="0"/>
            </a:p>
          </p:txBody>
        </p:sp>
        <p:cxnSp>
          <p:nvCxnSpPr>
            <p:cNvPr id="25" name="直線單箭頭接點 24"/>
            <p:cNvCxnSpPr/>
            <p:nvPr/>
          </p:nvCxnSpPr>
          <p:spPr bwMode="auto">
            <a:xfrm>
              <a:off x="5580112" y="2076817"/>
              <a:ext cx="360000" cy="0"/>
            </a:xfrm>
            <a:prstGeom prst="straightConnector1">
              <a:avLst/>
            </a:prstGeom>
            <a:solidFill>
              <a:schemeClr val="accent1"/>
            </a:solidFill>
            <a:ln w="28575" cap="sq" cmpd="sng" algn="ctr">
              <a:solidFill>
                <a:schemeClr val="tx1"/>
              </a:solidFill>
              <a:prstDash val="solid"/>
              <a:round/>
              <a:headEnd type="none" w="sm" len="sm"/>
              <a:tailEnd type="triangle"/>
            </a:ln>
            <a:effectLst/>
          </p:spPr>
        </p:cxnSp>
        <p:sp>
          <p:nvSpPr>
            <p:cNvPr id="26" name="文字方塊 25"/>
            <p:cNvSpPr txBox="1"/>
            <p:nvPr/>
          </p:nvSpPr>
          <p:spPr>
            <a:xfrm>
              <a:off x="5868144" y="1896797"/>
              <a:ext cx="1800200" cy="400110"/>
            </a:xfrm>
            <a:prstGeom prst="rect">
              <a:avLst/>
            </a:prstGeom>
            <a:noFill/>
          </p:spPr>
          <p:txBody>
            <a:bodyPr wrap="square" rtlCol="0">
              <a:spAutoFit/>
            </a:bodyPr>
            <a:lstStyle/>
            <a:p>
              <a:r>
                <a:rPr lang="zh-TW" altLang="en-US" sz="2000" dirty="0" smtClean="0"/>
                <a:t>分配股利多</a:t>
              </a:r>
              <a:endParaRPr lang="zh-TW" altLang="en-US" sz="2000" dirty="0"/>
            </a:p>
          </p:txBody>
        </p:sp>
      </p:grpSp>
      <p:grpSp>
        <p:nvGrpSpPr>
          <p:cNvPr id="36" name="群組 35"/>
          <p:cNvGrpSpPr/>
          <p:nvPr/>
        </p:nvGrpSpPr>
        <p:grpSpPr>
          <a:xfrm>
            <a:off x="3779912" y="2845095"/>
            <a:ext cx="4248472" cy="420145"/>
            <a:chOff x="3563888" y="2720823"/>
            <a:chExt cx="4248472" cy="420145"/>
          </a:xfrm>
        </p:grpSpPr>
        <p:sp>
          <p:nvSpPr>
            <p:cNvPr id="27" name="向右箭號 26"/>
            <p:cNvSpPr/>
            <p:nvPr/>
          </p:nvSpPr>
          <p:spPr bwMode="auto">
            <a:xfrm>
              <a:off x="3563888" y="2760893"/>
              <a:ext cx="432048" cy="360040"/>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8" name="文字方塊 27"/>
            <p:cNvSpPr txBox="1"/>
            <p:nvPr/>
          </p:nvSpPr>
          <p:spPr>
            <a:xfrm>
              <a:off x="3923928" y="2720823"/>
              <a:ext cx="1800200" cy="400110"/>
            </a:xfrm>
            <a:prstGeom prst="rect">
              <a:avLst/>
            </a:prstGeom>
            <a:noFill/>
          </p:spPr>
          <p:txBody>
            <a:bodyPr wrap="square" rtlCol="0">
              <a:spAutoFit/>
            </a:bodyPr>
            <a:lstStyle/>
            <a:p>
              <a:r>
                <a:rPr lang="zh-TW" altLang="en-US" sz="2000" dirty="0"/>
                <a:t>當年獲利很多</a:t>
              </a:r>
            </a:p>
          </p:txBody>
        </p:sp>
        <p:cxnSp>
          <p:nvCxnSpPr>
            <p:cNvPr id="29" name="直線單箭頭接點 28"/>
            <p:cNvCxnSpPr/>
            <p:nvPr/>
          </p:nvCxnSpPr>
          <p:spPr bwMode="auto">
            <a:xfrm>
              <a:off x="5580112" y="2920878"/>
              <a:ext cx="360000" cy="0"/>
            </a:xfrm>
            <a:prstGeom prst="straightConnector1">
              <a:avLst/>
            </a:prstGeom>
            <a:solidFill>
              <a:schemeClr val="accent1"/>
            </a:solidFill>
            <a:ln w="28575" cap="sq" cmpd="sng" algn="ctr">
              <a:solidFill>
                <a:schemeClr val="tx1"/>
              </a:solidFill>
              <a:prstDash val="solid"/>
              <a:round/>
              <a:headEnd type="none" w="sm" len="sm"/>
              <a:tailEnd type="triangle"/>
            </a:ln>
            <a:effectLst/>
          </p:spPr>
        </p:cxnSp>
        <p:sp>
          <p:nvSpPr>
            <p:cNvPr id="30" name="文字方塊 29"/>
            <p:cNvSpPr txBox="1"/>
            <p:nvPr/>
          </p:nvSpPr>
          <p:spPr>
            <a:xfrm>
              <a:off x="5868144" y="2740858"/>
              <a:ext cx="1944216" cy="400110"/>
            </a:xfrm>
            <a:prstGeom prst="rect">
              <a:avLst/>
            </a:prstGeom>
            <a:noFill/>
          </p:spPr>
          <p:txBody>
            <a:bodyPr wrap="square" rtlCol="0">
              <a:spAutoFit/>
            </a:bodyPr>
            <a:lstStyle/>
            <a:p>
              <a:r>
                <a:rPr lang="zh-TW" altLang="en-US" sz="2000" dirty="0" smtClean="0"/>
                <a:t>不</a:t>
              </a:r>
              <a:r>
                <a:rPr lang="en-US" altLang="zh-TW" sz="2000" dirty="0" smtClean="0"/>
                <a:t>(</a:t>
              </a:r>
              <a:r>
                <a:rPr lang="zh-TW" altLang="en-US" sz="2000" dirty="0" smtClean="0"/>
                <a:t>少</a:t>
              </a:r>
              <a:r>
                <a:rPr lang="en-US" altLang="zh-TW" sz="2000" dirty="0" smtClean="0"/>
                <a:t>)</a:t>
              </a:r>
              <a:r>
                <a:rPr lang="zh-TW" altLang="en-US" sz="2000" dirty="0" smtClean="0"/>
                <a:t>分配股利</a:t>
              </a:r>
              <a:endParaRPr lang="zh-TW" altLang="en-US" sz="2000" dirty="0"/>
            </a:p>
          </p:txBody>
        </p:sp>
      </p:grpSp>
      <p:grpSp>
        <p:nvGrpSpPr>
          <p:cNvPr id="37" name="群組 36"/>
          <p:cNvGrpSpPr/>
          <p:nvPr/>
        </p:nvGrpSpPr>
        <p:grpSpPr>
          <a:xfrm>
            <a:off x="3779912" y="3585210"/>
            <a:ext cx="4104456" cy="707886"/>
            <a:chOff x="3563888" y="3356992"/>
            <a:chExt cx="4104456" cy="707886"/>
          </a:xfrm>
        </p:grpSpPr>
        <p:sp>
          <p:nvSpPr>
            <p:cNvPr id="31" name="向右箭號 30"/>
            <p:cNvSpPr/>
            <p:nvPr/>
          </p:nvSpPr>
          <p:spPr bwMode="auto">
            <a:xfrm>
              <a:off x="3563888" y="3542582"/>
              <a:ext cx="432048" cy="360040"/>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2" name="文字方塊 31"/>
            <p:cNvSpPr txBox="1"/>
            <p:nvPr/>
          </p:nvSpPr>
          <p:spPr>
            <a:xfrm>
              <a:off x="3923928" y="3356992"/>
              <a:ext cx="1800200" cy="707886"/>
            </a:xfrm>
            <a:prstGeom prst="rect">
              <a:avLst/>
            </a:prstGeom>
            <a:noFill/>
          </p:spPr>
          <p:txBody>
            <a:bodyPr wrap="square" rtlCol="0">
              <a:spAutoFit/>
            </a:bodyPr>
            <a:lstStyle/>
            <a:p>
              <a:r>
                <a:rPr lang="zh-TW" altLang="en-US" sz="2000" dirty="0"/>
                <a:t>當年經營成果不佳</a:t>
              </a:r>
            </a:p>
          </p:txBody>
        </p:sp>
        <p:cxnSp>
          <p:nvCxnSpPr>
            <p:cNvPr id="33" name="直線單箭頭接點 32"/>
            <p:cNvCxnSpPr/>
            <p:nvPr/>
          </p:nvCxnSpPr>
          <p:spPr bwMode="auto">
            <a:xfrm>
              <a:off x="5580112" y="3702567"/>
              <a:ext cx="360000" cy="0"/>
            </a:xfrm>
            <a:prstGeom prst="straightConnector1">
              <a:avLst/>
            </a:prstGeom>
            <a:solidFill>
              <a:schemeClr val="accent1"/>
            </a:solidFill>
            <a:ln w="28575" cap="sq" cmpd="sng" algn="ctr">
              <a:solidFill>
                <a:schemeClr val="tx1"/>
              </a:solidFill>
              <a:prstDash val="solid"/>
              <a:round/>
              <a:headEnd type="none" w="sm" len="sm"/>
              <a:tailEnd type="triangle"/>
            </a:ln>
            <a:effectLst/>
          </p:spPr>
        </p:cxnSp>
        <p:sp>
          <p:nvSpPr>
            <p:cNvPr id="34" name="文字方塊 33"/>
            <p:cNvSpPr txBox="1"/>
            <p:nvPr/>
          </p:nvSpPr>
          <p:spPr>
            <a:xfrm>
              <a:off x="5868144" y="3522547"/>
              <a:ext cx="1800200" cy="400110"/>
            </a:xfrm>
            <a:prstGeom prst="rect">
              <a:avLst/>
            </a:prstGeom>
            <a:noFill/>
          </p:spPr>
          <p:txBody>
            <a:bodyPr wrap="square" rtlCol="0">
              <a:spAutoFit/>
            </a:bodyPr>
            <a:lstStyle/>
            <a:p>
              <a:r>
                <a:rPr lang="zh-TW" altLang="en-US" sz="2000" dirty="0" smtClean="0"/>
                <a:t>分配股利多</a:t>
              </a:r>
              <a:endParaRPr lang="zh-TW" altLang="en-US" sz="2000" dirty="0"/>
            </a:p>
          </p:txBody>
        </p:sp>
      </p:grpSp>
      <p:sp>
        <p:nvSpPr>
          <p:cNvPr id="38" name="矩形 37"/>
          <p:cNvSpPr/>
          <p:nvPr/>
        </p:nvSpPr>
        <p:spPr>
          <a:xfrm>
            <a:off x="7907595" y="2845095"/>
            <a:ext cx="954108" cy="400110"/>
          </a:xfrm>
          <a:prstGeom prst="rect">
            <a:avLst/>
          </a:prstGeom>
          <a:noFill/>
        </p:spPr>
        <p:txBody>
          <a:bodyPr wrap="none" lIns="91440" tIns="45720" rIns="91440" bIns="45720">
            <a:spAutoFit/>
          </a:bodyPr>
          <a:lstStyle/>
          <a:p>
            <a:pPr algn="ctr"/>
            <a:r>
              <a:rPr lang="zh-TW" altLang="en-US" sz="2000" b="0" cap="none" spc="0" dirty="0" smtClean="0">
                <a:ln w="0"/>
                <a:solidFill>
                  <a:srgbClr val="FF0000"/>
                </a:solidFill>
                <a:effectLst>
                  <a:outerShdw blurRad="38100" dist="19050" dir="2700000" algn="tl" rotWithShape="0">
                    <a:schemeClr val="dk1">
                      <a:alpha val="40000"/>
                    </a:schemeClr>
                  </a:outerShdw>
                </a:effectLst>
              </a:rPr>
              <a:t>不合理</a:t>
            </a:r>
            <a:endParaRPr lang="zh-TW" altLang="en-US" sz="2000" b="0" cap="none" spc="0" dirty="0">
              <a:ln w="0"/>
              <a:solidFill>
                <a:srgbClr val="FF0000"/>
              </a:solidFill>
              <a:effectLst>
                <a:outerShdw blurRad="38100" dist="19050" dir="2700000" algn="tl" rotWithShape="0">
                  <a:schemeClr val="dk1">
                    <a:alpha val="40000"/>
                  </a:schemeClr>
                </a:outerShdw>
              </a:effectLst>
            </a:endParaRPr>
          </a:p>
        </p:txBody>
      </p:sp>
      <p:sp>
        <p:nvSpPr>
          <p:cNvPr id="39" name="矩形 38"/>
          <p:cNvSpPr/>
          <p:nvPr/>
        </p:nvSpPr>
        <p:spPr>
          <a:xfrm>
            <a:off x="7910945" y="3699271"/>
            <a:ext cx="954108" cy="400110"/>
          </a:xfrm>
          <a:prstGeom prst="rect">
            <a:avLst/>
          </a:prstGeom>
          <a:noFill/>
        </p:spPr>
        <p:txBody>
          <a:bodyPr wrap="none" lIns="91440" tIns="45720" rIns="91440" bIns="45720">
            <a:spAutoFit/>
          </a:bodyPr>
          <a:lstStyle/>
          <a:p>
            <a:pPr algn="ctr"/>
            <a:r>
              <a:rPr lang="zh-TW" altLang="en-US" sz="2000" b="0" cap="none" spc="0" dirty="0" smtClean="0">
                <a:ln w="0"/>
                <a:solidFill>
                  <a:srgbClr val="FF0000"/>
                </a:solidFill>
                <a:effectLst>
                  <a:outerShdw blurRad="38100" dist="19050" dir="2700000" algn="tl" rotWithShape="0">
                    <a:schemeClr val="dk1">
                      <a:alpha val="40000"/>
                    </a:schemeClr>
                  </a:outerShdw>
                </a:effectLst>
              </a:rPr>
              <a:t>不合理</a:t>
            </a:r>
            <a:endParaRPr lang="zh-TW" altLang="en-US" sz="2000" b="0" cap="none" spc="0" dirty="0">
              <a:ln w="0"/>
              <a:solidFill>
                <a:srgbClr val="FF0000"/>
              </a:solidFill>
              <a:effectLst>
                <a:outerShdw blurRad="38100" dist="19050" dir="2700000" algn="tl" rotWithShape="0">
                  <a:schemeClr val="dk1">
                    <a:alpha val="40000"/>
                  </a:schemeClr>
                </a:outerShdw>
              </a:effectLst>
            </a:endParaRPr>
          </a:p>
        </p:txBody>
      </p:sp>
      <p:sp>
        <p:nvSpPr>
          <p:cNvPr id="40" name="矩形 39"/>
          <p:cNvSpPr/>
          <p:nvPr/>
        </p:nvSpPr>
        <p:spPr>
          <a:xfrm>
            <a:off x="8035835" y="2125015"/>
            <a:ext cx="697627" cy="400110"/>
          </a:xfrm>
          <a:prstGeom prst="rect">
            <a:avLst/>
          </a:prstGeom>
          <a:noFill/>
        </p:spPr>
        <p:txBody>
          <a:bodyPr wrap="none" lIns="91440" tIns="45720" rIns="91440" bIns="45720">
            <a:spAutoFit/>
          </a:bodyPr>
          <a:lstStyle/>
          <a:p>
            <a:pPr algn="ctr"/>
            <a:r>
              <a:rPr lang="zh-TW" altLang="en-US" sz="2000" b="0" cap="none" spc="0" dirty="0" smtClean="0">
                <a:ln w="0"/>
                <a:solidFill>
                  <a:srgbClr val="FF0000"/>
                </a:solidFill>
                <a:effectLst>
                  <a:outerShdw blurRad="38100" dist="19050" dir="2700000" algn="tl" rotWithShape="0">
                    <a:schemeClr val="dk1">
                      <a:alpha val="40000"/>
                    </a:schemeClr>
                  </a:outerShdw>
                </a:effectLst>
              </a:rPr>
              <a:t>合理</a:t>
            </a:r>
            <a:endParaRPr lang="zh-TW" altLang="en-US" sz="2000" b="0" cap="none" spc="0" dirty="0">
              <a:ln w="0"/>
              <a:solidFill>
                <a:srgbClr val="FF0000"/>
              </a:solidFill>
              <a:effectLst>
                <a:outerShdw blurRad="38100" dist="19050" dir="2700000" algn="tl" rotWithShape="0">
                  <a:schemeClr val="dk1">
                    <a:alpha val="40000"/>
                  </a:schemeClr>
                </a:outerShdw>
              </a:effectLst>
            </a:endParaRPr>
          </a:p>
        </p:txBody>
      </p:sp>
      <p:sp>
        <p:nvSpPr>
          <p:cNvPr id="41" name="向下箭號 40"/>
          <p:cNvSpPr/>
          <p:nvPr/>
        </p:nvSpPr>
        <p:spPr bwMode="auto">
          <a:xfrm>
            <a:off x="8240632" y="4293096"/>
            <a:ext cx="288032" cy="432048"/>
          </a:xfrm>
          <a:prstGeom prst="downArrow">
            <a:avLst/>
          </a:prstGeom>
          <a:solidFill>
            <a:srgbClr val="00B05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42" name="文字方塊 41"/>
          <p:cNvSpPr txBox="1"/>
          <p:nvPr/>
        </p:nvSpPr>
        <p:spPr>
          <a:xfrm>
            <a:off x="7656148" y="4837970"/>
            <a:ext cx="1456999" cy="400110"/>
          </a:xfrm>
          <a:prstGeom prst="rect">
            <a:avLst/>
          </a:prstGeom>
          <a:noFill/>
          <a:ln>
            <a:solidFill>
              <a:srgbClr val="FF0000"/>
            </a:solidFill>
          </a:ln>
        </p:spPr>
        <p:txBody>
          <a:bodyPr wrap="square" rtlCol="0">
            <a:spAutoFit/>
          </a:bodyPr>
          <a:lstStyle/>
          <a:p>
            <a:pPr algn="ctr"/>
            <a:r>
              <a:rPr lang="zh-TW" altLang="en-US" sz="2000" dirty="0" smtClean="0"/>
              <a:t>採用權益法</a:t>
            </a:r>
            <a:endParaRPr lang="zh-TW" altLang="en-US" sz="2000" dirty="0"/>
          </a:p>
        </p:txBody>
      </p:sp>
      <p:sp>
        <p:nvSpPr>
          <p:cNvPr id="43" name="文字方塊 42"/>
          <p:cNvSpPr txBox="1"/>
          <p:nvPr/>
        </p:nvSpPr>
        <p:spPr>
          <a:xfrm>
            <a:off x="3491880" y="4856264"/>
            <a:ext cx="4308284" cy="1169038"/>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zh-TW" altLang="en-US" sz="2000" dirty="0" smtClean="0"/>
              <a:t>使被投資者盈餘分配更具合理性</a:t>
            </a:r>
            <a:endParaRPr lang="en-US" altLang="zh-TW" sz="2000" dirty="0" smtClean="0"/>
          </a:p>
          <a:p>
            <a:pPr marL="342900" indent="-342900">
              <a:lnSpc>
                <a:spcPct val="120000"/>
              </a:lnSpc>
              <a:buFont typeface="Arial" panose="020B0604020202020204" pitchFamily="34" charset="0"/>
              <a:buChar char="•"/>
            </a:pPr>
            <a:r>
              <a:rPr lang="zh-TW" altLang="en-US" sz="2000" dirty="0" smtClean="0"/>
              <a:t>對</a:t>
            </a:r>
            <a:r>
              <a:rPr lang="zh-TW" altLang="en-US" sz="2000" dirty="0"/>
              <a:t>投資者淨資產及損益提供較具資訊性之報導</a:t>
            </a:r>
          </a:p>
        </p:txBody>
      </p:sp>
    </p:spTree>
    <p:extLst>
      <p:ext uri="{BB962C8B-B14F-4D97-AF65-F5344CB8AC3E}">
        <p14:creationId xmlns:p14="http://schemas.microsoft.com/office/powerpoint/2010/main" val="789046420"/>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14000"/>
              </a:lnSpc>
              <a:buNone/>
            </a:pPr>
            <a:r>
              <a:rPr lang="zh-TW" altLang="en-US" sz="2400" b="1" dirty="0">
                <a:solidFill>
                  <a:srgbClr val="FF0000"/>
                </a:solidFill>
              </a:rPr>
              <a:t>二、權益法下投資損益及其他綜合損益的認</a:t>
            </a:r>
            <a:r>
              <a:rPr lang="zh-TW" altLang="en-US" sz="2400" b="1" dirty="0" smtClean="0">
                <a:solidFill>
                  <a:srgbClr val="FF0000"/>
                </a:solidFill>
              </a:rPr>
              <a:t>列</a:t>
            </a:r>
            <a:endParaRPr lang="en-US" altLang="zh-TW" sz="2400" b="1" dirty="0" smtClean="0">
              <a:solidFill>
                <a:srgbClr val="FF0000"/>
              </a:solidFill>
            </a:endParaRPr>
          </a:p>
          <a:p>
            <a:pPr marL="0" indent="0">
              <a:lnSpc>
                <a:spcPct val="114000"/>
              </a:lnSpc>
              <a:buNone/>
            </a:pPr>
            <a:r>
              <a:rPr lang="en-US" altLang="zh-TW" sz="2400" dirty="0" smtClean="0"/>
              <a:t>1.</a:t>
            </a:r>
            <a:r>
              <a:rPr lang="zh-TW" altLang="en-US" sz="2400" dirty="0" smtClean="0"/>
              <a:t>對</a:t>
            </a:r>
            <a:r>
              <a:rPr lang="zh-TW" altLang="en-US" sz="2400" dirty="0"/>
              <a:t>被投資公司本期損益所享有的份</a:t>
            </a:r>
            <a:r>
              <a:rPr lang="zh-TW" altLang="en-US" sz="2400" dirty="0" smtClean="0"/>
              <a:t>額</a:t>
            </a:r>
            <a:endParaRPr lang="en-US" altLang="zh-TW" sz="2400" dirty="0" smtClean="0"/>
          </a:p>
          <a:p>
            <a:pPr marL="457200" indent="-457200">
              <a:lnSpc>
                <a:spcPct val="114000"/>
              </a:lnSpc>
              <a:buFont typeface="Wingdings" panose="05000000000000000000" pitchFamily="2" charset="2"/>
              <a:buAutoNum type="circleNumWdWhitePlain"/>
            </a:pPr>
            <a:r>
              <a:rPr lang="zh-TW" altLang="en-US" sz="2400" dirty="0"/>
              <a:t>被投資公司有淨利</a:t>
            </a:r>
            <a:r>
              <a:rPr lang="zh-TW" altLang="en-US" sz="2400" dirty="0" smtClean="0"/>
              <a:t>時</a:t>
            </a:r>
            <a:endParaRPr lang="en-US" altLang="zh-TW" sz="2400" dirty="0" smtClean="0"/>
          </a:p>
          <a:p>
            <a:pPr marL="0" indent="0">
              <a:lnSpc>
                <a:spcPct val="114000"/>
              </a:lnSpc>
              <a:buNone/>
            </a:pPr>
            <a:r>
              <a:rPr lang="zh-TW" altLang="en-US" sz="2400" dirty="0" smtClean="0"/>
              <a:t>當被投資公司有淨利時，投資</a:t>
            </a:r>
            <a:r>
              <a:rPr lang="zh-TW" altLang="en-US" sz="2400" dirty="0"/>
              <a:t>公司所享有之份額係被投資公司之淨利可歸屬於普通股股東部分，乘以其加權平均持股比率</a:t>
            </a:r>
            <a:endParaRPr lang="en-US" altLang="zh-TW" sz="2400" dirty="0" smtClean="0"/>
          </a:p>
        </p:txBody>
      </p:sp>
    </p:spTree>
    <p:extLst>
      <p:ext uri="{BB962C8B-B14F-4D97-AF65-F5344CB8AC3E}">
        <p14:creationId xmlns:p14="http://schemas.microsoft.com/office/powerpoint/2010/main" val="2677415734"/>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27</a:t>
            </a:r>
            <a:r>
              <a:rPr lang="zh-TW" altLang="en-US" dirty="0"/>
              <a:t>：認列關聯企業淨利之份額</a:t>
            </a:r>
          </a:p>
        </p:txBody>
      </p:sp>
      <p:sp>
        <p:nvSpPr>
          <p:cNvPr id="3" name="內容版面配置區 2"/>
          <p:cNvSpPr>
            <a:spLocks noGrp="1"/>
          </p:cNvSpPr>
          <p:nvPr>
            <p:ph idx="1"/>
          </p:nvPr>
        </p:nvSpPr>
        <p:spPr/>
        <p:txBody>
          <a:bodyPr/>
          <a:lstStyle/>
          <a:p>
            <a:pPr marL="0" indent="0">
              <a:buNone/>
            </a:pPr>
            <a:r>
              <a:rPr lang="zh-TW" altLang="en-US" sz="2400" dirty="0"/>
              <a:t>東山公司於</a:t>
            </a:r>
            <a:r>
              <a:rPr lang="en-US" altLang="zh-TW" sz="2400" dirty="0"/>
              <a:t>X1</a:t>
            </a:r>
            <a:r>
              <a:rPr lang="zh-TW" altLang="en-US" sz="2400" dirty="0"/>
              <a:t>年</a:t>
            </a:r>
            <a:r>
              <a:rPr lang="en-US" altLang="zh-TW" sz="2400" dirty="0"/>
              <a:t>1</a:t>
            </a:r>
            <a:r>
              <a:rPr lang="zh-TW" altLang="en-US" sz="2400" dirty="0"/>
              <a:t>月</a:t>
            </a:r>
            <a:r>
              <a:rPr lang="en-US" altLang="zh-TW" sz="2400" dirty="0"/>
              <a:t>4</a:t>
            </a:r>
            <a:r>
              <a:rPr lang="zh-TW" altLang="en-US" sz="2400" dirty="0"/>
              <a:t>日以每股</a:t>
            </a:r>
            <a:r>
              <a:rPr lang="en-US" altLang="zh-TW" sz="2400" dirty="0"/>
              <a:t>$20</a:t>
            </a:r>
            <a:r>
              <a:rPr lang="zh-TW" altLang="en-US" sz="2400" dirty="0"/>
              <a:t>的價格購入高原公司每股面值</a:t>
            </a:r>
            <a:r>
              <a:rPr lang="en-US" altLang="zh-TW" sz="2400" dirty="0"/>
              <a:t>$10</a:t>
            </a:r>
            <a:r>
              <a:rPr lang="zh-TW" altLang="en-US" sz="2400" dirty="0"/>
              <a:t>的普通股</a:t>
            </a:r>
            <a:r>
              <a:rPr lang="en-US" altLang="zh-TW" sz="2400" dirty="0"/>
              <a:t>400,000</a:t>
            </a:r>
            <a:r>
              <a:rPr lang="zh-TW" altLang="en-US" sz="2400" dirty="0"/>
              <a:t>股作為投資，佔高原公司發行在外普通股的</a:t>
            </a:r>
            <a:r>
              <a:rPr lang="en-US" altLang="zh-TW" sz="2400" dirty="0"/>
              <a:t>10%</a:t>
            </a:r>
            <a:r>
              <a:rPr lang="zh-TW" altLang="en-US" sz="2400" dirty="0"/>
              <a:t>。</a:t>
            </a:r>
            <a:r>
              <a:rPr lang="en-US" altLang="zh-TW" sz="2400" dirty="0"/>
              <a:t>X1</a:t>
            </a:r>
            <a:r>
              <a:rPr lang="zh-TW" altLang="en-US" sz="2400" dirty="0"/>
              <a:t>年</a:t>
            </a:r>
            <a:r>
              <a:rPr lang="en-US" altLang="zh-TW" sz="2400" dirty="0"/>
              <a:t>10</a:t>
            </a:r>
            <a:r>
              <a:rPr lang="zh-TW" altLang="en-US" sz="2400" dirty="0"/>
              <a:t>月</a:t>
            </a:r>
            <a:r>
              <a:rPr lang="en-US" altLang="zh-TW" sz="2400" dirty="0"/>
              <a:t>5</a:t>
            </a:r>
            <a:r>
              <a:rPr lang="zh-TW" altLang="en-US" sz="2400" dirty="0"/>
              <a:t>日收到每股</a:t>
            </a:r>
            <a:r>
              <a:rPr lang="en-US" altLang="zh-TW" sz="2400" dirty="0"/>
              <a:t>$1</a:t>
            </a:r>
            <a:r>
              <a:rPr lang="zh-TW" altLang="en-US" sz="2400" dirty="0"/>
              <a:t>現金股利及</a:t>
            </a:r>
            <a:r>
              <a:rPr lang="en-US" altLang="zh-TW" sz="2400" dirty="0"/>
              <a:t>$1</a:t>
            </a:r>
            <a:r>
              <a:rPr lang="zh-TW" altLang="en-US" sz="2400" dirty="0"/>
              <a:t>股票股利。</a:t>
            </a:r>
            <a:r>
              <a:rPr lang="en-US" altLang="zh-TW" sz="2400" dirty="0"/>
              <a:t>X1</a:t>
            </a:r>
            <a:r>
              <a:rPr lang="zh-TW" altLang="en-US" sz="2400" dirty="0"/>
              <a:t>年</a:t>
            </a:r>
            <a:r>
              <a:rPr lang="en-US" altLang="zh-TW" sz="2400" dirty="0"/>
              <a:t>12</a:t>
            </a:r>
            <a:r>
              <a:rPr lang="zh-TW" altLang="en-US" sz="2400" dirty="0"/>
              <a:t>月</a:t>
            </a:r>
            <a:r>
              <a:rPr lang="en-US" altLang="zh-TW" sz="2400" dirty="0"/>
              <a:t>31</a:t>
            </a:r>
            <a:r>
              <a:rPr lang="zh-TW" altLang="en-US" sz="2400" dirty="0"/>
              <a:t>日高原公司股票每股市價為</a:t>
            </a:r>
            <a:r>
              <a:rPr lang="en-US" altLang="zh-TW" sz="2400" dirty="0"/>
              <a:t>$21</a:t>
            </a:r>
            <a:r>
              <a:rPr lang="zh-TW" altLang="en-US" sz="2400" dirty="0"/>
              <a:t>。</a:t>
            </a:r>
            <a:r>
              <a:rPr lang="en-US" altLang="zh-TW" sz="2400" dirty="0"/>
              <a:t>X2</a:t>
            </a:r>
            <a:r>
              <a:rPr lang="zh-TW" altLang="en-US" sz="2400" dirty="0"/>
              <a:t>年</a:t>
            </a:r>
            <a:r>
              <a:rPr lang="en-US" altLang="zh-TW" sz="2400" dirty="0"/>
              <a:t>7</a:t>
            </a:r>
            <a:r>
              <a:rPr lang="zh-TW" altLang="en-US" sz="2400" dirty="0"/>
              <a:t>月</a:t>
            </a:r>
            <a:r>
              <a:rPr lang="en-US" altLang="zh-TW" sz="2400" dirty="0"/>
              <a:t>1</a:t>
            </a:r>
            <a:r>
              <a:rPr lang="zh-TW" altLang="en-US" sz="2400" dirty="0"/>
              <a:t>日東山公司又以每股</a:t>
            </a:r>
            <a:r>
              <a:rPr lang="en-US" altLang="zh-TW" sz="2400" dirty="0"/>
              <a:t>$22</a:t>
            </a:r>
            <a:r>
              <a:rPr lang="zh-TW" altLang="en-US" sz="2400" dirty="0"/>
              <a:t>的價格購買高原公司普通股</a:t>
            </a:r>
            <a:r>
              <a:rPr lang="en-US" altLang="zh-TW" sz="2400" dirty="0"/>
              <a:t>1,320,000</a:t>
            </a:r>
            <a:r>
              <a:rPr lang="zh-TW" altLang="en-US" sz="2400" dirty="0"/>
              <a:t>股，佔高原公司發行在外普通股的</a:t>
            </a:r>
            <a:r>
              <a:rPr lang="en-US" altLang="zh-TW" sz="2400" dirty="0"/>
              <a:t>30%</a:t>
            </a:r>
            <a:r>
              <a:rPr lang="zh-TW" altLang="en-US" sz="2400" dirty="0"/>
              <a:t>。高原公司另發行有</a:t>
            </a:r>
            <a:r>
              <a:rPr lang="en-US" altLang="zh-TW" sz="2400" dirty="0"/>
              <a:t>10%</a:t>
            </a:r>
            <a:r>
              <a:rPr lang="zh-TW" altLang="en-US" sz="2400" dirty="0"/>
              <a:t>，累積特別股</a:t>
            </a:r>
            <a:r>
              <a:rPr lang="en-US" altLang="zh-TW" sz="2400" dirty="0"/>
              <a:t>$10,000,000</a:t>
            </a:r>
            <a:r>
              <a:rPr lang="zh-TW" altLang="en-US" sz="2400" dirty="0"/>
              <a:t>，每股面值</a:t>
            </a:r>
            <a:r>
              <a:rPr lang="en-US" altLang="zh-TW" sz="2400" dirty="0"/>
              <a:t>$10</a:t>
            </a:r>
            <a:r>
              <a:rPr lang="zh-TW" altLang="en-US" sz="2400" dirty="0"/>
              <a:t>，該特別股被歸類為權益，</a:t>
            </a:r>
            <a:r>
              <a:rPr lang="en-US" altLang="zh-TW" sz="2400" dirty="0"/>
              <a:t>X1</a:t>
            </a:r>
            <a:r>
              <a:rPr lang="zh-TW" altLang="en-US" sz="2400" dirty="0"/>
              <a:t>年度已積欠一年股利。</a:t>
            </a:r>
            <a:r>
              <a:rPr lang="en-US" altLang="zh-TW" sz="2400" dirty="0"/>
              <a:t>X2</a:t>
            </a:r>
            <a:r>
              <a:rPr lang="zh-TW" altLang="en-US" sz="2400" dirty="0"/>
              <a:t>年度高原公司決算淨利為</a:t>
            </a:r>
            <a:r>
              <a:rPr lang="en-US" altLang="zh-TW" sz="2400" dirty="0"/>
              <a:t>$15,000,000</a:t>
            </a:r>
            <a:r>
              <a:rPr lang="zh-TW" altLang="en-US" sz="2400" dirty="0"/>
              <a:t>。</a:t>
            </a:r>
          </a:p>
          <a:p>
            <a:pPr marL="0" indent="0">
              <a:buNone/>
            </a:pPr>
            <a:r>
              <a:rPr lang="zh-TW" altLang="en-US" sz="2400" dirty="0"/>
              <a:t>相關分錄如下：</a:t>
            </a:r>
          </a:p>
          <a:p>
            <a:pPr marL="0" indent="0">
              <a:buNone/>
            </a:pPr>
            <a:endParaRPr lang="zh-TW" altLang="en-US" sz="2400" dirty="0"/>
          </a:p>
        </p:txBody>
      </p:sp>
    </p:spTree>
    <p:extLst>
      <p:ext uri="{BB962C8B-B14F-4D97-AF65-F5344CB8AC3E}">
        <p14:creationId xmlns:p14="http://schemas.microsoft.com/office/powerpoint/2010/main" val="45794256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en-US" altLang="zh-TW" dirty="0" smtClean="0"/>
              <a:t>2.</a:t>
            </a:r>
            <a:r>
              <a:rPr lang="zh-TW" altLang="en-US" dirty="0" smtClean="0"/>
              <a:t>慣例</a:t>
            </a:r>
            <a:r>
              <a:rPr lang="zh-TW" altLang="en-US" dirty="0"/>
              <a:t>交易──交易日會計或交割日</a:t>
            </a:r>
            <a:r>
              <a:rPr lang="zh-TW" altLang="en-US" dirty="0" smtClean="0"/>
              <a:t>會計</a:t>
            </a:r>
            <a:endParaRPr lang="en-US" altLang="zh-TW" dirty="0" smtClean="0"/>
          </a:p>
          <a:p>
            <a:pPr marL="0" indent="0">
              <a:buNone/>
            </a:pPr>
            <a:r>
              <a:rPr lang="zh-TW" altLang="en-US" dirty="0"/>
              <a:t>有些金融資產的買賣，依據市場慣例或法令規定，並不於簽約日（交易日）交割金融資產及支付價款，而是於簽約日後一定</a:t>
            </a:r>
            <a:r>
              <a:rPr lang="zh-TW" altLang="en-US" dirty="0" smtClean="0"/>
              <a:t>期間雙</a:t>
            </a:r>
            <a:r>
              <a:rPr lang="zh-TW" altLang="en-US" dirty="0"/>
              <a:t>方才辦理交割</a:t>
            </a:r>
            <a:r>
              <a:rPr lang="zh-TW" altLang="en-US" dirty="0" smtClean="0"/>
              <a:t>。</a:t>
            </a:r>
            <a:endParaRPr lang="en-US" altLang="zh-TW" dirty="0" smtClean="0"/>
          </a:p>
          <a:p>
            <a:pPr marL="0" indent="0">
              <a:buNone/>
            </a:pPr>
            <a:r>
              <a:rPr lang="zh-TW" altLang="en-US" dirty="0" smtClean="0"/>
              <a:t>我國</a:t>
            </a:r>
            <a:r>
              <a:rPr lang="zh-TW" altLang="en-US" dirty="0"/>
              <a:t>股票市場於交易日後第二個營業日，稱為</a:t>
            </a:r>
            <a:r>
              <a:rPr lang="en-US" altLang="zh-TW" dirty="0"/>
              <a:t>T+2</a:t>
            </a:r>
            <a:r>
              <a:rPr lang="zh-TW" altLang="en-US" dirty="0" smtClean="0"/>
              <a:t>日</a:t>
            </a:r>
            <a:endParaRPr lang="zh-TW" altLang="en-US" dirty="0"/>
          </a:p>
        </p:txBody>
      </p:sp>
      <p:sp>
        <p:nvSpPr>
          <p:cNvPr id="5" name="文字方塊 4"/>
          <p:cNvSpPr txBox="1"/>
          <p:nvPr/>
        </p:nvSpPr>
        <p:spPr>
          <a:xfrm>
            <a:off x="3059833" y="4700173"/>
            <a:ext cx="5678288" cy="553998"/>
          </a:xfrm>
          <a:prstGeom prst="rect">
            <a:avLst/>
          </a:prstGeom>
          <a:noFill/>
        </p:spPr>
        <p:txBody>
          <a:bodyPr wrap="square" rtlCol="0">
            <a:spAutoFit/>
          </a:bodyPr>
          <a:lstStyle/>
          <a:p>
            <a:r>
              <a:rPr kumimoji="1" lang="zh-TW" altLang="en-US" sz="3000" b="1" dirty="0"/>
              <a:t>於交易日即記錄金融資產的買賣</a:t>
            </a:r>
          </a:p>
        </p:txBody>
      </p:sp>
      <p:sp>
        <p:nvSpPr>
          <p:cNvPr id="7" name="文字方塊 6"/>
          <p:cNvSpPr txBox="1"/>
          <p:nvPr/>
        </p:nvSpPr>
        <p:spPr>
          <a:xfrm>
            <a:off x="3059832" y="5539298"/>
            <a:ext cx="5544617" cy="553998"/>
          </a:xfrm>
          <a:prstGeom prst="rect">
            <a:avLst/>
          </a:prstGeom>
          <a:noFill/>
        </p:spPr>
        <p:txBody>
          <a:bodyPr wrap="square" rtlCol="0">
            <a:spAutoFit/>
          </a:bodyPr>
          <a:lstStyle/>
          <a:p>
            <a:r>
              <a:rPr kumimoji="1" lang="zh-TW" altLang="en-US" sz="3000" b="1" dirty="0"/>
              <a:t>於</a:t>
            </a:r>
            <a:r>
              <a:rPr kumimoji="1" lang="zh-TW" altLang="en-US" sz="3000" b="1" dirty="0" smtClean="0"/>
              <a:t>交割</a:t>
            </a:r>
            <a:r>
              <a:rPr kumimoji="1" lang="zh-TW" altLang="en-US" sz="3000" b="1" dirty="0"/>
              <a:t>日才記錄金融資產的買賣</a:t>
            </a:r>
          </a:p>
        </p:txBody>
      </p:sp>
      <p:sp>
        <p:nvSpPr>
          <p:cNvPr id="8" name="圓角矩形 7"/>
          <p:cNvSpPr/>
          <p:nvPr/>
        </p:nvSpPr>
        <p:spPr bwMode="auto">
          <a:xfrm>
            <a:off x="683568" y="4672590"/>
            <a:ext cx="2016224" cy="686688"/>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3000" dirty="0">
                <a:effectLst>
                  <a:outerShdw blurRad="38100" dist="38100" dir="2700000" algn="tl">
                    <a:srgbClr val="000000">
                      <a:alpha val="43137"/>
                    </a:srgbClr>
                  </a:outerShdw>
                </a:effectLst>
                <a:latin typeface="+mn-ea"/>
              </a:rPr>
              <a:t>交易日會計</a:t>
            </a:r>
            <a:endParaRPr kumimoji="1" lang="zh-TW" altLang="en-US" sz="3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
        <p:nvSpPr>
          <p:cNvPr id="9" name="圓角矩形 8"/>
          <p:cNvSpPr/>
          <p:nvPr/>
        </p:nvSpPr>
        <p:spPr bwMode="auto">
          <a:xfrm>
            <a:off x="697361" y="5497924"/>
            <a:ext cx="2016224" cy="686688"/>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3000" dirty="0">
                <a:effectLst>
                  <a:outerShdw blurRad="38100" dist="38100" dir="2700000" algn="tl">
                    <a:srgbClr val="000000">
                      <a:alpha val="43137"/>
                    </a:srgbClr>
                  </a:outerShdw>
                </a:effectLst>
                <a:latin typeface="+mn-ea"/>
              </a:rPr>
              <a:t>交割日會計</a:t>
            </a:r>
            <a:endParaRPr kumimoji="1" lang="zh-TW" altLang="en-US" sz="3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1352075051"/>
      </p:ext>
    </p:extLst>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189180"/>
            <a:ext cx="8856000" cy="5016758"/>
          </a:xfrm>
          <a:prstGeom prst="rect">
            <a:avLst/>
          </a:prstGeom>
        </p:spPr>
        <p:txBody>
          <a:bodyPr>
            <a:spAutoFit/>
          </a:bodyPr>
          <a:lstStyle/>
          <a:p>
            <a:pPr defTabSz="756000"/>
            <a:r>
              <a:rPr lang="en-US" altLang="zh-TW" sz="2000" dirty="0" smtClean="0"/>
              <a:t>X1/ 1/ 4</a:t>
            </a:r>
            <a:r>
              <a:rPr lang="zh-TW" altLang="en-US" sz="2000" dirty="0" smtClean="0"/>
              <a:t>透過</a:t>
            </a:r>
            <a:r>
              <a:rPr lang="zh-TW" altLang="en-US" sz="2000" dirty="0"/>
              <a:t>其他綜合損益按公允價值衡量之</a:t>
            </a:r>
            <a:r>
              <a:rPr lang="zh-TW" altLang="en-US" sz="2000" dirty="0" smtClean="0"/>
              <a:t>金融資產</a:t>
            </a:r>
            <a:r>
              <a:rPr lang="zh-TW" altLang="en-US" sz="2000" dirty="0"/>
              <a:t>－</a:t>
            </a:r>
            <a:r>
              <a:rPr lang="zh-TW" altLang="en-US" sz="2000" dirty="0" smtClean="0"/>
              <a:t>股票</a:t>
            </a:r>
            <a:r>
              <a:rPr lang="en-US" altLang="zh-TW" sz="2000" dirty="0" smtClean="0"/>
              <a:t>8,000,000</a:t>
            </a:r>
            <a:r>
              <a:rPr lang="en-US" altLang="zh-TW" sz="2000" dirty="0"/>
              <a:t>	</a:t>
            </a:r>
          </a:p>
          <a:p>
            <a:pPr defTabSz="756000"/>
            <a:r>
              <a:rPr lang="en-US" altLang="zh-TW" sz="2000" dirty="0"/>
              <a:t>	</a:t>
            </a:r>
            <a:r>
              <a:rPr lang="zh-TW" altLang="en-US" sz="2000" dirty="0" smtClean="0"/>
              <a:t>         現</a:t>
            </a:r>
            <a:r>
              <a:rPr lang="zh-TW" altLang="en-US" sz="2000" dirty="0"/>
              <a:t>　　金		</a:t>
            </a:r>
            <a:r>
              <a:rPr lang="en-US" altLang="zh-TW" sz="2000" dirty="0" smtClean="0"/>
              <a:t>					 8,000,000</a:t>
            </a:r>
            <a:endParaRPr lang="en-US" altLang="zh-TW" sz="2000" dirty="0"/>
          </a:p>
          <a:p>
            <a:pPr defTabSz="756000"/>
            <a:r>
              <a:rPr lang="en-US" altLang="zh-TW" sz="2000" dirty="0"/>
              <a:t>	</a:t>
            </a:r>
            <a:r>
              <a:rPr lang="zh-TW" altLang="en-US" sz="2000" b="1" dirty="0" smtClean="0">
                <a:solidFill>
                  <a:srgbClr val="FF0000"/>
                </a:solidFill>
              </a:rPr>
              <a:t>註</a:t>
            </a:r>
            <a:r>
              <a:rPr lang="zh-TW" altLang="en-US" sz="2000" b="1" dirty="0">
                <a:solidFill>
                  <a:srgbClr val="FF0000"/>
                </a:solidFill>
              </a:rPr>
              <a:t>：</a:t>
            </a:r>
            <a:r>
              <a:rPr lang="zh-TW" altLang="en-US" sz="2000" b="1" dirty="0"/>
              <a:t>東山公司持股僅占</a:t>
            </a:r>
            <a:r>
              <a:rPr lang="en-US" altLang="zh-TW" sz="2000" b="1" dirty="0"/>
              <a:t>10%</a:t>
            </a:r>
            <a:r>
              <a:rPr lang="zh-TW" altLang="en-US" sz="2000" b="1" dirty="0"/>
              <a:t>，推定對高原公司無重大影響，適用</a:t>
            </a:r>
            <a:r>
              <a:rPr lang="en-US" altLang="zh-TW" sz="2000" b="1" dirty="0"/>
              <a:t>IFRS 9</a:t>
            </a:r>
            <a:r>
              <a:rPr lang="zh-TW" altLang="en-US" sz="2000" b="1" dirty="0"/>
              <a:t>號規定，可分類為「透過損益按公允價值衡量之金融資產」，或指定為「透過其他綜合損益按公允價值衡量之金融資產」。</a:t>
            </a:r>
            <a:r>
              <a:rPr lang="zh-TW" altLang="en-US" sz="2000" b="1" dirty="0">
                <a:solidFill>
                  <a:srgbClr val="0070C0"/>
                </a:solidFill>
              </a:rPr>
              <a:t>本例假定指定為</a:t>
            </a:r>
            <a:r>
              <a:rPr lang="en-US" altLang="zh-TW" sz="2000" b="1" dirty="0">
                <a:solidFill>
                  <a:srgbClr val="0070C0"/>
                </a:solidFill>
              </a:rPr>
              <a:t>FVOCI─NR</a:t>
            </a:r>
            <a:r>
              <a:rPr lang="zh-TW" altLang="en-US" sz="2000" b="1" dirty="0"/>
              <a:t>。</a:t>
            </a:r>
          </a:p>
          <a:p>
            <a:pPr defTabSz="756000"/>
            <a:r>
              <a:rPr lang="zh-TW" altLang="en-US" sz="2000" dirty="0"/>
              <a:t>　 </a:t>
            </a:r>
            <a:r>
              <a:rPr lang="zh-TW" altLang="en-US" sz="2000" dirty="0" smtClean="0"/>
              <a:t> </a:t>
            </a:r>
            <a:r>
              <a:rPr lang="en-US" altLang="zh-TW" sz="2000" dirty="0" smtClean="0"/>
              <a:t>6/ 5</a:t>
            </a:r>
            <a:r>
              <a:rPr lang="zh-TW" altLang="en-US" sz="2000" dirty="0" smtClean="0"/>
              <a:t> 現</a:t>
            </a:r>
            <a:r>
              <a:rPr lang="zh-TW" altLang="en-US" sz="2000" dirty="0"/>
              <a:t>　　金</a:t>
            </a:r>
            <a:r>
              <a:rPr lang="en-US" altLang="zh-TW" sz="2000" dirty="0"/>
              <a:t>($1×400,000)	</a:t>
            </a:r>
            <a:r>
              <a:rPr lang="en-US" altLang="zh-TW" sz="2000" dirty="0" smtClean="0"/>
              <a:t>				400,000</a:t>
            </a:r>
            <a:r>
              <a:rPr lang="en-US" altLang="zh-TW" sz="2000" dirty="0"/>
              <a:t>	</a:t>
            </a:r>
          </a:p>
          <a:p>
            <a:pPr defTabSz="756000"/>
            <a:r>
              <a:rPr lang="en-US" altLang="zh-TW" sz="2000" dirty="0"/>
              <a:t>	</a:t>
            </a:r>
            <a:r>
              <a:rPr lang="zh-TW" altLang="en-US" sz="2000" dirty="0" smtClean="0"/>
              <a:t>         股利</a:t>
            </a:r>
            <a:r>
              <a:rPr lang="zh-TW" altLang="en-US" sz="2000" dirty="0"/>
              <a:t>收入		</a:t>
            </a:r>
            <a:r>
              <a:rPr lang="en-US" altLang="zh-TW" sz="2000" dirty="0" smtClean="0"/>
              <a:t>				    	    400,000</a:t>
            </a:r>
            <a:endParaRPr lang="en-US" altLang="zh-TW" sz="2000" dirty="0"/>
          </a:p>
          <a:p>
            <a:pPr defTabSz="756000"/>
            <a:r>
              <a:rPr lang="en-US" altLang="zh-TW" sz="2000" dirty="0"/>
              <a:t> </a:t>
            </a:r>
            <a:r>
              <a:rPr lang="en-US" altLang="zh-TW" sz="2000" dirty="0" smtClean="0"/>
              <a:t>   12/31</a:t>
            </a:r>
            <a:r>
              <a:rPr lang="zh-TW" altLang="en-US" sz="2000" dirty="0" smtClean="0"/>
              <a:t>透過</a:t>
            </a:r>
            <a:r>
              <a:rPr lang="zh-TW" altLang="en-US" sz="2000" dirty="0"/>
              <a:t>其他綜合損益按公允價值衡量之</a:t>
            </a:r>
            <a:r>
              <a:rPr lang="zh-TW" altLang="en-US" sz="2000" dirty="0" smtClean="0"/>
              <a:t>金融資產評價</a:t>
            </a:r>
            <a:r>
              <a:rPr lang="en-US" altLang="zh-TW" sz="2000" dirty="0" smtClean="0"/>
              <a:t/>
            </a:r>
            <a:br>
              <a:rPr lang="en-US" altLang="zh-TW" sz="2000" dirty="0" smtClean="0"/>
            </a:br>
            <a:r>
              <a:rPr lang="en-US" altLang="zh-TW" sz="2000" dirty="0" smtClean="0"/>
              <a:t>	    </a:t>
            </a:r>
            <a:r>
              <a:rPr lang="zh-TW" altLang="en-US" sz="2000" dirty="0" smtClean="0"/>
              <a:t> 調整</a:t>
            </a:r>
            <a:r>
              <a:rPr lang="zh-TW" altLang="en-US" sz="2000" dirty="0"/>
              <a:t>－</a:t>
            </a:r>
            <a:r>
              <a:rPr lang="zh-TW" altLang="en-US" sz="2000" dirty="0" smtClean="0"/>
              <a:t>股票</a:t>
            </a:r>
            <a:r>
              <a:rPr lang="en-US" altLang="zh-TW" sz="2000" dirty="0" smtClean="0"/>
              <a:t>					         1,240,000</a:t>
            </a:r>
            <a:r>
              <a:rPr lang="en-US" altLang="zh-TW" sz="2000" dirty="0"/>
              <a:t>	</a:t>
            </a:r>
          </a:p>
          <a:p>
            <a:pPr defTabSz="756000"/>
            <a:r>
              <a:rPr lang="en-US" altLang="zh-TW" sz="2000" dirty="0"/>
              <a:t>	</a:t>
            </a:r>
            <a:r>
              <a:rPr lang="zh-TW" altLang="en-US" sz="2000" dirty="0"/>
              <a:t> </a:t>
            </a:r>
            <a:r>
              <a:rPr lang="zh-TW" altLang="en-US" sz="2000" dirty="0" smtClean="0"/>
              <a:t>        其他</a:t>
            </a:r>
            <a:r>
              <a:rPr lang="zh-TW" altLang="en-US" sz="2000" dirty="0"/>
              <a:t>綜合損益─透過其他綜合損益</a:t>
            </a:r>
            <a:r>
              <a:rPr lang="zh-TW" altLang="en-US" sz="2000" dirty="0" smtClean="0"/>
              <a:t>按公允價值</a:t>
            </a:r>
            <a:r>
              <a:rPr lang="en-US" altLang="zh-TW" sz="2000" dirty="0" smtClean="0"/>
              <a:t/>
            </a:r>
            <a:br>
              <a:rPr lang="en-US" altLang="zh-TW" sz="2000" dirty="0" smtClean="0"/>
            </a:br>
            <a:r>
              <a:rPr lang="en-US" altLang="zh-TW" sz="2000" dirty="0" smtClean="0"/>
              <a:t>		 </a:t>
            </a:r>
            <a:r>
              <a:rPr lang="zh-TW" altLang="en-US" sz="2000" dirty="0" smtClean="0"/>
              <a:t>衡量</a:t>
            </a:r>
            <a:r>
              <a:rPr lang="zh-TW" altLang="en-US" sz="2000" dirty="0"/>
              <a:t>之金融資產未</a:t>
            </a:r>
            <a:r>
              <a:rPr lang="zh-TW" altLang="en-US" sz="2000" dirty="0" smtClean="0"/>
              <a:t>實現損益</a:t>
            </a:r>
            <a:r>
              <a:rPr lang="en-US" altLang="zh-TW" sz="2000" dirty="0" smtClean="0"/>
              <a:t>				 1,240,000</a:t>
            </a:r>
            <a:endParaRPr lang="en-US" altLang="zh-TW" sz="2000" dirty="0"/>
          </a:p>
          <a:p>
            <a:pPr defTabSz="756000"/>
            <a:r>
              <a:rPr lang="en-US" altLang="zh-TW" sz="2000" dirty="0"/>
              <a:t>	</a:t>
            </a:r>
            <a:r>
              <a:rPr lang="en-US" altLang="zh-TW" sz="2000" dirty="0" smtClean="0"/>
              <a:t> </a:t>
            </a:r>
            <a:r>
              <a:rPr lang="zh-TW" altLang="en-US" sz="2000" dirty="0" smtClean="0"/>
              <a:t>其他</a:t>
            </a:r>
            <a:r>
              <a:rPr lang="zh-TW" altLang="en-US" sz="2000" dirty="0"/>
              <a:t>綜合損益─透過其他綜合損益按</a:t>
            </a:r>
            <a:r>
              <a:rPr lang="zh-TW" altLang="en-US" sz="2000" dirty="0" smtClean="0"/>
              <a:t>公允價值</a:t>
            </a:r>
            <a:r>
              <a:rPr lang="zh-TW" altLang="en-US" sz="2000" dirty="0"/>
              <a:t>衡量</a:t>
            </a:r>
            <a:r>
              <a:rPr lang="zh-TW" altLang="en-US" sz="2000" dirty="0" smtClean="0"/>
              <a:t>之</a:t>
            </a:r>
            <a:r>
              <a:rPr lang="en-US" altLang="zh-TW" sz="2000" dirty="0" smtClean="0"/>
              <a:t/>
            </a:r>
            <a:br>
              <a:rPr lang="en-US" altLang="zh-TW" sz="2000" dirty="0" smtClean="0"/>
            </a:br>
            <a:r>
              <a:rPr lang="en-US" altLang="zh-TW" sz="2000" dirty="0" smtClean="0"/>
              <a:t>	    </a:t>
            </a:r>
            <a:r>
              <a:rPr lang="zh-TW" altLang="en-US" sz="2000" dirty="0" smtClean="0"/>
              <a:t> 金融</a:t>
            </a:r>
            <a:r>
              <a:rPr lang="zh-TW" altLang="en-US" sz="2000" dirty="0"/>
              <a:t>資產未實現損益	</a:t>
            </a:r>
            <a:r>
              <a:rPr lang="en-US" altLang="zh-TW" sz="2000" dirty="0" smtClean="0"/>
              <a:t>			         1,240,000</a:t>
            </a:r>
            <a:r>
              <a:rPr lang="en-US" altLang="zh-TW" sz="2000" dirty="0"/>
              <a:t>	</a:t>
            </a:r>
          </a:p>
          <a:p>
            <a:pPr defTabSz="756000"/>
            <a:r>
              <a:rPr lang="en-US" altLang="zh-TW" sz="2000" dirty="0" smtClean="0"/>
              <a:t>	</a:t>
            </a:r>
            <a:r>
              <a:rPr lang="zh-TW" altLang="en-US" sz="2000" dirty="0" smtClean="0"/>
              <a:t>         其他</a:t>
            </a:r>
            <a:r>
              <a:rPr lang="zh-TW" altLang="en-US" sz="2000" dirty="0"/>
              <a:t>權益─透過其他綜合損益按</a:t>
            </a:r>
            <a:r>
              <a:rPr lang="zh-TW" altLang="en-US" sz="2000" dirty="0" smtClean="0"/>
              <a:t>公允價值衡量</a:t>
            </a:r>
            <a:r>
              <a:rPr lang="en-US" altLang="zh-TW" sz="2000" dirty="0" smtClean="0"/>
              <a:t/>
            </a:r>
            <a:br>
              <a:rPr lang="en-US" altLang="zh-TW" sz="2000" dirty="0" smtClean="0"/>
            </a:br>
            <a:r>
              <a:rPr lang="en-US" altLang="zh-TW" sz="2000" dirty="0" smtClean="0"/>
              <a:t>		 </a:t>
            </a:r>
            <a:r>
              <a:rPr lang="zh-TW" altLang="en-US" sz="2000" dirty="0" smtClean="0"/>
              <a:t>之</a:t>
            </a:r>
            <a:r>
              <a:rPr lang="zh-TW" altLang="en-US" sz="2000" dirty="0"/>
              <a:t>金融資產未實現</a:t>
            </a:r>
            <a:r>
              <a:rPr lang="zh-TW" altLang="en-US" sz="2000" dirty="0" smtClean="0"/>
              <a:t>損益	</a:t>
            </a:r>
            <a:r>
              <a:rPr lang="en-US" altLang="zh-TW" sz="2000" dirty="0" smtClean="0"/>
              <a:t>				 1,240,000</a:t>
            </a:r>
          </a:p>
          <a:p>
            <a:pPr defTabSz="756000"/>
            <a:r>
              <a:rPr lang="en-US" altLang="zh-TW" sz="2000" dirty="0" smtClean="0"/>
              <a:t>	</a:t>
            </a:r>
            <a:endParaRPr lang="en-US" altLang="zh-TW" sz="2000" dirty="0"/>
          </a:p>
        </p:txBody>
      </p:sp>
    </p:spTree>
    <p:extLst>
      <p:ext uri="{BB962C8B-B14F-4D97-AF65-F5344CB8AC3E}">
        <p14:creationId xmlns:p14="http://schemas.microsoft.com/office/powerpoint/2010/main" val="402048958"/>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000" y="1176416"/>
            <a:ext cx="8856000" cy="5940088"/>
          </a:xfrm>
          <a:prstGeom prst="rect">
            <a:avLst/>
          </a:prstGeom>
        </p:spPr>
        <p:txBody>
          <a:bodyPr>
            <a:spAutoFit/>
          </a:bodyPr>
          <a:lstStyle/>
          <a:p>
            <a:pPr defTabSz="756000"/>
            <a:r>
              <a:rPr lang="en-US" altLang="zh-TW" sz="2000" dirty="0"/>
              <a:t>X2/ 7 /1</a:t>
            </a:r>
            <a:r>
              <a:rPr lang="zh-TW" altLang="en-US" sz="2000" dirty="0"/>
              <a:t>採用權益法之投資</a:t>
            </a:r>
            <a:r>
              <a:rPr lang="en-US" altLang="zh-TW" sz="2000" dirty="0"/>
              <a:t>	</a:t>
            </a:r>
            <a:r>
              <a:rPr lang="en-US" altLang="zh-TW" sz="2000" dirty="0" smtClean="0"/>
              <a:t>				     29,040,000</a:t>
            </a:r>
            <a:r>
              <a:rPr lang="en-US" altLang="zh-TW" sz="2000" dirty="0"/>
              <a:t>	</a:t>
            </a:r>
          </a:p>
          <a:p>
            <a:pPr defTabSz="756000"/>
            <a:r>
              <a:rPr lang="en-US" altLang="zh-TW" sz="2000" dirty="0" smtClean="0"/>
              <a:t>	</a:t>
            </a:r>
            <a:r>
              <a:rPr lang="zh-TW" altLang="en-US" sz="2000" dirty="0" smtClean="0"/>
              <a:t>         現</a:t>
            </a:r>
            <a:r>
              <a:rPr lang="zh-TW" altLang="en-US" sz="2000" dirty="0"/>
              <a:t>　　金		</a:t>
            </a:r>
            <a:r>
              <a:rPr lang="en-US" altLang="zh-TW" sz="2000" dirty="0" smtClean="0"/>
              <a:t>				           29,040,000</a:t>
            </a:r>
          </a:p>
          <a:p>
            <a:pPr defTabSz="756000"/>
            <a:r>
              <a:rPr lang="en-US" altLang="zh-TW" sz="2000" dirty="0" smtClean="0"/>
              <a:t>	</a:t>
            </a:r>
            <a:r>
              <a:rPr lang="zh-TW" altLang="en-US" sz="2000" dirty="0" smtClean="0"/>
              <a:t>透過</a:t>
            </a:r>
            <a:r>
              <a:rPr lang="zh-TW" altLang="en-US" sz="2000" dirty="0"/>
              <a:t>其他綜合損益按公允價值衡量之金</a:t>
            </a:r>
            <a:r>
              <a:rPr lang="zh-TW" altLang="en-US" sz="2000" dirty="0" smtClean="0"/>
              <a:t>融資產評價</a:t>
            </a:r>
            <a:r>
              <a:rPr lang="en-US" altLang="zh-TW" sz="2000" dirty="0" smtClean="0"/>
              <a:t/>
            </a:r>
            <a:br>
              <a:rPr lang="en-US" altLang="zh-TW" sz="2000" dirty="0" smtClean="0"/>
            </a:br>
            <a:r>
              <a:rPr lang="en-US" altLang="zh-TW" sz="2000" dirty="0" smtClean="0"/>
              <a:t>	    </a:t>
            </a:r>
            <a:r>
              <a:rPr lang="zh-TW" altLang="en-US" sz="2000" dirty="0" smtClean="0"/>
              <a:t>調整</a:t>
            </a:r>
            <a:r>
              <a:rPr lang="zh-TW" altLang="en-US" sz="2000" dirty="0"/>
              <a:t>－</a:t>
            </a:r>
            <a:r>
              <a:rPr lang="zh-TW" altLang="en-US" sz="2000" dirty="0" smtClean="0"/>
              <a:t>股票</a:t>
            </a:r>
            <a:r>
              <a:rPr lang="en-US" altLang="zh-TW" sz="2000" dirty="0" smtClean="0"/>
              <a:t>					          440,000</a:t>
            </a:r>
            <a:r>
              <a:rPr lang="en-US" altLang="zh-TW" sz="2000" dirty="0"/>
              <a:t>	</a:t>
            </a:r>
          </a:p>
          <a:p>
            <a:pPr defTabSz="756000"/>
            <a:r>
              <a:rPr lang="en-US" altLang="zh-TW" sz="2000" dirty="0"/>
              <a:t>	</a:t>
            </a:r>
            <a:r>
              <a:rPr lang="zh-TW" altLang="en-US" sz="2000" dirty="0"/>
              <a:t> </a:t>
            </a:r>
            <a:r>
              <a:rPr lang="zh-TW" altLang="en-US" sz="2000" dirty="0" smtClean="0"/>
              <a:t>       其他</a:t>
            </a:r>
            <a:r>
              <a:rPr lang="zh-TW" altLang="en-US" sz="2000" dirty="0"/>
              <a:t>綜合損益－透過其他綜合損益按</a:t>
            </a:r>
            <a:r>
              <a:rPr lang="zh-TW" altLang="en-US" sz="2000" dirty="0" smtClean="0"/>
              <a:t>公允</a:t>
            </a:r>
            <a:r>
              <a:rPr lang="en-US" altLang="zh-TW" sz="2000" dirty="0" smtClean="0"/>
              <a:t/>
            </a:r>
            <a:br>
              <a:rPr lang="en-US" altLang="zh-TW" sz="2000" dirty="0" smtClean="0"/>
            </a:br>
            <a:r>
              <a:rPr lang="en-US" altLang="zh-TW" sz="2000" dirty="0" smtClean="0"/>
              <a:t>		</a:t>
            </a:r>
            <a:r>
              <a:rPr lang="zh-TW" altLang="en-US" sz="2000" dirty="0" smtClean="0"/>
              <a:t>價值</a:t>
            </a:r>
            <a:r>
              <a:rPr lang="zh-TW" altLang="en-US" sz="2000" dirty="0"/>
              <a:t>衡量之金融資產未實現損益	</a:t>
            </a:r>
            <a:r>
              <a:rPr lang="en-US" altLang="zh-TW" sz="2000" dirty="0" smtClean="0"/>
              <a:t>			    440,000</a:t>
            </a:r>
            <a:endParaRPr lang="en-US" altLang="zh-TW" sz="2000" dirty="0"/>
          </a:p>
          <a:p>
            <a:pPr defTabSz="756000"/>
            <a:r>
              <a:rPr lang="en-US" altLang="zh-TW" sz="2000" dirty="0"/>
              <a:t>	</a:t>
            </a:r>
            <a:r>
              <a:rPr lang="zh-TW" altLang="en-US" sz="2000" dirty="0" smtClean="0"/>
              <a:t>採用</a:t>
            </a:r>
            <a:r>
              <a:rPr lang="zh-TW" altLang="en-US" sz="2000" dirty="0"/>
              <a:t>權益法之投資	</a:t>
            </a:r>
            <a:r>
              <a:rPr lang="en-US" altLang="zh-TW" sz="2000" dirty="0" smtClean="0"/>
              <a:t>				       9,680,000</a:t>
            </a:r>
            <a:r>
              <a:rPr lang="en-US" altLang="zh-TW" sz="2000" dirty="0"/>
              <a:t>	</a:t>
            </a:r>
          </a:p>
          <a:p>
            <a:pPr defTabSz="756000"/>
            <a:r>
              <a:rPr lang="en-US" altLang="zh-TW" sz="2000" dirty="0"/>
              <a:t>	</a:t>
            </a:r>
            <a:r>
              <a:rPr lang="zh-TW" altLang="en-US" sz="2000" dirty="0" smtClean="0"/>
              <a:t>        透過</a:t>
            </a:r>
            <a:r>
              <a:rPr lang="zh-TW" altLang="en-US" sz="2000" dirty="0"/>
              <a:t>其他綜合損益按公允價值衡量之</a:t>
            </a:r>
            <a:r>
              <a:rPr lang="zh-TW" altLang="en-US" sz="2000" dirty="0" smtClean="0"/>
              <a:t>金融資產</a:t>
            </a:r>
            <a:r>
              <a:rPr lang="en-US" altLang="zh-TW" sz="2000" dirty="0" smtClean="0"/>
              <a:t/>
            </a:r>
            <a:br>
              <a:rPr lang="en-US" altLang="zh-TW" sz="2000" dirty="0" smtClean="0"/>
            </a:br>
            <a:r>
              <a:rPr lang="en-US" altLang="zh-TW" sz="2000" dirty="0" smtClean="0"/>
              <a:t>		</a:t>
            </a:r>
            <a:r>
              <a:rPr lang="zh-TW" altLang="en-US" sz="2000" dirty="0" smtClean="0"/>
              <a:t>－股票</a:t>
            </a:r>
            <a:r>
              <a:rPr lang="en-US" altLang="zh-TW" sz="2000" dirty="0" smtClean="0"/>
              <a:t>							 8,000,000</a:t>
            </a:r>
            <a:endParaRPr lang="zh-TW" altLang="en-US" sz="2000" dirty="0"/>
          </a:p>
          <a:p>
            <a:pPr defTabSz="756000"/>
            <a:r>
              <a:rPr lang="zh-TW" altLang="en-US" sz="2000" dirty="0"/>
              <a:t>　　</a:t>
            </a:r>
            <a:r>
              <a:rPr lang="en-US" altLang="zh-TW" sz="2000" dirty="0" smtClean="0"/>
              <a:t>	</a:t>
            </a:r>
            <a:r>
              <a:rPr lang="zh-TW" altLang="en-US" sz="2000" dirty="0" smtClean="0"/>
              <a:t>        透過</a:t>
            </a:r>
            <a:r>
              <a:rPr lang="zh-TW" altLang="en-US" sz="2000" dirty="0"/>
              <a:t>其他綜合損益按公允價值衡量之</a:t>
            </a:r>
            <a:r>
              <a:rPr lang="zh-TW" altLang="en-US" sz="2000" dirty="0" smtClean="0"/>
              <a:t>金融資產</a:t>
            </a:r>
            <a:r>
              <a:rPr lang="en-US" altLang="zh-TW" sz="2000" dirty="0" smtClean="0"/>
              <a:t/>
            </a:r>
            <a:br>
              <a:rPr lang="en-US" altLang="zh-TW" sz="2000" dirty="0" smtClean="0"/>
            </a:br>
            <a:r>
              <a:rPr lang="en-US" altLang="zh-TW" sz="2000" dirty="0" smtClean="0"/>
              <a:t>		</a:t>
            </a:r>
            <a:r>
              <a:rPr lang="zh-TW" altLang="en-US" sz="2000" dirty="0" smtClean="0"/>
              <a:t>評價</a:t>
            </a:r>
            <a:r>
              <a:rPr lang="zh-TW" altLang="en-US" sz="2000" dirty="0"/>
              <a:t>調整－</a:t>
            </a:r>
            <a:r>
              <a:rPr lang="zh-TW" altLang="en-US" sz="2000" dirty="0" smtClean="0"/>
              <a:t>股票</a:t>
            </a:r>
            <a:r>
              <a:rPr lang="en-US" altLang="zh-TW" sz="2000" dirty="0" smtClean="0"/>
              <a:t>						 1,680,000</a:t>
            </a:r>
          </a:p>
          <a:p>
            <a:pPr defTabSz="756000"/>
            <a:r>
              <a:rPr lang="en-US" altLang="zh-TW" sz="2000" dirty="0"/>
              <a:t>	</a:t>
            </a:r>
            <a:r>
              <a:rPr lang="zh-TW" altLang="en-US" sz="2000" dirty="0" smtClean="0"/>
              <a:t>其他</a:t>
            </a:r>
            <a:r>
              <a:rPr lang="zh-TW" altLang="en-US" sz="2000" dirty="0"/>
              <a:t>綜合損益－透過其他綜合損益按公允</a:t>
            </a:r>
            <a:r>
              <a:rPr lang="zh-TW" altLang="en-US" sz="2000" dirty="0" smtClean="0"/>
              <a:t>價值衡量</a:t>
            </a:r>
            <a:r>
              <a:rPr lang="en-US" altLang="zh-TW" sz="2000" dirty="0" smtClean="0"/>
              <a:t/>
            </a:r>
            <a:br>
              <a:rPr lang="en-US" altLang="zh-TW" sz="2000" dirty="0" smtClean="0"/>
            </a:br>
            <a:r>
              <a:rPr lang="en-US" altLang="zh-TW" sz="2000" dirty="0" smtClean="0"/>
              <a:t>	    </a:t>
            </a:r>
            <a:r>
              <a:rPr lang="zh-TW" altLang="en-US" sz="2000" dirty="0" smtClean="0"/>
              <a:t>之</a:t>
            </a:r>
            <a:r>
              <a:rPr lang="zh-TW" altLang="en-US" sz="2000" dirty="0"/>
              <a:t>金融資產未實現</a:t>
            </a:r>
            <a:r>
              <a:rPr lang="zh-TW" altLang="en-US" sz="2000" dirty="0" smtClean="0"/>
              <a:t>損益</a:t>
            </a:r>
            <a:r>
              <a:rPr lang="en-US" altLang="zh-TW" sz="2000" dirty="0" smtClean="0"/>
              <a:t>				          440,000</a:t>
            </a:r>
            <a:r>
              <a:rPr lang="en-US" altLang="zh-TW" sz="2000" dirty="0"/>
              <a:t>	</a:t>
            </a:r>
            <a:endParaRPr lang="en-US" altLang="zh-TW" sz="2000" dirty="0" smtClean="0"/>
          </a:p>
          <a:p>
            <a:pPr defTabSz="756000"/>
            <a:r>
              <a:rPr lang="en-US" altLang="zh-TW" sz="2000" dirty="0" smtClean="0"/>
              <a:t>	</a:t>
            </a:r>
            <a:r>
              <a:rPr lang="zh-TW" altLang="en-US" sz="2000" dirty="0" smtClean="0"/>
              <a:t>        其他權益－透過其他綜合損益按公允價值衡量</a:t>
            </a:r>
            <a:r>
              <a:rPr lang="en-US" altLang="zh-TW" sz="2000" dirty="0" smtClean="0"/>
              <a:t/>
            </a:r>
            <a:br>
              <a:rPr lang="en-US" altLang="zh-TW" sz="2000" dirty="0" smtClean="0"/>
            </a:br>
            <a:r>
              <a:rPr lang="en-US" altLang="zh-TW" sz="2000" dirty="0" smtClean="0"/>
              <a:t>		</a:t>
            </a:r>
            <a:r>
              <a:rPr lang="zh-TW" altLang="en-US" sz="2000" dirty="0" smtClean="0"/>
              <a:t>之</a:t>
            </a:r>
            <a:r>
              <a:rPr lang="zh-TW" altLang="en-US" sz="2000" dirty="0"/>
              <a:t>金融資產未實現損益		</a:t>
            </a:r>
            <a:r>
              <a:rPr lang="en-US" altLang="zh-TW" sz="2000" dirty="0" smtClean="0"/>
              <a:t>			    440,000</a:t>
            </a:r>
            <a:endParaRPr lang="en-US" altLang="zh-TW" sz="2000" dirty="0"/>
          </a:p>
          <a:p>
            <a:pPr defTabSz="756000"/>
            <a:r>
              <a:rPr lang="en-US" altLang="zh-TW" sz="2000" dirty="0" smtClean="0"/>
              <a:t>	</a:t>
            </a:r>
            <a:r>
              <a:rPr lang="zh-TW" altLang="en-US" sz="2000" dirty="0" smtClean="0"/>
              <a:t>其他</a:t>
            </a:r>
            <a:r>
              <a:rPr lang="zh-TW" altLang="en-US" sz="2000" dirty="0"/>
              <a:t>權益－透過其他綜合損益按公允價值</a:t>
            </a:r>
            <a:r>
              <a:rPr lang="zh-TW" altLang="en-US" sz="2000" dirty="0" smtClean="0"/>
              <a:t>衡量</a:t>
            </a:r>
            <a:r>
              <a:rPr lang="zh-TW" altLang="en-US" sz="2000" dirty="0"/>
              <a:t>之</a:t>
            </a:r>
            <a:r>
              <a:rPr lang="zh-TW" altLang="en-US" sz="2000" dirty="0" smtClean="0"/>
              <a:t>金融</a:t>
            </a:r>
            <a:r>
              <a:rPr lang="en-US" altLang="zh-TW" sz="2000" dirty="0" smtClean="0"/>
              <a:t/>
            </a:r>
            <a:br>
              <a:rPr lang="en-US" altLang="zh-TW" sz="2000" dirty="0" smtClean="0"/>
            </a:br>
            <a:r>
              <a:rPr lang="en-US" altLang="zh-TW" sz="2000" dirty="0" smtClean="0"/>
              <a:t>	   </a:t>
            </a:r>
            <a:r>
              <a:rPr lang="zh-TW" altLang="en-US" sz="2000" dirty="0" smtClean="0"/>
              <a:t> 資產</a:t>
            </a:r>
            <a:r>
              <a:rPr lang="zh-TW" altLang="en-US" sz="2000" dirty="0"/>
              <a:t>未實現損益	</a:t>
            </a:r>
            <a:r>
              <a:rPr lang="en-US" altLang="zh-TW" sz="2000" dirty="0" smtClean="0"/>
              <a:t>				       1,680,000</a:t>
            </a:r>
            <a:r>
              <a:rPr lang="en-US" altLang="zh-TW" sz="2000" dirty="0"/>
              <a:t>	</a:t>
            </a:r>
          </a:p>
          <a:p>
            <a:pPr defTabSz="756000"/>
            <a:r>
              <a:rPr lang="en-US" altLang="zh-TW" sz="2000" dirty="0"/>
              <a:t>		</a:t>
            </a:r>
            <a:r>
              <a:rPr lang="zh-TW" altLang="en-US" sz="2000" dirty="0" smtClean="0">
                <a:solidFill>
                  <a:srgbClr val="FF0000"/>
                </a:solidFill>
              </a:rPr>
              <a:t>保留</a:t>
            </a:r>
            <a:r>
              <a:rPr lang="zh-TW" altLang="en-US" sz="2000" dirty="0">
                <a:solidFill>
                  <a:srgbClr val="FF0000"/>
                </a:solidFill>
              </a:rPr>
              <a:t>盈餘</a:t>
            </a:r>
            <a:r>
              <a:rPr lang="en-US" altLang="zh-TW" sz="2000" dirty="0"/>
              <a:t>($1,240,000+$440,000)		</a:t>
            </a:r>
            <a:r>
              <a:rPr lang="en-US" altLang="zh-TW" sz="2000" dirty="0" smtClean="0"/>
              <a:t>		 1,680,000</a:t>
            </a:r>
            <a:endParaRPr lang="en-US" altLang="zh-TW" sz="2000" dirty="0"/>
          </a:p>
          <a:p>
            <a:pPr defTabSz="756000"/>
            <a:r>
              <a:rPr lang="en-US" altLang="zh-TW" sz="2000" dirty="0"/>
              <a:t>		</a:t>
            </a:r>
          </a:p>
        </p:txBody>
      </p:sp>
      <p:sp>
        <p:nvSpPr>
          <p:cNvPr id="3" name="矩形 2"/>
          <p:cNvSpPr/>
          <p:nvPr/>
        </p:nvSpPr>
        <p:spPr>
          <a:xfrm>
            <a:off x="2286000" y="-218152"/>
            <a:ext cx="4572000" cy="400110"/>
          </a:xfrm>
          <a:prstGeom prst="rect">
            <a:avLst/>
          </a:prstGeom>
        </p:spPr>
        <p:txBody>
          <a:bodyPr>
            <a:spAutoFit/>
          </a:bodyPr>
          <a:lstStyle/>
          <a:p>
            <a:endParaRPr lang="zh-TW" altLang="en-US" sz="2000" dirty="0"/>
          </a:p>
        </p:txBody>
      </p:sp>
    </p:spTree>
    <p:extLst>
      <p:ext uri="{BB962C8B-B14F-4D97-AF65-F5344CB8AC3E}">
        <p14:creationId xmlns:p14="http://schemas.microsoft.com/office/powerpoint/2010/main" val="2042309030"/>
      </p:ext>
    </p:extLst>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000" y="3284984"/>
            <a:ext cx="8856000" cy="1015663"/>
          </a:xfrm>
          <a:prstGeom prst="rect">
            <a:avLst/>
          </a:prstGeom>
        </p:spPr>
        <p:txBody>
          <a:bodyPr>
            <a:spAutoFit/>
          </a:bodyPr>
          <a:lstStyle/>
          <a:p>
            <a:pPr defTabSz="756000"/>
            <a:r>
              <a:rPr lang="en-US" altLang="zh-TW" sz="2000" dirty="0" smtClean="0"/>
              <a:t>X2/12/31</a:t>
            </a:r>
            <a:r>
              <a:rPr lang="zh-TW" altLang="en-US" sz="2000" dirty="0" smtClean="0"/>
              <a:t>採用</a:t>
            </a:r>
            <a:r>
              <a:rPr lang="zh-TW" altLang="en-US" sz="2000" dirty="0"/>
              <a:t>權益法之</a:t>
            </a:r>
            <a:r>
              <a:rPr lang="zh-TW" altLang="en-US" sz="2000" dirty="0" smtClean="0"/>
              <a:t>投資</a:t>
            </a:r>
            <a:r>
              <a:rPr lang="en-US" altLang="zh-TW" sz="2000" dirty="0" smtClean="0"/>
              <a:t>					</a:t>
            </a:r>
            <a:r>
              <a:rPr lang="zh-TW" altLang="en-US" sz="2000" dirty="0" smtClean="0"/>
              <a:t>       </a:t>
            </a:r>
            <a:r>
              <a:rPr lang="en-US" altLang="zh-TW" sz="2000" dirty="0" smtClean="0"/>
              <a:t>2,800,000</a:t>
            </a:r>
            <a:r>
              <a:rPr lang="en-US" altLang="zh-TW" sz="2000" dirty="0"/>
              <a:t>	</a:t>
            </a:r>
          </a:p>
          <a:p>
            <a:pPr defTabSz="756000"/>
            <a:r>
              <a:rPr lang="en-US" altLang="zh-TW" sz="2000" dirty="0"/>
              <a:t>	</a:t>
            </a:r>
            <a:r>
              <a:rPr lang="en-US" altLang="zh-TW" sz="2000" dirty="0" smtClean="0"/>
              <a:t>	</a:t>
            </a:r>
            <a:r>
              <a:rPr lang="zh-TW" altLang="en-US" sz="2000" dirty="0" smtClean="0"/>
              <a:t>採用</a:t>
            </a:r>
            <a:r>
              <a:rPr lang="zh-TW" altLang="en-US" sz="2000" dirty="0"/>
              <a:t>權益法認列之關聯企業損益份額		</a:t>
            </a:r>
            <a:r>
              <a:rPr lang="en-US" altLang="zh-TW" sz="2000" dirty="0" smtClean="0"/>
              <a:t>	 2,800,000</a:t>
            </a:r>
            <a:endParaRPr lang="en-US" altLang="zh-TW" sz="2000" dirty="0"/>
          </a:p>
          <a:p>
            <a:pPr defTabSz="756000"/>
            <a:r>
              <a:rPr lang="en-US" altLang="zh-TW" sz="2000" dirty="0"/>
              <a:t>		</a:t>
            </a:r>
            <a:endParaRPr lang="zh-TW" altLang="en-US" sz="2000" dirty="0"/>
          </a:p>
        </p:txBody>
      </p:sp>
      <p:sp>
        <p:nvSpPr>
          <p:cNvPr id="3" name="矩形 2"/>
          <p:cNvSpPr/>
          <p:nvPr/>
        </p:nvSpPr>
        <p:spPr>
          <a:xfrm>
            <a:off x="2286000" y="-218152"/>
            <a:ext cx="4572000" cy="400110"/>
          </a:xfrm>
          <a:prstGeom prst="rect">
            <a:avLst/>
          </a:prstGeom>
        </p:spPr>
        <p:txBody>
          <a:bodyPr>
            <a:spAutoFit/>
          </a:bodyPr>
          <a:lstStyle/>
          <a:p>
            <a:endParaRPr lang="zh-TW" altLang="en-US" sz="2000" dirty="0"/>
          </a:p>
        </p:txBody>
      </p:sp>
      <mc:AlternateContent xmlns:mc="http://schemas.openxmlformats.org/markup-compatibility/2006" xmlns:a14="http://schemas.microsoft.com/office/drawing/2010/main">
        <mc:Choice Requires="a14">
          <p:sp>
            <p:nvSpPr>
              <p:cNvPr id="5" name="文字方塊 4"/>
              <p:cNvSpPr txBox="1"/>
              <p:nvPr/>
            </p:nvSpPr>
            <p:spPr>
              <a:xfrm>
                <a:off x="-54000" y="1192217"/>
                <a:ext cx="9252000" cy="1156663"/>
              </a:xfrm>
              <a:prstGeom prst="rect">
                <a:avLst/>
              </a:prstGeom>
              <a:noFill/>
            </p:spPr>
            <p:txBody>
              <a:bodyPr wrap="square" rtlCol="0">
                <a:spAutoFit/>
              </a:bodyPr>
              <a:lstStyle/>
              <a:p>
                <a:r>
                  <a:rPr lang="zh-TW" altLang="en-US" sz="2000" dirty="0"/>
                  <a:t>本期加權平均持股比率＝</a:t>
                </a:r>
                <a14:m>
                  <m:oMath xmlns:m="http://schemas.openxmlformats.org/officeDocument/2006/math">
                    <m:f>
                      <m:fPr>
                        <m:ctrlPr>
                          <a:rPr lang="zh-TW" altLang="zh-TW" i="1">
                            <a:latin typeface="Cambria Math"/>
                          </a:rPr>
                        </m:ctrlPr>
                      </m:fPr>
                      <m:num>
                        <m:r>
                          <m:rPr>
                            <m:nor/>
                          </m:rPr>
                          <a:rPr lang="en-US" altLang="zh-TW"/>
                          <m:t>440,000</m:t>
                        </m:r>
                        <m:r>
                          <m:rPr>
                            <m:nor/>
                          </m:rPr>
                          <a:rPr lang="zh-TW" altLang="zh-TW"/>
                          <m:t>股＋</m:t>
                        </m:r>
                        <m:r>
                          <m:rPr>
                            <m:nor/>
                          </m:rPr>
                          <a:rPr lang="en-US" altLang="zh-TW"/>
                          <m:t>1,320,000</m:t>
                        </m:r>
                        <m:r>
                          <m:rPr>
                            <m:nor/>
                          </m:rPr>
                          <a:rPr lang="zh-TW" altLang="zh-TW"/>
                          <m:t>股</m:t>
                        </m:r>
                      </m:num>
                      <m:den>
                        <m:r>
                          <m:rPr>
                            <m:nor/>
                          </m:rPr>
                          <a:rPr lang="en-US" altLang="zh-TW"/>
                          <m:t>4,000,000</m:t>
                        </m:r>
                        <m:r>
                          <m:rPr>
                            <m:nor/>
                          </m:rPr>
                          <a:rPr lang="zh-TW" altLang="zh-TW"/>
                          <m:t>股</m:t>
                        </m:r>
                        <m:r>
                          <m:rPr>
                            <m:nor/>
                          </m:rPr>
                          <a:rPr lang="en-US" altLang="zh-TW"/>
                          <m:t>×1.1</m:t>
                        </m:r>
                      </m:den>
                    </m:f>
                    <m:r>
                      <m:rPr>
                        <m:nor/>
                      </m:rPr>
                      <a:rPr lang="en-US" altLang="zh-TW"/>
                      <m:t>×</m:t>
                    </m:r>
                    <m:f>
                      <m:fPr>
                        <m:ctrlPr>
                          <a:rPr lang="zh-TW" altLang="zh-TW" i="1">
                            <a:latin typeface="Cambria Math"/>
                          </a:rPr>
                        </m:ctrlPr>
                      </m:fPr>
                      <m:num>
                        <m:r>
                          <m:rPr>
                            <m:nor/>
                          </m:rPr>
                          <a:rPr lang="en-US" altLang="zh-TW"/>
                          <m:t>6</m:t>
                        </m:r>
                      </m:num>
                      <m:den>
                        <m:r>
                          <m:rPr>
                            <m:nor/>
                          </m:rPr>
                          <a:rPr lang="en-US" altLang="zh-TW"/>
                          <m:t>12</m:t>
                        </m:r>
                      </m:den>
                    </m:f>
                    <m:r>
                      <m:rPr>
                        <m:nor/>
                      </m:rPr>
                      <a:rPr lang="en-US" altLang="zh-TW"/>
                      <m:t>=</m:t>
                    </m:r>
                    <m:f>
                      <m:fPr>
                        <m:ctrlPr>
                          <a:rPr lang="zh-TW" altLang="zh-TW" i="1">
                            <a:latin typeface="Cambria Math"/>
                          </a:rPr>
                        </m:ctrlPr>
                      </m:fPr>
                      <m:num>
                        <m:r>
                          <m:rPr>
                            <m:nor/>
                          </m:rPr>
                          <a:rPr lang="en-US" altLang="zh-TW"/>
                          <m:t>1,760,000</m:t>
                        </m:r>
                        <m:r>
                          <m:rPr>
                            <m:nor/>
                          </m:rPr>
                          <a:rPr lang="zh-TW" altLang="zh-TW"/>
                          <m:t>股</m:t>
                        </m:r>
                      </m:num>
                      <m:den>
                        <m:r>
                          <m:rPr>
                            <m:nor/>
                          </m:rPr>
                          <a:rPr lang="en-US" altLang="zh-TW"/>
                          <m:t>4,400,000</m:t>
                        </m:r>
                        <m:r>
                          <m:rPr>
                            <m:nor/>
                          </m:rPr>
                          <a:rPr lang="zh-TW" altLang="zh-TW"/>
                          <m:t>股</m:t>
                        </m:r>
                      </m:den>
                    </m:f>
                    <m:r>
                      <m:rPr>
                        <m:nor/>
                      </m:rPr>
                      <a:rPr lang="en-US" altLang="zh-TW"/>
                      <m:t>×</m:t>
                    </m:r>
                    <m:f>
                      <m:fPr>
                        <m:ctrlPr>
                          <a:rPr lang="zh-TW" altLang="zh-TW" i="1">
                            <a:latin typeface="Cambria Math"/>
                          </a:rPr>
                        </m:ctrlPr>
                      </m:fPr>
                      <m:num>
                        <m:r>
                          <m:rPr>
                            <m:nor/>
                          </m:rPr>
                          <a:rPr lang="en-US" altLang="zh-TW"/>
                          <m:t>6</m:t>
                        </m:r>
                      </m:num>
                      <m:den>
                        <m:r>
                          <m:rPr>
                            <m:nor/>
                          </m:rPr>
                          <a:rPr lang="en-US" altLang="zh-TW"/>
                          <m:t>12</m:t>
                        </m:r>
                      </m:den>
                    </m:f>
                    <m:r>
                      <a:rPr lang="en-US" altLang="zh-TW">
                        <a:latin typeface="Cambria Math" panose="02040503050406030204" pitchFamily="18" charset="0"/>
                      </a:rPr>
                      <m:t> </m:t>
                    </m:r>
                    <m:r>
                      <m:rPr>
                        <m:nor/>
                      </m:rPr>
                      <a:rPr lang="zh-TW" altLang="zh-TW"/>
                      <m:t>＝</m:t>
                    </m:r>
                    <m:r>
                      <m:rPr>
                        <m:nor/>
                      </m:rPr>
                      <a:rPr lang="en-US" altLang="zh-TW"/>
                      <m:t>40</m:t>
                    </m:r>
                    <m:r>
                      <m:rPr>
                        <m:nor/>
                      </m:rPr>
                      <a:rPr lang="zh-TW" altLang="zh-TW"/>
                      <m:t>％</m:t>
                    </m:r>
                    <m:r>
                      <m:rPr>
                        <m:nor/>
                      </m:rPr>
                      <a:rPr lang="en-US" altLang="zh-TW"/>
                      <m:t>×</m:t>
                    </m:r>
                    <m:f>
                      <m:fPr>
                        <m:ctrlPr>
                          <a:rPr lang="zh-TW" altLang="zh-TW" i="1">
                            <a:latin typeface="Cambria Math"/>
                          </a:rPr>
                        </m:ctrlPr>
                      </m:fPr>
                      <m:num>
                        <m:r>
                          <m:rPr>
                            <m:nor/>
                          </m:rPr>
                          <a:rPr lang="en-US" altLang="zh-TW"/>
                          <m:t>6</m:t>
                        </m:r>
                      </m:num>
                      <m:den>
                        <m:r>
                          <m:rPr>
                            <m:nor/>
                          </m:rPr>
                          <a:rPr lang="en-US" altLang="zh-TW"/>
                          <m:t>12</m:t>
                        </m:r>
                      </m:den>
                    </m:f>
                    <m:r>
                      <m:rPr>
                        <m:nor/>
                      </m:rPr>
                      <a:rPr lang="en-US" altLang="zh-TW"/>
                      <m:t>=20%</m:t>
                    </m:r>
                  </m:oMath>
                </a14:m>
                <a:endParaRPr lang="zh-TW" altLang="zh-TW" dirty="0"/>
              </a:p>
              <a:p>
                <a:endParaRPr lang="en-US" altLang="zh-TW" dirty="0" smtClean="0"/>
              </a:p>
              <a:p>
                <a:r>
                  <a:rPr lang="zh-TW" altLang="en-US" sz="2000" dirty="0"/>
                  <a:t>東山公司之損益份額為</a:t>
                </a:r>
                <a:r>
                  <a:rPr lang="zh-TW" altLang="en-US" sz="2000" dirty="0" smtClean="0"/>
                  <a:t>：</a:t>
                </a:r>
                <a:r>
                  <a:rPr lang="en-US" altLang="zh-TW" sz="2000" dirty="0" smtClean="0"/>
                  <a:t>($15,000,000</a:t>
                </a:r>
                <a:r>
                  <a:rPr lang="zh-TW" altLang="en-US" sz="2000" dirty="0" smtClean="0"/>
                  <a:t>－</a:t>
                </a:r>
                <a:r>
                  <a:rPr lang="en-US" altLang="zh-TW" sz="2000" dirty="0" smtClean="0"/>
                  <a:t>$</a:t>
                </a:r>
                <a:r>
                  <a:rPr lang="en-US" altLang="zh-TW" sz="2000" dirty="0"/>
                  <a:t>1,000,000)×20%</a:t>
                </a:r>
                <a:r>
                  <a:rPr lang="zh-TW" altLang="en-US" sz="2000" dirty="0"/>
                  <a:t>＝</a:t>
                </a:r>
                <a:r>
                  <a:rPr lang="en-US" altLang="zh-TW" sz="2000" dirty="0"/>
                  <a:t>$2,800,000</a:t>
                </a:r>
              </a:p>
            </p:txBody>
          </p:sp>
        </mc:Choice>
        <mc:Fallback xmlns="">
          <p:sp>
            <p:nvSpPr>
              <p:cNvPr id="5" name="文字方塊 4"/>
              <p:cNvSpPr txBox="1">
                <a:spLocks noRot="1" noChangeAspect="1" noMove="1" noResize="1" noEditPoints="1" noAdjustHandles="1" noChangeArrowheads="1" noChangeShapeType="1" noTextEdit="1"/>
              </p:cNvSpPr>
              <p:nvPr/>
            </p:nvSpPr>
            <p:spPr>
              <a:xfrm>
                <a:off x="-54000" y="1192217"/>
                <a:ext cx="9252000" cy="1156663"/>
              </a:xfrm>
              <a:prstGeom prst="rect">
                <a:avLst/>
              </a:prstGeom>
              <a:blipFill>
                <a:blip r:embed="rId2"/>
                <a:stretch>
                  <a:fillRect/>
                </a:stretch>
              </a:blipFill>
            </p:spPr>
            <p:txBody>
              <a:bodyPr/>
              <a:lstStyle/>
              <a:p>
                <a:r>
                  <a:rPr lang="zh-TW" altLang="en-US">
                    <a:noFill/>
                  </a:rPr>
                  <a:t> </a:t>
                </a:r>
              </a:p>
            </p:txBody>
          </p:sp>
        </mc:Fallback>
      </mc:AlternateContent>
      <p:sp>
        <p:nvSpPr>
          <p:cNvPr id="6" name="矩形 5"/>
          <p:cNvSpPr/>
          <p:nvPr/>
        </p:nvSpPr>
        <p:spPr bwMode="auto">
          <a:xfrm>
            <a:off x="4427984" y="1988840"/>
            <a:ext cx="1152128" cy="36004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7" name="文字方塊 6"/>
          <p:cNvSpPr txBox="1"/>
          <p:nvPr/>
        </p:nvSpPr>
        <p:spPr>
          <a:xfrm>
            <a:off x="3383868" y="2757969"/>
            <a:ext cx="3240360" cy="400110"/>
          </a:xfrm>
          <a:prstGeom prst="rect">
            <a:avLst/>
          </a:prstGeom>
          <a:noFill/>
          <a:ln w="28575">
            <a:solidFill>
              <a:srgbClr val="FF0000"/>
            </a:solidFill>
          </a:ln>
        </p:spPr>
        <p:txBody>
          <a:bodyPr wrap="square" rtlCol="0">
            <a:spAutoFit/>
          </a:bodyPr>
          <a:lstStyle/>
          <a:p>
            <a:r>
              <a:rPr lang="zh-TW" altLang="en-US" sz="2000" dirty="0"/>
              <a:t>只須減除當年度應付之股利</a:t>
            </a:r>
          </a:p>
        </p:txBody>
      </p:sp>
      <p:cxnSp>
        <p:nvCxnSpPr>
          <p:cNvPr id="9" name="直線接點 8"/>
          <p:cNvCxnSpPr>
            <a:stCxn id="6" idx="2"/>
            <a:endCxn id="7" idx="0"/>
          </p:cNvCxnSpPr>
          <p:nvPr/>
        </p:nvCxnSpPr>
        <p:spPr bwMode="auto">
          <a:xfrm>
            <a:off x="5004048" y="2348880"/>
            <a:ext cx="0" cy="409089"/>
          </a:xfrm>
          <a:prstGeom prst="line">
            <a:avLst/>
          </a:prstGeom>
          <a:solidFill>
            <a:schemeClr val="accent1"/>
          </a:solidFill>
          <a:ln w="28575" cap="sq"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1241536450"/>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196752"/>
            <a:ext cx="8229600" cy="431825"/>
          </a:xfrm>
        </p:spPr>
        <p:txBody>
          <a:bodyPr/>
          <a:lstStyle/>
          <a:p>
            <a:pPr marL="457200" indent="-457200">
              <a:buFont typeface="Wingdings" panose="05000000000000000000" pitchFamily="2" charset="2"/>
              <a:buAutoNum type="circleNumWdWhitePlain" startAt="2"/>
            </a:pPr>
            <a:r>
              <a:rPr lang="zh-TW" altLang="en-US" sz="2400" dirty="0"/>
              <a:t>被投資公司有虧損</a:t>
            </a:r>
            <a:r>
              <a:rPr lang="zh-TW" altLang="en-US" sz="2400" dirty="0" smtClean="0"/>
              <a:t>時</a:t>
            </a:r>
            <a:endParaRPr lang="en-US" altLang="zh-TW" sz="2400" dirty="0" smtClean="0"/>
          </a:p>
          <a:p>
            <a:pPr marL="0" indent="0">
              <a:buNone/>
            </a:pPr>
            <a:r>
              <a:rPr lang="zh-TW" altLang="en-US" sz="2400" dirty="0" smtClean="0"/>
              <a:t>若</a:t>
            </a:r>
            <a:r>
              <a:rPr lang="zh-TW" altLang="en-US" sz="2400" dirty="0"/>
              <a:t>被投資公司發行有累積股利之特別股，當年度之</a:t>
            </a:r>
            <a:r>
              <a:rPr lang="zh-TW" altLang="en-US" sz="2400" dirty="0" smtClean="0"/>
              <a:t>股利應</a:t>
            </a:r>
            <a:r>
              <a:rPr lang="zh-TW" altLang="en-US" sz="2400" dirty="0"/>
              <a:t>減</a:t>
            </a:r>
            <a:r>
              <a:rPr lang="zh-TW" altLang="en-US" sz="2400" dirty="0" smtClean="0"/>
              <a:t>除。</a:t>
            </a:r>
            <a:endParaRPr lang="en-US" altLang="zh-TW" sz="2400" dirty="0" smtClean="0"/>
          </a:p>
          <a:p>
            <a:pPr marL="0" indent="0">
              <a:buNone/>
            </a:pPr>
            <a:endParaRPr lang="en-US" altLang="zh-TW" sz="2400" dirty="0"/>
          </a:p>
          <a:p>
            <a:pPr marL="0" indent="0">
              <a:buNone/>
            </a:pPr>
            <a:endParaRPr lang="en-US" altLang="zh-TW" sz="2400" dirty="0" smtClean="0"/>
          </a:p>
          <a:p>
            <a:pPr marL="0" indent="0">
              <a:buNone/>
            </a:pPr>
            <a:endParaRPr lang="en-US" altLang="zh-TW" sz="2400" dirty="0"/>
          </a:p>
          <a:p>
            <a:pPr marL="0" indent="0">
              <a:buNone/>
            </a:pPr>
            <a:endParaRPr lang="en-US" altLang="zh-TW" sz="2400" dirty="0" smtClean="0"/>
          </a:p>
          <a:p>
            <a:pPr marL="0" indent="0">
              <a:buNone/>
            </a:pPr>
            <a:endParaRPr lang="en-US" altLang="zh-TW" sz="2400" dirty="0"/>
          </a:p>
          <a:p>
            <a:pPr marL="0" indent="0">
              <a:buNone/>
            </a:pPr>
            <a:endParaRPr lang="en-US" altLang="zh-TW" sz="2400" dirty="0"/>
          </a:p>
          <a:p>
            <a:pPr marL="0" indent="0">
              <a:buNone/>
            </a:pPr>
            <a:r>
              <a:rPr lang="zh-TW" altLang="en-US" sz="2400" dirty="0"/>
              <a:t>將對關聯企業或合資投資之帳面金額及其他無足額擔保之長期權益沖銷至零後，即停止認列任何損失份</a:t>
            </a:r>
            <a:r>
              <a:rPr lang="zh-TW" altLang="en-US" sz="2400" dirty="0" smtClean="0"/>
              <a:t>額。</a:t>
            </a:r>
            <a:endParaRPr lang="en-US" altLang="zh-TW" sz="2400" dirty="0" smtClean="0"/>
          </a:p>
          <a:p>
            <a:pPr marL="0" indent="0">
              <a:buNone/>
            </a:pPr>
            <a:r>
              <a:rPr lang="zh-TW" altLang="en-US" sz="2400" dirty="0"/>
              <a:t>在投資公司對關聯企業或合資之損失負有法定義務、推定義務或已代為支付款項之範圍內，認列額外損失及</a:t>
            </a:r>
            <a:r>
              <a:rPr lang="zh-TW" altLang="en-US" sz="2400" dirty="0" smtClean="0"/>
              <a:t>負債。</a:t>
            </a:r>
            <a:endParaRPr lang="en-US" altLang="zh-TW" sz="2400" dirty="0" smtClean="0"/>
          </a:p>
          <a:p>
            <a:pPr marL="0" indent="0">
              <a:buNone/>
            </a:pPr>
            <a:endParaRPr lang="en-US" altLang="zh-TW" sz="2400" dirty="0" smtClean="0"/>
          </a:p>
        </p:txBody>
      </p:sp>
      <p:sp>
        <p:nvSpPr>
          <p:cNvPr id="2" name="矩形 1"/>
          <p:cNvSpPr/>
          <p:nvPr/>
        </p:nvSpPr>
        <p:spPr bwMode="auto">
          <a:xfrm>
            <a:off x="3023828" y="2060848"/>
            <a:ext cx="3096344" cy="43204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權益法之投資</a:t>
            </a:r>
          </a:p>
        </p:txBody>
      </p:sp>
      <p:sp>
        <p:nvSpPr>
          <p:cNvPr id="4" name="矩形 3"/>
          <p:cNvSpPr/>
          <p:nvPr/>
        </p:nvSpPr>
        <p:spPr bwMode="auto">
          <a:xfrm>
            <a:off x="3023828" y="2654956"/>
            <a:ext cx="3096344" cy="432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特別股投資</a:t>
            </a:r>
          </a:p>
        </p:txBody>
      </p:sp>
      <p:sp>
        <p:nvSpPr>
          <p:cNvPr id="5" name="矩形 4"/>
          <p:cNvSpPr/>
          <p:nvPr/>
        </p:nvSpPr>
        <p:spPr bwMode="auto">
          <a:xfrm>
            <a:off x="3023828" y="3212976"/>
            <a:ext cx="3096344" cy="720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無擔保墊付款、</a:t>
            </a:r>
            <a:endParaRPr kumimoji="1" lang="en-US" altLang="zh-TW" sz="2400" b="0" i="0" u="none" strike="noStrike" cap="none" normalizeH="0" baseline="0" dirty="0" smtClean="0">
              <a:ln>
                <a:noFill/>
              </a:ln>
              <a:solidFill>
                <a:schemeClr val="tx1"/>
              </a:solidFill>
              <a:effectLst/>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無擔保應收款</a:t>
            </a:r>
          </a:p>
        </p:txBody>
      </p:sp>
      <p:sp>
        <p:nvSpPr>
          <p:cNvPr id="6" name="矩形 5"/>
          <p:cNvSpPr/>
          <p:nvPr/>
        </p:nvSpPr>
        <p:spPr bwMode="auto">
          <a:xfrm>
            <a:off x="3023828" y="4059076"/>
            <a:ext cx="3096344" cy="432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次順位貸款</a:t>
            </a:r>
          </a:p>
        </p:txBody>
      </p:sp>
      <p:sp>
        <p:nvSpPr>
          <p:cNvPr id="7" name="矩形 6"/>
          <p:cNvSpPr/>
          <p:nvPr/>
        </p:nvSpPr>
        <p:spPr bwMode="auto">
          <a:xfrm>
            <a:off x="3023828" y="4653136"/>
            <a:ext cx="3096344" cy="432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其他負債準備</a:t>
            </a:r>
          </a:p>
        </p:txBody>
      </p:sp>
      <p:cxnSp>
        <p:nvCxnSpPr>
          <p:cNvPr id="9" name="直線單箭頭接點 8"/>
          <p:cNvCxnSpPr/>
          <p:nvPr/>
        </p:nvCxnSpPr>
        <p:spPr bwMode="auto">
          <a:xfrm>
            <a:off x="6660232" y="2276872"/>
            <a:ext cx="0" cy="2592288"/>
          </a:xfrm>
          <a:prstGeom prst="straightConnector1">
            <a:avLst/>
          </a:prstGeom>
          <a:solidFill>
            <a:schemeClr val="accent1"/>
          </a:solidFill>
          <a:ln w="28575" cap="sq" cmpd="sng" algn="ctr">
            <a:solidFill>
              <a:srgbClr val="00B050"/>
            </a:solidFill>
            <a:prstDash val="solid"/>
            <a:round/>
            <a:headEnd type="none" w="sm" len="sm"/>
            <a:tailEnd type="triangle"/>
          </a:ln>
          <a:effectLst/>
        </p:spPr>
      </p:cxnSp>
      <p:cxnSp>
        <p:nvCxnSpPr>
          <p:cNvPr id="10" name="直線單箭頭接點 9"/>
          <p:cNvCxnSpPr/>
          <p:nvPr/>
        </p:nvCxnSpPr>
        <p:spPr bwMode="auto">
          <a:xfrm flipV="1">
            <a:off x="2555776" y="2276872"/>
            <a:ext cx="0" cy="2592288"/>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sp>
        <p:nvSpPr>
          <p:cNvPr id="11" name="文字方塊 10"/>
          <p:cNvSpPr txBox="1"/>
          <p:nvPr/>
        </p:nvSpPr>
        <p:spPr>
          <a:xfrm>
            <a:off x="6660232" y="2965387"/>
            <a:ext cx="553998" cy="1215178"/>
          </a:xfrm>
          <a:prstGeom prst="rect">
            <a:avLst/>
          </a:prstGeom>
          <a:noFill/>
        </p:spPr>
        <p:txBody>
          <a:bodyPr vert="eaVert" wrap="square" rtlCol="0">
            <a:spAutoFit/>
          </a:bodyPr>
          <a:lstStyle/>
          <a:p>
            <a:pPr algn="dist"/>
            <a:r>
              <a:rPr lang="zh-TW" altLang="en-US" sz="2400" b="1" dirty="0" smtClean="0">
                <a:solidFill>
                  <a:srgbClr val="00B050"/>
                </a:solidFill>
              </a:rPr>
              <a:t>清償</a:t>
            </a:r>
            <a:endParaRPr lang="zh-TW" altLang="en-US" sz="2400" b="1" dirty="0">
              <a:solidFill>
                <a:srgbClr val="00B050"/>
              </a:solidFill>
            </a:endParaRPr>
          </a:p>
        </p:txBody>
      </p:sp>
      <p:sp>
        <p:nvSpPr>
          <p:cNvPr id="12" name="文字方塊 11"/>
          <p:cNvSpPr txBox="1"/>
          <p:nvPr/>
        </p:nvSpPr>
        <p:spPr>
          <a:xfrm>
            <a:off x="1929770" y="2965387"/>
            <a:ext cx="553998" cy="1215178"/>
          </a:xfrm>
          <a:prstGeom prst="rect">
            <a:avLst/>
          </a:prstGeom>
          <a:noFill/>
        </p:spPr>
        <p:txBody>
          <a:bodyPr vert="eaVert" wrap="square" rtlCol="0">
            <a:spAutoFit/>
          </a:bodyPr>
          <a:lstStyle/>
          <a:p>
            <a:pPr algn="dist"/>
            <a:r>
              <a:rPr lang="zh-TW" altLang="en-US" sz="2400" b="1" dirty="0" smtClean="0">
                <a:solidFill>
                  <a:srgbClr val="FF0000"/>
                </a:solidFill>
              </a:rPr>
              <a:t>沖回</a:t>
            </a:r>
            <a:endParaRPr lang="zh-TW" altLang="en-US" sz="2400" b="1" dirty="0">
              <a:solidFill>
                <a:srgbClr val="FF0000"/>
              </a:solidFill>
            </a:endParaRPr>
          </a:p>
        </p:txBody>
      </p:sp>
    </p:spTree>
    <p:extLst>
      <p:ext uri="{BB962C8B-B14F-4D97-AF65-F5344CB8AC3E}">
        <p14:creationId xmlns:p14="http://schemas.microsoft.com/office/powerpoint/2010/main" val="1728487338"/>
      </p:ext>
    </p:extLst>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0" y="620688"/>
            <a:ext cx="3851920" cy="576064"/>
          </a:xfrm>
          <a:prstGeom prst="rect">
            <a:avLst/>
          </a:prstGeom>
          <a:blipFill>
            <a:blip r:embed="rId2"/>
            <a:tile tx="0" ty="0" sx="100000" sy="100000" flip="none" algn="tl"/>
          </a:blip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 name="標題 1"/>
          <p:cNvSpPr>
            <a:spLocks noGrp="1"/>
          </p:cNvSpPr>
          <p:nvPr>
            <p:ph type="title"/>
          </p:nvPr>
        </p:nvSpPr>
        <p:spPr>
          <a:xfrm>
            <a:off x="457200" y="477168"/>
            <a:ext cx="8229600" cy="863600"/>
          </a:xfrm>
        </p:spPr>
        <p:txBody>
          <a:bodyPr/>
          <a:lstStyle/>
          <a:p>
            <a:r>
              <a:rPr lang="zh-TW" altLang="en-US" dirty="0"/>
              <a:t>釋例</a:t>
            </a:r>
            <a:r>
              <a:rPr lang="en-US" altLang="zh-TW" dirty="0"/>
              <a:t>28</a:t>
            </a:r>
            <a:r>
              <a:rPr lang="zh-TW" altLang="en-US" dirty="0"/>
              <a:t>：認列關聯企業淨損之份額</a:t>
            </a:r>
          </a:p>
        </p:txBody>
      </p:sp>
      <p:sp>
        <p:nvSpPr>
          <p:cNvPr id="4" name="文字方塊 3"/>
          <p:cNvSpPr txBox="1"/>
          <p:nvPr/>
        </p:nvSpPr>
        <p:spPr>
          <a:xfrm>
            <a:off x="144000" y="1196752"/>
            <a:ext cx="8856000" cy="6063198"/>
          </a:xfrm>
          <a:prstGeom prst="rect">
            <a:avLst/>
          </a:prstGeom>
          <a:noFill/>
        </p:spPr>
        <p:txBody>
          <a:bodyPr wrap="square" rtlCol="0">
            <a:spAutoFit/>
          </a:bodyPr>
          <a:lstStyle/>
          <a:p>
            <a:pPr defTabSz="756000"/>
            <a:r>
              <a:rPr kumimoji="1" lang="zh-TW" altLang="en-US" sz="2400" b="1" dirty="0">
                <a:solidFill>
                  <a:srgbClr val="FF0000"/>
                </a:solidFill>
                <a:latin typeface="+mj-lt"/>
                <a:ea typeface="+mj-ea"/>
                <a:cs typeface="+mj-cs"/>
              </a:rPr>
              <a:t>沿釋例</a:t>
            </a:r>
            <a:r>
              <a:rPr kumimoji="1" lang="en-US" altLang="zh-TW" sz="2400" b="1" dirty="0">
                <a:solidFill>
                  <a:srgbClr val="FF0000"/>
                </a:solidFill>
                <a:latin typeface="+mj-lt"/>
                <a:ea typeface="+mj-ea"/>
                <a:cs typeface="+mj-cs"/>
              </a:rPr>
              <a:t>27</a:t>
            </a:r>
            <a:r>
              <a:rPr kumimoji="1" lang="zh-TW" altLang="en-US" sz="2400" b="1" dirty="0">
                <a:solidFill>
                  <a:srgbClr val="FF0000"/>
                </a:solidFill>
                <a:latin typeface="+mj-lt"/>
                <a:ea typeface="+mj-ea"/>
                <a:cs typeface="+mj-cs"/>
              </a:rPr>
              <a:t>，高原公司</a:t>
            </a:r>
            <a:r>
              <a:rPr kumimoji="1" lang="en-US" altLang="zh-TW" sz="2400" b="1" dirty="0">
                <a:solidFill>
                  <a:srgbClr val="FF0000"/>
                </a:solidFill>
                <a:latin typeface="+mj-lt"/>
                <a:ea typeface="+mj-ea"/>
                <a:cs typeface="+mj-cs"/>
              </a:rPr>
              <a:t>X3</a:t>
            </a:r>
            <a:r>
              <a:rPr kumimoji="1" lang="zh-TW" altLang="en-US" sz="2400" b="1" dirty="0">
                <a:solidFill>
                  <a:srgbClr val="FF0000"/>
                </a:solidFill>
                <a:latin typeface="+mj-lt"/>
                <a:ea typeface="+mj-ea"/>
                <a:cs typeface="+mj-cs"/>
              </a:rPr>
              <a:t>年度發生淨損</a:t>
            </a:r>
            <a:r>
              <a:rPr kumimoji="1" lang="en-US" altLang="zh-TW" sz="2400" b="1" dirty="0">
                <a:solidFill>
                  <a:srgbClr val="FF0000"/>
                </a:solidFill>
                <a:latin typeface="+mj-lt"/>
                <a:ea typeface="+mj-ea"/>
                <a:cs typeface="+mj-cs"/>
              </a:rPr>
              <a:t>$154,000,000</a:t>
            </a:r>
            <a:r>
              <a:rPr kumimoji="1" lang="zh-TW" altLang="en-US" sz="2400" b="1" dirty="0">
                <a:solidFill>
                  <a:srgbClr val="FF0000"/>
                </a:solidFill>
                <a:latin typeface="+mj-lt"/>
                <a:ea typeface="+mj-ea"/>
                <a:cs typeface="+mj-cs"/>
              </a:rPr>
              <a:t>。</a:t>
            </a:r>
            <a:endParaRPr kumimoji="1" lang="en-US" altLang="zh-TW" sz="2400" b="1" dirty="0">
              <a:solidFill>
                <a:srgbClr val="FF0000"/>
              </a:solidFill>
              <a:latin typeface="+mj-lt"/>
              <a:ea typeface="+mj-ea"/>
              <a:cs typeface="+mj-cs"/>
            </a:endParaRPr>
          </a:p>
          <a:p>
            <a:pPr defTabSz="756000"/>
            <a:r>
              <a:rPr lang="zh-TW" altLang="en-US" sz="2000" b="1" dirty="0" smtClean="0">
                <a:solidFill>
                  <a:srgbClr val="0070C0"/>
                </a:solidFill>
              </a:rPr>
              <a:t>情況</a:t>
            </a:r>
            <a:r>
              <a:rPr lang="zh-TW" altLang="en-US" sz="2000" b="1" dirty="0">
                <a:solidFill>
                  <a:srgbClr val="0070C0"/>
                </a:solidFill>
              </a:rPr>
              <a:t>一：東山公司對高原公司之權益僅有普通股投資</a:t>
            </a:r>
            <a:r>
              <a:rPr lang="en-US" altLang="zh-TW" sz="2000" b="1" dirty="0">
                <a:solidFill>
                  <a:srgbClr val="0070C0"/>
                </a:solidFill>
              </a:rPr>
              <a:t>$</a:t>
            </a:r>
            <a:r>
              <a:rPr lang="en-US" altLang="zh-TW" sz="2000" b="1" dirty="0" smtClean="0">
                <a:solidFill>
                  <a:srgbClr val="0070C0"/>
                </a:solidFill>
              </a:rPr>
              <a:t>41,520,000</a:t>
            </a:r>
          </a:p>
          <a:p>
            <a:pPr defTabSz="756000"/>
            <a:r>
              <a:rPr lang="zh-TW" altLang="en-US" sz="2000" dirty="0"/>
              <a:t>損失份額</a:t>
            </a:r>
            <a:r>
              <a:rPr lang="en-US" altLang="zh-TW" sz="2000" dirty="0"/>
              <a:t>=(</a:t>
            </a:r>
            <a:r>
              <a:rPr lang="zh-TW" altLang="en-US" sz="2000" dirty="0"/>
              <a:t>－</a:t>
            </a:r>
            <a:r>
              <a:rPr lang="en-US" altLang="zh-TW" sz="2000" dirty="0"/>
              <a:t>$154,000,000</a:t>
            </a:r>
            <a:r>
              <a:rPr lang="zh-TW" altLang="en-US" sz="2000" dirty="0"/>
              <a:t>－累積特別股當年度股利</a:t>
            </a:r>
            <a:r>
              <a:rPr lang="en-US" altLang="zh-TW" sz="2000" dirty="0"/>
              <a:t>$1,000,000)×40%</a:t>
            </a:r>
          </a:p>
          <a:p>
            <a:pPr defTabSz="756000"/>
            <a:r>
              <a:rPr lang="zh-TW" altLang="en-US" sz="2000" dirty="0"/>
              <a:t>　　　　　　</a:t>
            </a:r>
            <a:r>
              <a:rPr lang="en-US" altLang="zh-TW" sz="2000" dirty="0"/>
              <a:t>= ($62,000,000)</a:t>
            </a:r>
          </a:p>
          <a:p>
            <a:pPr defTabSz="756000"/>
            <a:r>
              <a:rPr lang="zh-TW" altLang="en-US" sz="2000" dirty="0" smtClean="0"/>
              <a:t>東山</a:t>
            </a:r>
            <a:r>
              <a:rPr lang="zh-TW" altLang="en-US" sz="2000" dirty="0"/>
              <a:t>公司僅應認列損失份額至</a:t>
            </a:r>
            <a:r>
              <a:rPr lang="en-US" altLang="zh-TW" sz="2000" dirty="0"/>
              <a:t>$41,520,000</a:t>
            </a:r>
            <a:r>
              <a:rPr lang="zh-TW" altLang="en-US" sz="2000" dirty="0"/>
              <a:t>，超過部分</a:t>
            </a:r>
            <a:r>
              <a:rPr lang="en-US" altLang="zh-TW" sz="2000" dirty="0"/>
              <a:t>$20,480,000</a:t>
            </a:r>
            <a:r>
              <a:rPr lang="zh-TW" altLang="en-US" sz="2000" dirty="0"/>
              <a:t>不能認列</a:t>
            </a:r>
            <a:r>
              <a:rPr lang="zh-TW" altLang="en-US" sz="2000" dirty="0" smtClean="0"/>
              <a:t>。</a:t>
            </a:r>
            <a:endParaRPr lang="en-US" altLang="zh-TW" sz="2000" dirty="0" smtClean="0"/>
          </a:p>
          <a:p>
            <a:r>
              <a:rPr lang="en-US" altLang="zh-TW" sz="2000" dirty="0" smtClean="0"/>
              <a:t>X3/12/31</a:t>
            </a:r>
            <a:r>
              <a:rPr lang="zh-TW" altLang="en-US" sz="2000" dirty="0" smtClean="0"/>
              <a:t>採用</a:t>
            </a:r>
            <a:r>
              <a:rPr lang="zh-TW" altLang="en-US" sz="2000" dirty="0"/>
              <a:t>權益法認列之關聯企業損益份額	</a:t>
            </a:r>
            <a:r>
              <a:rPr lang="en-US" altLang="zh-TW" sz="2000" dirty="0" smtClean="0"/>
              <a:t>	41,520,000</a:t>
            </a:r>
            <a:r>
              <a:rPr lang="en-US" altLang="zh-TW" sz="2000" dirty="0"/>
              <a:t>	</a:t>
            </a:r>
          </a:p>
          <a:p>
            <a:r>
              <a:rPr lang="en-US" altLang="zh-TW" sz="2000" dirty="0"/>
              <a:t>	</a:t>
            </a:r>
            <a:r>
              <a:rPr lang="zh-TW" altLang="en-US" sz="2000" dirty="0"/>
              <a:t> </a:t>
            </a:r>
            <a:r>
              <a:rPr lang="zh-TW" altLang="en-US" sz="2000" dirty="0" smtClean="0"/>
              <a:t>        採用</a:t>
            </a:r>
            <a:r>
              <a:rPr lang="zh-TW" altLang="en-US" sz="2000" dirty="0"/>
              <a:t>權益法之投資		</a:t>
            </a:r>
            <a:r>
              <a:rPr lang="en-US" altLang="zh-TW" sz="2000" dirty="0" smtClean="0"/>
              <a:t>		  </a:t>
            </a:r>
            <a:r>
              <a:rPr lang="zh-TW" altLang="en-US" sz="2000" dirty="0" smtClean="0"/>
              <a:t>              </a:t>
            </a:r>
            <a:r>
              <a:rPr lang="en-US" altLang="zh-TW" sz="2000" dirty="0" smtClean="0"/>
              <a:t> 41,520,000</a:t>
            </a:r>
            <a:endParaRPr lang="en-US" altLang="zh-TW" sz="2000" dirty="0"/>
          </a:p>
          <a:p>
            <a:r>
              <a:rPr lang="zh-TW" altLang="en-US" sz="2000" b="1" dirty="0">
                <a:solidFill>
                  <a:srgbClr val="0070C0"/>
                </a:solidFill>
              </a:rPr>
              <a:t>情況二：東山公司對高原公司之權益除普通股投資外，尚有無擔保長期應收款</a:t>
            </a:r>
            <a:r>
              <a:rPr lang="en-US" altLang="zh-TW" sz="2000" b="1" dirty="0">
                <a:solidFill>
                  <a:srgbClr val="0070C0"/>
                </a:solidFill>
              </a:rPr>
              <a:t>$10,000,000</a:t>
            </a:r>
            <a:r>
              <a:rPr lang="zh-TW" altLang="en-US" sz="2000" b="1" dirty="0">
                <a:solidFill>
                  <a:srgbClr val="0070C0"/>
                </a:solidFill>
              </a:rPr>
              <a:t>及抵押貸款</a:t>
            </a:r>
            <a:r>
              <a:rPr lang="en-US" altLang="zh-TW" sz="2000" b="1" dirty="0">
                <a:solidFill>
                  <a:srgbClr val="0070C0"/>
                </a:solidFill>
              </a:rPr>
              <a:t>$</a:t>
            </a:r>
            <a:r>
              <a:rPr lang="en-US" altLang="zh-TW" sz="2000" b="1" dirty="0" smtClean="0">
                <a:solidFill>
                  <a:srgbClr val="0070C0"/>
                </a:solidFill>
              </a:rPr>
              <a:t>10,000,000</a:t>
            </a:r>
          </a:p>
          <a:p>
            <a:r>
              <a:rPr lang="en-US" altLang="zh-TW" sz="2000" dirty="0" smtClean="0"/>
              <a:t>X3/12/31</a:t>
            </a:r>
            <a:r>
              <a:rPr lang="zh-TW" altLang="en-US" sz="2000" dirty="0" smtClean="0"/>
              <a:t>採用</a:t>
            </a:r>
            <a:r>
              <a:rPr lang="zh-TW" altLang="en-US" sz="2000" dirty="0"/>
              <a:t>權益法認列之關聯企業損益份額	</a:t>
            </a:r>
            <a:r>
              <a:rPr lang="en-US" altLang="zh-TW" sz="2000" dirty="0" smtClean="0"/>
              <a:t>	51,520,000</a:t>
            </a:r>
            <a:r>
              <a:rPr lang="en-US" altLang="zh-TW" sz="2000" dirty="0"/>
              <a:t>	</a:t>
            </a:r>
          </a:p>
          <a:p>
            <a:r>
              <a:rPr lang="en-US" altLang="zh-TW" sz="2000" dirty="0" smtClean="0"/>
              <a:t>	</a:t>
            </a:r>
            <a:r>
              <a:rPr lang="zh-TW" altLang="en-US" sz="2000" dirty="0" smtClean="0"/>
              <a:t>         採用</a:t>
            </a:r>
            <a:r>
              <a:rPr lang="zh-TW" altLang="en-US" sz="2000" dirty="0"/>
              <a:t>權益法之投資		</a:t>
            </a:r>
            <a:r>
              <a:rPr lang="en-US" altLang="zh-TW" sz="2000" dirty="0" smtClean="0"/>
              <a:t>		 </a:t>
            </a:r>
            <a:r>
              <a:rPr lang="zh-TW" altLang="en-US" sz="2000" dirty="0" smtClean="0"/>
              <a:t>              </a:t>
            </a:r>
            <a:r>
              <a:rPr lang="en-US" altLang="zh-TW" sz="2000" dirty="0" smtClean="0"/>
              <a:t>  41,520,000</a:t>
            </a:r>
            <a:endParaRPr lang="en-US" altLang="zh-TW" sz="2000" dirty="0"/>
          </a:p>
          <a:p>
            <a:r>
              <a:rPr lang="en-US" altLang="zh-TW" sz="2000" dirty="0"/>
              <a:t>	</a:t>
            </a:r>
            <a:r>
              <a:rPr lang="zh-TW" altLang="en-US" sz="2000" dirty="0"/>
              <a:t> </a:t>
            </a:r>
            <a:r>
              <a:rPr lang="zh-TW" altLang="en-US" sz="2000" dirty="0" smtClean="0"/>
              <a:t>        長期</a:t>
            </a:r>
            <a:r>
              <a:rPr lang="zh-TW" altLang="en-US" sz="2000" dirty="0"/>
              <a:t>應收關聯企業</a:t>
            </a:r>
            <a:r>
              <a:rPr lang="zh-TW" altLang="en-US" sz="2000" dirty="0" smtClean="0"/>
              <a:t>款項</a:t>
            </a:r>
            <a:r>
              <a:rPr lang="en-US" altLang="zh-TW" sz="2000" dirty="0" smtClean="0"/>
              <a:t>				   10,000,000</a:t>
            </a:r>
            <a:endParaRPr lang="en-US" altLang="zh-TW" sz="2000" dirty="0"/>
          </a:p>
          <a:p>
            <a:r>
              <a:rPr lang="zh-TW" altLang="en-US" sz="2000" b="1" dirty="0">
                <a:solidFill>
                  <a:srgbClr val="0070C0"/>
                </a:solidFill>
              </a:rPr>
              <a:t>情況三：沿情況二，東山公司對高原公司某項業務之損失負有合約上之保證義務，估計該賠償金額為</a:t>
            </a:r>
            <a:r>
              <a:rPr lang="en-US" altLang="zh-TW" sz="2000" b="1" dirty="0">
                <a:solidFill>
                  <a:srgbClr val="0070C0"/>
                </a:solidFill>
              </a:rPr>
              <a:t>$</a:t>
            </a:r>
            <a:r>
              <a:rPr lang="en-US" altLang="zh-TW" sz="2000" b="1" dirty="0" smtClean="0">
                <a:solidFill>
                  <a:srgbClr val="0070C0"/>
                </a:solidFill>
              </a:rPr>
              <a:t>5,000,000</a:t>
            </a:r>
          </a:p>
          <a:p>
            <a:r>
              <a:rPr lang="en-US" altLang="zh-TW" sz="2000" dirty="0" smtClean="0"/>
              <a:t>X3/12/31</a:t>
            </a:r>
            <a:r>
              <a:rPr lang="zh-TW" altLang="en-US" sz="2000" dirty="0"/>
              <a:t>採用</a:t>
            </a:r>
            <a:r>
              <a:rPr lang="zh-TW" altLang="en-US" sz="2000" dirty="0" smtClean="0"/>
              <a:t>權益法</a:t>
            </a:r>
            <a:r>
              <a:rPr lang="zh-TW" altLang="en-US" sz="2000" dirty="0"/>
              <a:t>認列之關聯企業損益份額	</a:t>
            </a:r>
            <a:r>
              <a:rPr lang="en-US" altLang="zh-TW" sz="2000" dirty="0"/>
              <a:t>	</a:t>
            </a:r>
            <a:r>
              <a:rPr lang="en-US" altLang="zh-TW" sz="2000" dirty="0" smtClean="0"/>
              <a:t>56,520,000</a:t>
            </a:r>
            <a:r>
              <a:rPr lang="en-US" altLang="zh-TW" sz="2000" dirty="0"/>
              <a:t>	</a:t>
            </a:r>
          </a:p>
          <a:p>
            <a:r>
              <a:rPr lang="en-US" altLang="zh-TW" sz="2000" dirty="0"/>
              <a:t>	</a:t>
            </a:r>
            <a:r>
              <a:rPr lang="zh-TW" altLang="en-US" sz="2000" dirty="0" smtClean="0"/>
              <a:t>         採用</a:t>
            </a:r>
            <a:r>
              <a:rPr lang="zh-TW" altLang="en-US" sz="2000" dirty="0"/>
              <a:t>權益法之投資		</a:t>
            </a:r>
            <a:r>
              <a:rPr lang="en-US" altLang="zh-TW" sz="2000" dirty="0"/>
              <a:t>		 </a:t>
            </a:r>
            <a:r>
              <a:rPr lang="zh-TW" altLang="en-US" sz="2000" dirty="0" smtClean="0"/>
              <a:t>              </a:t>
            </a:r>
            <a:r>
              <a:rPr lang="en-US" altLang="zh-TW" sz="2000" dirty="0" smtClean="0"/>
              <a:t>  </a:t>
            </a:r>
            <a:r>
              <a:rPr lang="en-US" altLang="zh-TW" sz="2000" dirty="0"/>
              <a:t>41,520,000</a:t>
            </a:r>
          </a:p>
          <a:p>
            <a:r>
              <a:rPr lang="en-US" altLang="zh-TW" sz="2000" dirty="0"/>
              <a:t>	</a:t>
            </a:r>
            <a:r>
              <a:rPr lang="zh-TW" altLang="en-US" sz="2000" dirty="0" smtClean="0"/>
              <a:t>         長期</a:t>
            </a:r>
            <a:r>
              <a:rPr lang="zh-TW" altLang="en-US" sz="2000" dirty="0"/>
              <a:t>應收關聯企業款項</a:t>
            </a:r>
            <a:r>
              <a:rPr lang="en-US" altLang="zh-TW" sz="2000" dirty="0"/>
              <a:t>				   10,000,000</a:t>
            </a:r>
          </a:p>
          <a:p>
            <a:r>
              <a:rPr lang="en-US" altLang="zh-TW" sz="2000" dirty="0"/>
              <a:t>	</a:t>
            </a:r>
            <a:r>
              <a:rPr lang="zh-TW" altLang="en-US" sz="2000" dirty="0"/>
              <a:t> </a:t>
            </a:r>
            <a:r>
              <a:rPr lang="zh-TW" altLang="en-US" sz="2000" dirty="0" smtClean="0"/>
              <a:t>        其他</a:t>
            </a:r>
            <a:r>
              <a:rPr lang="zh-TW" altLang="en-US" sz="2000" dirty="0"/>
              <a:t>負債準備		</a:t>
            </a:r>
            <a:r>
              <a:rPr lang="en-US" altLang="zh-TW" sz="2000" dirty="0" smtClean="0"/>
              <a:t>			     5,000,000</a:t>
            </a:r>
            <a:endParaRPr lang="en-US" altLang="zh-TW" sz="2000" dirty="0"/>
          </a:p>
          <a:p>
            <a:r>
              <a:rPr lang="en-US" altLang="zh-TW" sz="2000" dirty="0"/>
              <a:t>					</a:t>
            </a:r>
            <a:endParaRPr lang="zh-TW" altLang="en-US" sz="2000" dirty="0"/>
          </a:p>
        </p:txBody>
      </p:sp>
    </p:spTree>
    <p:extLst>
      <p:ext uri="{BB962C8B-B14F-4D97-AF65-F5344CB8AC3E}">
        <p14:creationId xmlns:p14="http://schemas.microsoft.com/office/powerpoint/2010/main" val="2673623586"/>
      </p:ext>
    </p:extLst>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4340" y="1125538"/>
            <a:ext cx="8795320" cy="863600"/>
          </a:xfrm>
        </p:spPr>
        <p:txBody>
          <a:bodyPr/>
          <a:lstStyle/>
          <a:p>
            <a:r>
              <a:rPr lang="zh-TW" altLang="en-US" dirty="0"/>
              <a:t>釋例</a:t>
            </a:r>
            <a:r>
              <a:rPr lang="en-US" altLang="zh-TW" dirty="0"/>
              <a:t>29</a:t>
            </a:r>
            <a:r>
              <a:rPr lang="zh-TW" altLang="en-US" dirty="0"/>
              <a:t>：停止認列損失份額後，淨利份額之認列</a:t>
            </a:r>
          </a:p>
        </p:txBody>
      </p:sp>
      <p:sp>
        <p:nvSpPr>
          <p:cNvPr id="4" name="文字方塊 3"/>
          <p:cNvSpPr txBox="1"/>
          <p:nvPr/>
        </p:nvSpPr>
        <p:spPr>
          <a:xfrm>
            <a:off x="144000" y="1830298"/>
            <a:ext cx="8856000" cy="1612236"/>
          </a:xfrm>
          <a:prstGeom prst="rect">
            <a:avLst/>
          </a:prstGeom>
          <a:noFill/>
        </p:spPr>
        <p:txBody>
          <a:bodyPr wrap="square" rtlCol="0">
            <a:spAutoFit/>
          </a:bodyPr>
          <a:lstStyle/>
          <a:p>
            <a:pPr defTabSz="756000">
              <a:lnSpc>
                <a:spcPct val="120000"/>
              </a:lnSpc>
            </a:pPr>
            <a:r>
              <a:rPr kumimoji="1" lang="zh-TW" altLang="en-US" sz="2400" b="1" dirty="0">
                <a:solidFill>
                  <a:srgbClr val="FF0000"/>
                </a:solidFill>
                <a:latin typeface="+mj-lt"/>
                <a:ea typeface="+mj-ea"/>
                <a:cs typeface="+mj-cs"/>
              </a:rPr>
              <a:t>沿釋例</a:t>
            </a:r>
            <a:r>
              <a:rPr kumimoji="1" lang="en-US" altLang="zh-TW" sz="2400" b="1" dirty="0">
                <a:solidFill>
                  <a:srgbClr val="FF0000"/>
                </a:solidFill>
                <a:latin typeface="+mj-lt"/>
                <a:ea typeface="+mj-ea"/>
                <a:cs typeface="+mj-cs"/>
              </a:rPr>
              <a:t>28</a:t>
            </a:r>
            <a:r>
              <a:rPr kumimoji="1" lang="zh-TW" altLang="en-US" sz="2400" b="1" dirty="0">
                <a:solidFill>
                  <a:srgbClr val="FF0000"/>
                </a:solidFill>
                <a:latin typeface="+mj-lt"/>
                <a:ea typeface="+mj-ea"/>
                <a:cs typeface="+mj-cs"/>
              </a:rPr>
              <a:t>之情況三，假設</a:t>
            </a:r>
            <a:r>
              <a:rPr kumimoji="1" lang="en-US" altLang="zh-TW" sz="2400" b="1" dirty="0">
                <a:solidFill>
                  <a:srgbClr val="FF0000"/>
                </a:solidFill>
                <a:latin typeface="+mj-lt"/>
                <a:ea typeface="+mj-ea"/>
                <a:cs typeface="+mj-cs"/>
              </a:rPr>
              <a:t>X4</a:t>
            </a:r>
            <a:r>
              <a:rPr kumimoji="1" lang="zh-TW" altLang="en-US" sz="2400" b="1" dirty="0">
                <a:solidFill>
                  <a:srgbClr val="FF0000"/>
                </a:solidFill>
                <a:latin typeface="+mj-lt"/>
                <a:ea typeface="+mj-ea"/>
                <a:cs typeface="+mj-cs"/>
              </a:rPr>
              <a:t>年度高原公司之淨利為</a:t>
            </a:r>
            <a:r>
              <a:rPr kumimoji="1" lang="en-US" altLang="zh-TW" sz="2400" b="1" dirty="0">
                <a:solidFill>
                  <a:srgbClr val="FF0000"/>
                </a:solidFill>
                <a:latin typeface="+mj-lt"/>
                <a:ea typeface="+mj-ea"/>
                <a:cs typeface="+mj-cs"/>
              </a:rPr>
              <a:t>$</a:t>
            </a:r>
            <a:r>
              <a:rPr kumimoji="1" lang="en-US" altLang="zh-TW" sz="2400" b="1" dirty="0" smtClean="0">
                <a:solidFill>
                  <a:srgbClr val="FF0000"/>
                </a:solidFill>
                <a:latin typeface="+mj-lt"/>
                <a:ea typeface="+mj-ea"/>
                <a:cs typeface="+mj-cs"/>
              </a:rPr>
              <a:t>68,000,000</a:t>
            </a:r>
          </a:p>
          <a:p>
            <a:pPr defTabSz="756000">
              <a:lnSpc>
                <a:spcPct val="120000"/>
              </a:lnSpc>
            </a:pPr>
            <a:r>
              <a:rPr lang="zh-TW" altLang="en-US" sz="2000" dirty="0" smtClean="0"/>
              <a:t>東山</a:t>
            </a:r>
            <a:r>
              <a:rPr lang="zh-TW" altLang="en-US" sz="2000" dirty="0"/>
              <a:t>公司之淨利份額為</a:t>
            </a:r>
            <a:r>
              <a:rPr lang="zh-TW" altLang="en-US" sz="2000" dirty="0" smtClean="0"/>
              <a:t>：</a:t>
            </a:r>
            <a:r>
              <a:rPr lang="en-US" altLang="zh-TW" sz="2000" dirty="0" smtClean="0"/>
              <a:t>($</a:t>
            </a:r>
            <a:r>
              <a:rPr lang="en-US" altLang="zh-TW" sz="2000" dirty="0"/>
              <a:t>68,000,000</a:t>
            </a:r>
            <a:r>
              <a:rPr lang="zh-TW" altLang="en-US" sz="2000" dirty="0"/>
              <a:t>－</a:t>
            </a:r>
            <a:r>
              <a:rPr lang="en-US" altLang="zh-TW" sz="2000" dirty="0"/>
              <a:t>$1,000,000)×40%=$26,800,000</a:t>
            </a:r>
          </a:p>
          <a:p>
            <a:pPr defTabSz="756000">
              <a:lnSpc>
                <a:spcPct val="120000"/>
              </a:lnSpc>
            </a:pPr>
            <a:r>
              <a:rPr lang="zh-TW" altLang="en-US" sz="2000" dirty="0" smtClean="0"/>
              <a:t>因</a:t>
            </a:r>
            <a:r>
              <a:rPr lang="en-US" altLang="zh-TW" sz="2000" dirty="0"/>
              <a:t>X3</a:t>
            </a:r>
            <a:r>
              <a:rPr lang="zh-TW" altLang="en-US" sz="2000" dirty="0"/>
              <a:t>年度有未認列損失份額</a:t>
            </a:r>
            <a:r>
              <a:rPr lang="en-US" altLang="zh-TW" sz="2000" dirty="0"/>
              <a:t>$5,480,000</a:t>
            </a:r>
            <a:r>
              <a:rPr lang="zh-TW" altLang="en-US" sz="2000" dirty="0"/>
              <a:t>應先彌補</a:t>
            </a:r>
            <a:r>
              <a:rPr lang="zh-TW" altLang="en-US" sz="2000" dirty="0" smtClean="0"/>
              <a:t>，</a:t>
            </a:r>
            <a:r>
              <a:rPr lang="en-US" altLang="zh-TW" sz="2000" dirty="0" smtClean="0"/>
              <a:t/>
            </a:r>
            <a:br>
              <a:rPr lang="en-US" altLang="zh-TW" sz="2000" dirty="0" smtClean="0"/>
            </a:br>
            <a:r>
              <a:rPr lang="zh-TW" altLang="en-US" sz="2000" dirty="0" smtClean="0"/>
              <a:t>故</a:t>
            </a:r>
            <a:r>
              <a:rPr lang="zh-TW" altLang="en-US" sz="2000" dirty="0"/>
              <a:t>只能認列淨利</a:t>
            </a:r>
            <a:r>
              <a:rPr lang="zh-TW" altLang="en-US" sz="2000" dirty="0" smtClean="0"/>
              <a:t>份額</a:t>
            </a:r>
            <a:r>
              <a:rPr lang="en-US" altLang="zh-TW" sz="2000" dirty="0" smtClean="0"/>
              <a:t>$21,320,000</a:t>
            </a:r>
            <a:endParaRPr lang="zh-TW" altLang="en-US" sz="2000" dirty="0"/>
          </a:p>
        </p:txBody>
      </p:sp>
      <p:sp>
        <p:nvSpPr>
          <p:cNvPr id="5" name="矩形 4"/>
          <p:cNvSpPr/>
          <p:nvPr/>
        </p:nvSpPr>
        <p:spPr>
          <a:xfrm>
            <a:off x="144000" y="3394468"/>
            <a:ext cx="8856000" cy="1906740"/>
          </a:xfrm>
          <a:prstGeom prst="rect">
            <a:avLst/>
          </a:prstGeom>
        </p:spPr>
        <p:txBody>
          <a:bodyPr>
            <a:spAutoFit/>
          </a:bodyPr>
          <a:lstStyle/>
          <a:p>
            <a:pPr defTabSz="756000">
              <a:lnSpc>
                <a:spcPct val="120000"/>
              </a:lnSpc>
            </a:pPr>
            <a:r>
              <a:rPr lang="en-US" altLang="zh-TW" sz="2000" dirty="0" smtClean="0"/>
              <a:t>X4/12/31</a:t>
            </a:r>
            <a:r>
              <a:rPr lang="zh-TW" altLang="en-US" sz="2000" dirty="0" smtClean="0"/>
              <a:t>其他</a:t>
            </a:r>
            <a:r>
              <a:rPr lang="zh-TW" altLang="en-US" sz="2000" dirty="0"/>
              <a:t>負債準備	</a:t>
            </a:r>
            <a:r>
              <a:rPr lang="en-US" altLang="zh-TW" sz="2000" dirty="0" smtClean="0"/>
              <a:t>				  5,000,000</a:t>
            </a:r>
            <a:r>
              <a:rPr lang="en-US" altLang="zh-TW" sz="2000" dirty="0"/>
              <a:t>	</a:t>
            </a:r>
          </a:p>
          <a:p>
            <a:pPr defTabSz="756000">
              <a:lnSpc>
                <a:spcPct val="120000"/>
              </a:lnSpc>
            </a:pPr>
            <a:r>
              <a:rPr lang="en-US" altLang="zh-TW" sz="2000" dirty="0"/>
              <a:t>	</a:t>
            </a:r>
            <a:r>
              <a:rPr lang="en-US" altLang="zh-TW" sz="2000" dirty="0" smtClean="0"/>
              <a:t>   </a:t>
            </a:r>
            <a:r>
              <a:rPr lang="zh-TW" altLang="en-US" sz="2000" dirty="0" smtClean="0"/>
              <a:t>長期</a:t>
            </a:r>
            <a:r>
              <a:rPr lang="zh-TW" altLang="en-US" sz="2000" dirty="0"/>
              <a:t>應收關聯企業</a:t>
            </a:r>
            <a:r>
              <a:rPr lang="zh-TW" altLang="en-US" sz="2000" dirty="0" smtClean="0"/>
              <a:t>款項</a:t>
            </a:r>
            <a:r>
              <a:rPr lang="en-US" altLang="zh-TW" sz="2000" dirty="0" smtClean="0"/>
              <a:t>				10,000,000</a:t>
            </a:r>
            <a:r>
              <a:rPr lang="en-US" altLang="zh-TW" sz="2000" dirty="0"/>
              <a:t>	</a:t>
            </a:r>
          </a:p>
          <a:p>
            <a:pPr defTabSz="756000">
              <a:lnSpc>
                <a:spcPct val="120000"/>
              </a:lnSpc>
            </a:pPr>
            <a:r>
              <a:rPr lang="en-US" altLang="zh-TW" sz="2000" dirty="0"/>
              <a:t>	</a:t>
            </a:r>
            <a:r>
              <a:rPr lang="en-US" altLang="zh-TW" sz="2000" dirty="0" smtClean="0"/>
              <a:t>   </a:t>
            </a:r>
            <a:r>
              <a:rPr lang="zh-TW" altLang="en-US" sz="2000" dirty="0" smtClean="0"/>
              <a:t>採用</a:t>
            </a:r>
            <a:r>
              <a:rPr lang="zh-TW" altLang="en-US" sz="2000" dirty="0"/>
              <a:t>權益法之投資	</a:t>
            </a:r>
            <a:r>
              <a:rPr lang="en-US" altLang="zh-TW" sz="2000" dirty="0" smtClean="0"/>
              <a:t>				  6,320,000</a:t>
            </a:r>
            <a:r>
              <a:rPr lang="en-US" altLang="zh-TW" sz="2000" dirty="0"/>
              <a:t>	</a:t>
            </a:r>
          </a:p>
          <a:p>
            <a:pPr defTabSz="756000">
              <a:lnSpc>
                <a:spcPct val="120000"/>
              </a:lnSpc>
            </a:pPr>
            <a:r>
              <a:rPr lang="en-US" altLang="zh-TW" sz="2000" dirty="0"/>
              <a:t>	</a:t>
            </a:r>
            <a:r>
              <a:rPr lang="en-US" altLang="zh-TW" sz="2000" dirty="0" smtClean="0"/>
              <a:t>	</a:t>
            </a:r>
            <a:r>
              <a:rPr lang="zh-TW" altLang="en-US" sz="2000" dirty="0" smtClean="0"/>
              <a:t>採用</a:t>
            </a:r>
            <a:r>
              <a:rPr lang="zh-TW" altLang="en-US" sz="2000" dirty="0"/>
              <a:t>權益法認列之關聯企業損益份</a:t>
            </a:r>
            <a:r>
              <a:rPr lang="zh-TW" altLang="en-US" sz="2000" dirty="0" smtClean="0"/>
              <a:t>額</a:t>
            </a:r>
            <a:r>
              <a:rPr lang="zh-TW" altLang="en-US" sz="2000" dirty="0"/>
              <a:t>	</a:t>
            </a:r>
            <a:r>
              <a:rPr lang="en-US" altLang="zh-TW" sz="2000" dirty="0" smtClean="0"/>
              <a:t>	          21,320,000</a:t>
            </a:r>
            <a:endParaRPr lang="en-US" altLang="zh-TW" sz="2000" dirty="0"/>
          </a:p>
          <a:p>
            <a:pPr defTabSz="756000">
              <a:lnSpc>
                <a:spcPct val="120000"/>
              </a:lnSpc>
            </a:pPr>
            <a:r>
              <a:rPr lang="en-US" altLang="zh-TW" sz="2000" dirty="0"/>
              <a:t>		</a:t>
            </a:r>
            <a:endParaRPr lang="zh-TW" altLang="en-US" sz="2000" dirty="0"/>
          </a:p>
        </p:txBody>
      </p:sp>
    </p:spTree>
    <p:extLst>
      <p:ext uri="{BB962C8B-B14F-4D97-AF65-F5344CB8AC3E}">
        <p14:creationId xmlns:p14="http://schemas.microsoft.com/office/powerpoint/2010/main" val="3284140246"/>
      </p:ext>
    </p:extLst>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14000"/>
              </a:lnSpc>
              <a:buNone/>
            </a:pPr>
            <a:r>
              <a:rPr lang="en-US" altLang="zh-TW" sz="2400" dirty="0" smtClean="0"/>
              <a:t>2.</a:t>
            </a:r>
            <a:r>
              <a:rPr lang="zh-TW" altLang="en-US" sz="2400" dirty="0" smtClean="0"/>
              <a:t>對</a:t>
            </a:r>
            <a:r>
              <a:rPr lang="zh-TW" altLang="en-US" sz="2400" dirty="0"/>
              <a:t>被投資公司其他綜合損益所享有的份</a:t>
            </a:r>
            <a:r>
              <a:rPr lang="zh-TW" altLang="en-US" sz="2400" dirty="0" smtClean="0"/>
              <a:t>額</a:t>
            </a:r>
            <a:endParaRPr lang="en-US" altLang="zh-TW" sz="2400" dirty="0" smtClean="0"/>
          </a:p>
          <a:p>
            <a:pPr marL="0" indent="0">
              <a:lnSpc>
                <a:spcPct val="114000"/>
              </a:lnSpc>
              <a:buNone/>
            </a:pPr>
            <a:r>
              <a:rPr lang="zh-TW" altLang="en-US" sz="2200" dirty="0"/>
              <a:t>採用權益法時，被投資公司其他綜合損益之變動造成投資</a:t>
            </a:r>
            <a:r>
              <a:rPr lang="zh-TW" altLang="en-US" sz="2200" dirty="0" smtClean="0"/>
              <a:t>公司權益真正的</a:t>
            </a:r>
            <a:r>
              <a:rPr lang="zh-TW" altLang="en-US" sz="2200" dirty="0"/>
              <a:t>增加或減少時，投資公司亦應認列於其他綜合損益中，並調整投資之帳面金額</a:t>
            </a:r>
            <a:r>
              <a:rPr lang="zh-TW" altLang="en-US" sz="2200" dirty="0" smtClean="0"/>
              <a:t>。</a:t>
            </a:r>
            <a:endParaRPr lang="en-US" altLang="zh-TW" sz="2200" dirty="0" smtClean="0"/>
          </a:p>
          <a:p>
            <a:pPr marL="0" indent="0">
              <a:lnSpc>
                <a:spcPct val="114000"/>
              </a:lnSpc>
              <a:buNone/>
            </a:pPr>
            <a:r>
              <a:rPr lang="zh-TW" altLang="en-US" sz="2200" dirty="0"/>
              <a:t>有些被投資公司所認列之其他綜合損益，並不增加投資公司之權益份額，因為該其他綜合損益在被投資公司認列前，早已存在於</a:t>
            </a:r>
            <a:r>
              <a:rPr lang="zh-TW" altLang="en-US" sz="2200" dirty="0" smtClean="0"/>
              <a:t>被投資</a:t>
            </a:r>
            <a:r>
              <a:rPr lang="zh-TW" altLang="en-US" sz="2200" dirty="0"/>
              <a:t>公司，且投資公司於投資時已付出代價購買</a:t>
            </a:r>
            <a:r>
              <a:rPr lang="zh-TW" altLang="en-US" sz="2200" dirty="0" smtClean="0"/>
              <a:t>。</a:t>
            </a:r>
            <a:endParaRPr lang="en-US" altLang="zh-TW" sz="2200" dirty="0" smtClean="0"/>
          </a:p>
          <a:p>
            <a:pPr marL="0" indent="0">
              <a:lnSpc>
                <a:spcPct val="114000"/>
              </a:lnSpc>
              <a:buNone/>
            </a:pPr>
            <a:r>
              <a:rPr lang="zh-TW" altLang="en-US" sz="2200" dirty="0"/>
              <a:t>例如投資公司投資被投資公司之普通股時</a:t>
            </a:r>
            <a:r>
              <a:rPr lang="zh-TW" altLang="en-US" sz="2200" dirty="0" smtClean="0"/>
              <a:t>，按</a:t>
            </a:r>
            <a:r>
              <a:rPr lang="zh-TW" altLang="en-US" sz="2200" dirty="0"/>
              <a:t>公允價值購買其資產及負債</a:t>
            </a:r>
            <a:r>
              <a:rPr lang="zh-TW" altLang="en-US" sz="2200" dirty="0" smtClean="0"/>
              <a:t>，公允</a:t>
            </a:r>
            <a:r>
              <a:rPr lang="zh-TW" altLang="en-US" sz="2200" dirty="0"/>
              <a:t>價值與帳面金額之差額會反映在「投資成本（公允價值）與股權淨值（帳面金額）間差異之調整」中，投資後被投資公司採用重估價模式將不動產、廠房及設備重估至公允價值，投資</a:t>
            </a:r>
            <a:r>
              <a:rPr lang="zh-TW" altLang="en-US" sz="2200" dirty="0" smtClean="0"/>
              <a:t>公司不得</a:t>
            </a:r>
            <a:r>
              <a:rPr lang="zh-TW" altLang="en-US" sz="2200" dirty="0"/>
              <a:t>再認列該其他綜合損益之份額，因為該其他綜合損益份額早已包含於投資之帳面金額中。</a:t>
            </a:r>
            <a:endParaRPr lang="en-US" altLang="zh-TW" sz="2200" dirty="0" smtClean="0"/>
          </a:p>
        </p:txBody>
      </p:sp>
    </p:spTree>
    <p:extLst>
      <p:ext uri="{BB962C8B-B14F-4D97-AF65-F5344CB8AC3E}">
        <p14:creationId xmlns:p14="http://schemas.microsoft.com/office/powerpoint/2010/main" val="1506532097"/>
      </p:ext>
    </p:extLst>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4340" y="1125538"/>
            <a:ext cx="8795320" cy="863600"/>
          </a:xfrm>
        </p:spPr>
        <p:txBody>
          <a:bodyPr/>
          <a:lstStyle/>
          <a:p>
            <a:r>
              <a:rPr lang="zh-TW" altLang="en-US" dirty="0"/>
              <a:t>釋例</a:t>
            </a:r>
            <a:r>
              <a:rPr lang="en-US" altLang="zh-TW" dirty="0"/>
              <a:t>30</a:t>
            </a:r>
            <a:r>
              <a:rPr lang="zh-TW" altLang="en-US" dirty="0"/>
              <a:t>：認列關聯企業其他綜合損益變動之份額</a:t>
            </a:r>
          </a:p>
        </p:txBody>
      </p:sp>
      <p:sp>
        <p:nvSpPr>
          <p:cNvPr id="3" name="內容版面配置區 2"/>
          <p:cNvSpPr>
            <a:spLocks noGrp="1"/>
          </p:cNvSpPr>
          <p:nvPr>
            <p:ph idx="1"/>
          </p:nvPr>
        </p:nvSpPr>
        <p:spPr>
          <a:xfrm>
            <a:off x="144000" y="1989138"/>
            <a:ext cx="8856000" cy="4608214"/>
          </a:xfrm>
        </p:spPr>
        <p:txBody>
          <a:bodyPr/>
          <a:lstStyle/>
          <a:p>
            <a:pPr marL="0" indent="0">
              <a:buNone/>
            </a:pPr>
            <a:r>
              <a:rPr lang="zh-TW" altLang="en-US" sz="2400" dirty="0"/>
              <a:t>沿釋例</a:t>
            </a:r>
            <a:r>
              <a:rPr lang="en-US" altLang="zh-TW" sz="2400" dirty="0"/>
              <a:t>27</a:t>
            </a:r>
            <a:r>
              <a:rPr lang="zh-TW" altLang="en-US" sz="2400" dirty="0"/>
              <a:t>，假設高原公司</a:t>
            </a:r>
            <a:r>
              <a:rPr lang="en-US" altLang="zh-TW" sz="2400" dirty="0"/>
              <a:t>X2</a:t>
            </a:r>
            <a:r>
              <a:rPr lang="zh-TW" altLang="en-US" sz="2400" dirty="0"/>
              <a:t>年底新增加下列各項其他綜合損益（假設均按減除</a:t>
            </a:r>
            <a:r>
              <a:rPr lang="en-US" altLang="zh-TW" sz="2400" dirty="0"/>
              <a:t>20%</a:t>
            </a:r>
            <a:r>
              <a:rPr lang="zh-TW" altLang="en-US" sz="2400" dirty="0"/>
              <a:t>所得稅影響數後之淨額認列）</a:t>
            </a:r>
            <a:r>
              <a:rPr lang="zh-TW" altLang="en-US" sz="2400" dirty="0" smtClean="0"/>
              <a:t>：</a:t>
            </a:r>
            <a:endParaRPr lang="en-US" altLang="zh-TW" sz="2400" dirty="0" smtClean="0"/>
          </a:p>
          <a:p>
            <a:pPr marL="0" indent="0">
              <a:buNone/>
            </a:pPr>
            <a:r>
              <a:rPr lang="en-US" altLang="zh-TW" sz="2400" dirty="0" smtClean="0"/>
              <a:t>(</a:t>
            </a:r>
            <a:r>
              <a:rPr lang="en-US" altLang="zh-TW" sz="2400" dirty="0"/>
              <a:t>1)</a:t>
            </a:r>
            <a:r>
              <a:rPr lang="zh-TW" altLang="en-US" sz="2400" dirty="0"/>
              <a:t>不動產、廠房及設備採用重估價模式之重估</a:t>
            </a:r>
            <a:r>
              <a:rPr lang="zh-TW" altLang="en-US" sz="2400" dirty="0" smtClean="0"/>
              <a:t>增值    </a:t>
            </a:r>
            <a:r>
              <a:rPr lang="en-US" altLang="zh-TW" sz="2400" dirty="0" smtClean="0"/>
              <a:t>$(</a:t>
            </a:r>
            <a:r>
              <a:rPr lang="en-US" altLang="zh-TW" sz="2400" dirty="0"/>
              <a:t>1,200,000)</a:t>
            </a:r>
            <a:endParaRPr lang="zh-TW" altLang="en-US" sz="2400" dirty="0"/>
          </a:p>
          <a:p>
            <a:pPr marL="0" indent="0">
              <a:buNone/>
            </a:pPr>
            <a:r>
              <a:rPr lang="en-US" altLang="zh-TW" sz="2400" dirty="0"/>
              <a:t>(2)</a:t>
            </a:r>
            <a:r>
              <a:rPr lang="zh-TW" altLang="en-US" sz="2400" dirty="0"/>
              <a:t>透過其他綜合損益按公允價值衡量之金融資產</a:t>
            </a:r>
            <a:r>
              <a:rPr lang="zh-TW" altLang="en-US" sz="2400" dirty="0" smtClean="0"/>
              <a:t>之        </a:t>
            </a:r>
            <a:endParaRPr lang="en-US" altLang="zh-TW" sz="2400" dirty="0"/>
          </a:p>
          <a:p>
            <a:pPr marL="0" indent="0">
              <a:buNone/>
            </a:pPr>
            <a:r>
              <a:rPr lang="zh-TW" altLang="en-US" sz="2400" dirty="0" smtClean="0"/>
              <a:t>    未</a:t>
            </a:r>
            <a:r>
              <a:rPr lang="zh-TW" altLang="en-US" sz="2400" dirty="0"/>
              <a:t>實現利益</a:t>
            </a:r>
            <a:r>
              <a:rPr lang="en-US" altLang="zh-TW" sz="2400" dirty="0"/>
              <a:t>(</a:t>
            </a:r>
            <a:r>
              <a:rPr lang="zh-TW" altLang="en-US" sz="2400" dirty="0"/>
              <a:t>債券</a:t>
            </a:r>
            <a:r>
              <a:rPr lang="en-US" altLang="zh-TW" sz="2400" dirty="0" smtClean="0"/>
              <a:t>)                                                               (800,000)</a:t>
            </a:r>
            <a:endParaRPr lang="en-US" altLang="zh-TW" sz="2400" dirty="0"/>
          </a:p>
          <a:p>
            <a:pPr marL="0" indent="0">
              <a:buNone/>
            </a:pPr>
            <a:r>
              <a:rPr lang="en-US" altLang="zh-TW" sz="2400" dirty="0"/>
              <a:t>(3)</a:t>
            </a:r>
            <a:r>
              <a:rPr lang="zh-TW" altLang="en-US" sz="2400" dirty="0"/>
              <a:t>國外營運機構財務報表換算之兌換</a:t>
            </a:r>
            <a:r>
              <a:rPr lang="zh-TW" altLang="en-US" sz="2400" dirty="0" smtClean="0"/>
              <a:t>損失</a:t>
            </a:r>
            <a:r>
              <a:rPr lang="en-US" altLang="zh-TW" sz="2400" dirty="0" smtClean="0"/>
              <a:t>	           </a:t>
            </a:r>
            <a:r>
              <a:rPr lang="zh-TW" altLang="en-US" sz="2400" dirty="0" smtClean="0"/>
              <a:t>    </a:t>
            </a:r>
            <a:r>
              <a:rPr lang="en-US" altLang="zh-TW" sz="2400" dirty="0" smtClean="0"/>
              <a:t>600,000</a:t>
            </a:r>
            <a:r>
              <a:rPr lang="zh-TW" altLang="en-US" sz="2400" b="1" dirty="0" smtClean="0">
                <a:solidFill>
                  <a:srgbClr val="FF0000"/>
                </a:solidFill>
              </a:rPr>
              <a:t>注意</a:t>
            </a:r>
            <a:r>
              <a:rPr lang="zh-TW" altLang="en-US" sz="2400" b="1" dirty="0">
                <a:solidFill>
                  <a:srgbClr val="FF0000"/>
                </a:solidFill>
              </a:rPr>
              <a:t>：</a:t>
            </a:r>
            <a:r>
              <a:rPr lang="zh-TW" altLang="en-US" sz="2400" dirty="0"/>
              <a:t>「透過其他綜合損益按公允價值衡量之金融資產未實現損益」應區別債券及股票產生者，如係債券產生者，將來可重分類至損益，如係股票產生者，將來只能結轉保留盈餘</a:t>
            </a:r>
            <a:r>
              <a:rPr lang="zh-TW" altLang="en-US" sz="2400" dirty="0" smtClean="0"/>
              <a:t>。</a:t>
            </a:r>
            <a:endParaRPr lang="en-US" altLang="zh-TW" sz="2400" dirty="0" smtClean="0"/>
          </a:p>
          <a:p>
            <a:pPr marL="0" indent="0">
              <a:buNone/>
            </a:pPr>
            <a:r>
              <a:rPr lang="zh-TW" altLang="en-US" sz="2400" dirty="0"/>
              <a:t>東山公司之分錄如下：</a:t>
            </a:r>
          </a:p>
          <a:p>
            <a:pPr marL="0" indent="0">
              <a:buNone/>
            </a:pPr>
            <a:endParaRPr lang="zh-TW" altLang="en-US" sz="2400" dirty="0"/>
          </a:p>
        </p:txBody>
      </p:sp>
    </p:spTree>
    <p:extLst>
      <p:ext uri="{BB962C8B-B14F-4D97-AF65-F5344CB8AC3E}">
        <p14:creationId xmlns:p14="http://schemas.microsoft.com/office/powerpoint/2010/main" val="1284019368"/>
      </p:ext>
    </p:extLst>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174095"/>
            <a:ext cx="8856000" cy="5926302"/>
          </a:xfrm>
          <a:prstGeom prst="rect">
            <a:avLst/>
          </a:prstGeom>
        </p:spPr>
        <p:txBody>
          <a:bodyPr>
            <a:spAutoFit/>
          </a:bodyPr>
          <a:lstStyle/>
          <a:p>
            <a:pPr defTabSz="756000">
              <a:lnSpc>
                <a:spcPct val="112000"/>
              </a:lnSpc>
            </a:pPr>
            <a:r>
              <a:rPr lang="zh-TW" altLang="en-US" sz="2000" dirty="0"/>
              <a:t>說明：不動產、廠房及設備於</a:t>
            </a:r>
            <a:r>
              <a:rPr lang="en-US" altLang="zh-TW" sz="2000" dirty="0"/>
              <a:t>X2</a:t>
            </a:r>
            <a:r>
              <a:rPr lang="zh-TW" altLang="en-US" sz="2000" dirty="0"/>
              <a:t>年</a:t>
            </a:r>
            <a:r>
              <a:rPr lang="en-US" altLang="zh-TW" sz="2000" dirty="0"/>
              <a:t>12</a:t>
            </a:r>
            <a:r>
              <a:rPr lang="zh-TW" altLang="en-US" sz="2000" dirty="0"/>
              <a:t>月</a:t>
            </a:r>
            <a:r>
              <a:rPr lang="en-US" altLang="zh-TW" sz="2000" dirty="0"/>
              <a:t>31</a:t>
            </a:r>
            <a:r>
              <a:rPr lang="zh-TW" altLang="en-US" sz="2000" dirty="0"/>
              <a:t>日辦理重估價，增值</a:t>
            </a:r>
            <a:r>
              <a:rPr lang="en-US" altLang="zh-TW" sz="2000" dirty="0"/>
              <a:t>$1,200,000</a:t>
            </a:r>
            <a:r>
              <a:rPr lang="zh-TW" altLang="en-US" sz="2000" dirty="0"/>
              <a:t>（稅後），該增值部分在</a:t>
            </a:r>
            <a:r>
              <a:rPr lang="en-US" altLang="zh-TW" sz="2000" dirty="0"/>
              <a:t>X2/7/1</a:t>
            </a:r>
            <a:r>
              <a:rPr lang="zh-TW" altLang="en-US" sz="2000" dirty="0"/>
              <a:t>東山公司購買高原公司之股票時即已存在，並包含於每股</a:t>
            </a:r>
            <a:r>
              <a:rPr lang="en-US" altLang="zh-TW" sz="2000" dirty="0"/>
              <a:t>$22</a:t>
            </a:r>
            <a:r>
              <a:rPr lang="zh-TW" altLang="en-US" sz="2000" dirty="0"/>
              <a:t>之市價中，亦即包含於投資成本中，故東山公司不再認列該項其他綜合損益份額。</a:t>
            </a:r>
          </a:p>
          <a:p>
            <a:pPr defTabSz="756000">
              <a:lnSpc>
                <a:spcPct val="112000"/>
              </a:lnSpc>
            </a:pPr>
            <a:r>
              <a:rPr lang="zh-TW" altLang="en-US" sz="2000" dirty="0" smtClean="0"/>
              <a:t>但</a:t>
            </a:r>
            <a:r>
              <a:rPr lang="zh-TW" altLang="en-US" sz="2000" dirty="0"/>
              <a:t>經高原公司重估價後，不動產、廠房及設備之公允價值與帳面金額間之差異即告消除，下年度（</a:t>
            </a:r>
            <a:r>
              <a:rPr lang="en-US" altLang="zh-TW" sz="2000" dirty="0"/>
              <a:t>X3</a:t>
            </a:r>
            <a:r>
              <a:rPr lang="zh-TW" altLang="en-US" sz="2000" dirty="0"/>
              <a:t>年度）高原公司將按重估價值（公允價值）計提折舊，故其損益已正確，東山公司於認列</a:t>
            </a:r>
            <a:r>
              <a:rPr lang="en-US" altLang="zh-TW" sz="2000" dirty="0"/>
              <a:t>X3</a:t>
            </a:r>
            <a:r>
              <a:rPr lang="zh-TW" altLang="en-US" sz="2000" dirty="0"/>
              <a:t>年度之損益份額時，已不必再調整該部分投資成本與股權淨值間之差額（詳後面說明）。但</a:t>
            </a:r>
            <a:r>
              <a:rPr lang="en-US" altLang="zh-TW" sz="2000" dirty="0"/>
              <a:t>X3</a:t>
            </a:r>
            <a:r>
              <a:rPr lang="zh-TW" altLang="en-US" sz="2000" dirty="0"/>
              <a:t>年度以後如有新的重估增值，則東山公司應認列其他綜合損益之份額。</a:t>
            </a:r>
          </a:p>
          <a:p>
            <a:pPr defTabSz="756000">
              <a:lnSpc>
                <a:spcPct val="112000"/>
              </a:lnSpc>
            </a:pPr>
            <a:endParaRPr lang="en-US" altLang="zh-TW" sz="2000" dirty="0" smtClean="0"/>
          </a:p>
          <a:p>
            <a:pPr defTabSz="756000">
              <a:lnSpc>
                <a:spcPct val="112000"/>
              </a:lnSpc>
            </a:pPr>
            <a:r>
              <a:rPr lang="en-US" altLang="zh-TW" sz="2000" dirty="0" smtClean="0"/>
              <a:t>X2/12/31</a:t>
            </a:r>
            <a:r>
              <a:rPr lang="zh-TW" altLang="en-US" sz="2000" dirty="0" smtClean="0"/>
              <a:t>採用</a:t>
            </a:r>
            <a:r>
              <a:rPr lang="zh-TW" altLang="en-US" sz="2000" dirty="0"/>
              <a:t>權益法之投資	</a:t>
            </a:r>
            <a:r>
              <a:rPr lang="en-US" altLang="zh-TW" sz="2000" dirty="0" smtClean="0"/>
              <a:t>					  40,000</a:t>
            </a:r>
            <a:r>
              <a:rPr lang="en-US" altLang="zh-TW" sz="2000" dirty="0"/>
              <a:t>	</a:t>
            </a:r>
          </a:p>
          <a:p>
            <a:pPr defTabSz="756000">
              <a:lnSpc>
                <a:spcPct val="112000"/>
              </a:lnSpc>
            </a:pPr>
            <a:r>
              <a:rPr lang="en-US" altLang="zh-TW" sz="2000" dirty="0"/>
              <a:t>	</a:t>
            </a:r>
            <a:r>
              <a:rPr lang="en-US" altLang="zh-TW" sz="2000" dirty="0" smtClean="0"/>
              <a:t>   </a:t>
            </a:r>
            <a:r>
              <a:rPr lang="zh-TW" altLang="en-US" sz="2000" dirty="0" smtClean="0"/>
              <a:t>採用</a:t>
            </a:r>
            <a:r>
              <a:rPr lang="zh-TW" altLang="en-US" sz="2000" dirty="0"/>
              <a:t>權益法認列之關聯企業其他綜合損益份</a:t>
            </a:r>
            <a:r>
              <a:rPr lang="zh-TW" altLang="en-US" sz="2000" dirty="0" smtClean="0"/>
              <a:t>額</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國外營運機構財務報表換算之兌換</a:t>
            </a:r>
            <a:r>
              <a:rPr lang="zh-TW" altLang="en-US" sz="2000" dirty="0" smtClean="0"/>
              <a:t>損失</a:t>
            </a:r>
            <a:r>
              <a:rPr lang="en-US" altLang="zh-TW" sz="2000" dirty="0" smtClean="0"/>
              <a:t>	</a:t>
            </a:r>
            <a:r>
              <a:rPr lang="en-US" altLang="zh-TW" sz="2000" dirty="0"/>
              <a:t>	</a:t>
            </a:r>
            <a:r>
              <a:rPr lang="en-US" altLang="zh-TW" sz="2000" dirty="0" smtClean="0"/>
              <a:t>120,000</a:t>
            </a:r>
            <a:r>
              <a:rPr lang="en-US" altLang="zh-TW" sz="2000" dirty="0"/>
              <a:t>	</a:t>
            </a:r>
            <a:r>
              <a:rPr lang="en-US" altLang="zh-TW" sz="2000" dirty="0" smtClean="0"/>
              <a:t>	           </a:t>
            </a:r>
            <a:r>
              <a:rPr lang="zh-TW" altLang="en-US" sz="2000" dirty="0" smtClean="0"/>
              <a:t>採用</a:t>
            </a:r>
            <a:r>
              <a:rPr lang="zh-TW" altLang="en-US" sz="2000" dirty="0"/>
              <a:t>權益法認列之關聯企業其他綜合</a:t>
            </a:r>
            <a:r>
              <a:rPr lang="zh-TW" altLang="en-US" sz="2000" dirty="0" smtClean="0"/>
              <a:t>損益份額</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透過其他綜合損益按公允</a:t>
            </a:r>
            <a:r>
              <a:rPr lang="zh-TW" altLang="en-US" sz="2000" dirty="0" smtClean="0"/>
              <a:t>價值衡量</a:t>
            </a:r>
            <a:r>
              <a:rPr lang="zh-TW" altLang="en-US" sz="2000" dirty="0"/>
              <a:t>之</a:t>
            </a:r>
            <a:r>
              <a:rPr lang="zh-TW" altLang="en-US" sz="2000" dirty="0" smtClean="0"/>
              <a:t>金融</a:t>
            </a:r>
            <a:r>
              <a:rPr lang="en-US" altLang="zh-TW" sz="2000" dirty="0" smtClean="0"/>
              <a:t/>
            </a:r>
            <a:br>
              <a:rPr lang="en-US" altLang="zh-TW" sz="2000" dirty="0" smtClean="0"/>
            </a:br>
            <a:r>
              <a:rPr lang="en-US" altLang="zh-TW" sz="2000" dirty="0" smtClean="0"/>
              <a:t>		   </a:t>
            </a:r>
            <a:r>
              <a:rPr lang="zh-TW" altLang="en-US" sz="2000" dirty="0" smtClean="0"/>
              <a:t>資產</a:t>
            </a:r>
            <a:r>
              <a:rPr lang="zh-TW" altLang="en-US" sz="2000" dirty="0"/>
              <a:t>未實現利益</a:t>
            </a:r>
            <a:r>
              <a:rPr lang="en-US" altLang="zh-TW" sz="2000" dirty="0"/>
              <a:t>(</a:t>
            </a:r>
            <a:r>
              <a:rPr lang="zh-TW" altLang="en-US" sz="2000" dirty="0"/>
              <a:t>債券</a:t>
            </a:r>
            <a:r>
              <a:rPr lang="en-US" altLang="zh-TW" sz="2000" dirty="0" smtClean="0"/>
              <a:t>)					    160,000</a:t>
            </a:r>
            <a:endParaRPr lang="en-US" altLang="zh-TW" sz="2000" dirty="0"/>
          </a:p>
          <a:p>
            <a:pPr defTabSz="756000">
              <a:lnSpc>
                <a:spcPct val="112000"/>
              </a:lnSpc>
            </a:pPr>
            <a:r>
              <a:rPr lang="en-US" altLang="zh-TW" sz="2000" dirty="0"/>
              <a:t>		</a:t>
            </a:r>
            <a:endParaRPr lang="zh-TW" altLang="en-US" sz="2000" dirty="0"/>
          </a:p>
        </p:txBody>
      </p:sp>
    </p:spTree>
    <p:extLst>
      <p:ext uri="{BB962C8B-B14F-4D97-AF65-F5344CB8AC3E}">
        <p14:creationId xmlns:p14="http://schemas.microsoft.com/office/powerpoint/2010/main" val="2276589990"/>
      </p:ext>
    </p:extLst>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12776"/>
            <a:ext cx="8229600" cy="5184576"/>
          </a:xfrm>
        </p:spPr>
        <p:txBody>
          <a:bodyPr/>
          <a:lstStyle/>
          <a:p>
            <a:pPr marL="0" indent="0">
              <a:lnSpc>
                <a:spcPct val="114000"/>
              </a:lnSpc>
              <a:buNone/>
            </a:pPr>
            <a:r>
              <a:rPr lang="zh-TW" altLang="en-US" sz="2400" b="1" dirty="0">
                <a:solidFill>
                  <a:srgbClr val="FF0000"/>
                </a:solidFill>
              </a:rPr>
              <a:t>三</a:t>
            </a:r>
            <a:r>
              <a:rPr lang="zh-TW" altLang="en-US" sz="2400" b="1" dirty="0" smtClean="0">
                <a:solidFill>
                  <a:srgbClr val="FF0000"/>
                </a:solidFill>
              </a:rPr>
              <a:t>、公司</a:t>
            </a:r>
            <a:r>
              <a:rPr lang="zh-TW" altLang="en-US" sz="2400" b="1" dirty="0">
                <a:solidFill>
                  <a:srgbClr val="FF0000"/>
                </a:solidFill>
              </a:rPr>
              <a:t>間交易未實現損益的</a:t>
            </a:r>
            <a:r>
              <a:rPr lang="zh-TW" altLang="en-US" sz="2400" b="1" dirty="0" smtClean="0">
                <a:solidFill>
                  <a:srgbClr val="FF0000"/>
                </a:solidFill>
              </a:rPr>
              <a:t>消除</a:t>
            </a:r>
            <a:endParaRPr lang="en-US" altLang="zh-TW" sz="2400" b="1" dirty="0" smtClean="0">
              <a:solidFill>
                <a:srgbClr val="FF0000"/>
              </a:solidFill>
            </a:endParaRPr>
          </a:p>
          <a:p>
            <a:pPr marL="0" indent="0">
              <a:lnSpc>
                <a:spcPct val="160000"/>
              </a:lnSpc>
              <a:buNone/>
            </a:pPr>
            <a:r>
              <a:rPr lang="zh-TW" altLang="en-US" sz="2400" dirty="0" smtClean="0"/>
              <a:t>採用</a:t>
            </a:r>
            <a:r>
              <a:rPr lang="zh-TW" altLang="en-US" sz="2400" dirty="0"/>
              <a:t>權益法時，因投資公司對被投資公司有重大影響力，公司間有交易（銷貨或其他資產買賣）發生，在該存貨未出售給第三方，或該資產未</a:t>
            </a:r>
            <a:r>
              <a:rPr lang="zh-TW" altLang="en-US" sz="2400" dirty="0" smtClean="0"/>
              <a:t>消耗前</a:t>
            </a:r>
            <a:r>
              <a:rPr lang="zh-TW" altLang="en-US" sz="2400" dirty="0"/>
              <a:t>，賣方之利潤實際上並未</a:t>
            </a:r>
            <a:r>
              <a:rPr lang="zh-TW" altLang="en-US" sz="2400" dirty="0" smtClean="0"/>
              <a:t>實現，</a:t>
            </a:r>
            <a:r>
              <a:rPr lang="zh-TW" altLang="en-US" sz="2400" dirty="0"/>
              <a:t>故在認列損益份額時應加以消除</a:t>
            </a:r>
            <a:r>
              <a:rPr lang="zh-TW" altLang="en-US" sz="2400" dirty="0" smtClean="0"/>
              <a:t>。</a:t>
            </a:r>
            <a:endParaRPr lang="en-US" altLang="zh-TW" sz="2400" dirty="0" smtClean="0"/>
          </a:p>
          <a:p>
            <a:pPr marL="0" indent="0">
              <a:lnSpc>
                <a:spcPct val="160000"/>
              </a:lnSpc>
              <a:buNone/>
            </a:pPr>
            <a:r>
              <a:rPr lang="zh-TW" altLang="en-US" sz="2400" dirty="0"/>
              <a:t>已實現時，方能將將未實現損益迴轉為已實現</a:t>
            </a:r>
            <a:r>
              <a:rPr lang="zh-TW" altLang="en-US" sz="2400" dirty="0" smtClean="0"/>
              <a:t>損益。</a:t>
            </a:r>
            <a:endParaRPr lang="en-US" altLang="zh-TW" sz="2400" dirty="0" smtClean="0"/>
          </a:p>
        </p:txBody>
      </p:sp>
    </p:spTree>
    <p:extLst>
      <p:ext uri="{BB962C8B-B14F-4D97-AF65-F5344CB8AC3E}">
        <p14:creationId xmlns:p14="http://schemas.microsoft.com/office/powerpoint/2010/main" val="1938322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a:latin typeface="+mn-ea"/>
              </a:rPr>
              <a:t>交易日</a:t>
            </a:r>
            <a:r>
              <a:rPr lang="zh-TW" altLang="en-US" dirty="0" smtClean="0">
                <a:latin typeface="+mn-ea"/>
              </a:rPr>
              <a:t>會計</a:t>
            </a:r>
            <a:endParaRPr lang="en-US" altLang="zh-TW" dirty="0" smtClean="0">
              <a:latin typeface="+mn-ea"/>
            </a:endParaRPr>
          </a:p>
          <a:p>
            <a:pPr marL="0" indent="0">
              <a:buNone/>
            </a:pPr>
            <a:endParaRPr lang="en-US" altLang="zh-TW" dirty="0" smtClean="0"/>
          </a:p>
          <a:p>
            <a:pPr marL="0" indent="0">
              <a:buNone/>
            </a:pPr>
            <a:endParaRPr lang="zh-TW" altLang="en-US" dirty="0"/>
          </a:p>
        </p:txBody>
      </p:sp>
      <p:sp>
        <p:nvSpPr>
          <p:cNvPr id="4" name="圓角矩形 3"/>
          <p:cNvSpPr/>
          <p:nvPr/>
        </p:nvSpPr>
        <p:spPr bwMode="auto">
          <a:xfrm>
            <a:off x="611560" y="2511480"/>
            <a:ext cx="1368152" cy="576064"/>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3000" dirty="0">
                <a:effectLst>
                  <a:outerShdw blurRad="38100" dist="38100" dir="2700000" algn="tl">
                    <a:srgbClr val="000000">
                      <a:alpha val="43137"/>
                    </a:srgbClr>
                  </a:outerShdw>
                </a:effectLst>
                <a:latin typeface="+mn-ea"/>
              </a:rPr>
              <a:t>交易</a:t>
            </a:r>
            <a:r>
              <a:rPr kumimoji="1" lang="zh-TW" altLang="en-US" sz="3000" dirty="0" smtClean="0">
                <a:effectLst>
                  <a:outerShdw blurRad="38100" dist="38100" dir="2700000" algn="tl">
                    <a:srgbClr val="000000">
                      <a:alpha val="43137"/>
                    </a:srgbClr>
                  </a:outerShdw>
                </a:effectLst>
                <a:latin typeface="+mn-ea"/>
              </a:rPr>
              <a:t>日</a:t>
            </a:r>
            <a:endParaRPr kumimoji="1" lang="en-US" altLang="zh-TW" sz="3000" dirty="0" smtClean="0">
              <a:effectLst>
                <a:outerShdw blurRad="38100" dist="38100" dir="2700000" algn="tl">
                  <a:srgbClr val="000000">
                    <a:alpha val="43137"/>
                  </a:srgbClr>
                </a:outerShdw>
              </a:effectLst>
              <a:latin typeface="+mn-ea"/>
            </a:endParaRPr>
          </a:p>
          <a:p>
            <a:pPr algn="ctr" fontAlgn="base">
              <a:spcBef>
                <a:spcPct val="0"/>
              </a:spcBef>
              <a:spcAft>
                <a:spcPct val="0"/>
              </a:spcAft>
            </a:pPr>
            <a:r>
              <a:rPr kumimoji="1" lang="zh-TW" altLang="en-US" sz="3000" dirty="0">
                <a:effectLst>
                  <a:outerShdw blurRad="38100" dist="38100" dir="2700000" algn="tl">
                    <a:srgbClr val="000000">
                      <a:alpha val="43137"/>
                    </a:srgbClr>
                  </a:outerShdw>
                </a:effectLst>
                <a:latin typeface="+mn-ea"/>
              </a:rPr>
              <a:t>（合約簽訂日）</a:t>
            </a:r>
            <a:endParaRPr kumimoji="1" lang="zh-TW" altLang="en-US" sz="3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
        <p:nvSpPr>
          <p:cNvPr id="5" name="文字方塊 4"/>
          <p:cNvSpPr txBox="1"/>
          <p:nvPr/>
        </p:nvSpPr>
        <p:spPr>
          <a:xfrm>
            <a:off x="2510949" y="2348880"/>
            <a:ext cx="6453539" cy="1384995"/>
          </a:xfrm>
          <a:prstGeom prst="rect">
            <a:avLst/>
          </a:prstGeom>
          <a:noFill/>
        </p:spPr>
        <p:txBody>
          <a:bodyPr wrap="square" rtlCol="0">
            <a:spAutoFit/>
          </a:bodyPr>
          <a:lstStyle/>
          <a:p>
            <a:r>
              <a:rPr kumimoji="1" lang="zh-TW" altLang="en-US" sz="2800" b="1" dirty="0" smtClean="0">
                <a:solidFill>
                  <a:srgbClr val="00B050"/>
                </a:solidFill>
              </a:rPr>
              <a:t>買入：</a:t>
            </a:r>
            <a:r>
              <a:rPr kumimoji="1" lang="zh-TW" altLang="en-US" sz="2800" b="1" dirty="0" smtClean="0"/>
              <a:t>認</a:t>
            </a:r>
            <a:r>
              <a:rPr kumimoji="1" lang="zh-TW" altLang="en-US" sz="2800" b="1" dirty="0"/>
              <a:t>列買入的金融資產及應付</a:t>
            </a:r>
            <a:r>
              <a:rPr kumimoji="1" lang="zh-TW" altLang="en-US" sz="2800" b="1" dirty="0" smtClean="0"/>
              <a:t>款項</a:t>
            </a:r>
            <a:endParaRPr kumimoji="1" lang="en-US" altLang="zh-TW" sz="2800" b="1" dirty="0" smtClean="0"/>
          </a:p>
          <a:p>
            <a:r>
              <a:rPr kumimoji="1" lang="zh-TW" altLang="en-US" sz="2800" b="1" dirty="0" smtClean="0">
                <a:solidFill>
                  <a:srgbClr val="00B050"/>
                </a:solidFill>
              </a:rPr>
              <a:t>出售：</a:t>
            </a:r>
            <a:r>
              <a:rPr kumimoji="1" lang="zh-TW" altLang="en-US" sz="2800" b="1" dirty="0" smtClean="0"/>
              <a:t>認</a:t>
            </a:r>
            <a:r>
              <a:rPr kumimoji="1" lang="zh-TW" altLang="en-US" sz="2800" b="1" dirty="0"/>
              <a:t>列應收款項並除列金融資產</a:t>
            </a:r>
            <a:r>
              <a:rPr kumimoji="1" lang="zh-TW" altLang="en-US" sz="2800" b="1" dirty="0" smtClean="0"/>
              <a:t>，</a:t>
            </a:r>
            <a:endParaRPr kumimoji="1" lang="en-US" altLang="zh-TW" sz="2800" b="1" dirty="0" smtClean="0"/>
          </a:p>
          <a:p>
            <a:r>
              <a:rPr kumimoji="1" lang="zh-TW" altLang="en-US" sz="2800" b="1" dirty="0" smtClean="0"/>
              <a:t>            認</a:t>
            </a:r>
            <a:r>
              <a:rPr kumimoji="1" lang="zh-TW" altLang="en-US" sz="2800" b="1" dirty="0"/>
              <a:t>列出售損益</a:t>
            </a:r>
          </a:p>
        </p:txBody>
      </p:sp>
      <p:sp>
        <p:nvSpPr>
          <p:cNvPr id="6" name="圓角矩形 5"/>
          <p:cNvSpPr/>
          <p:nvPr/>
        </p:nvSpPr>
        <p:spPr bwMode="auto">
          <a:xfrm>
            <a:off x="107504" y="4167104"/>
            <a:ext cx="2520279" cy="576064"/>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800" dirty="0" smtClean="0">
                <a:effectLst>
                  <a:outerShdw blurRad="38100" dist="38100" dir="2700000" algn="tl">
                    <a:srgbClr val="000000">
                      <a:alpha val="43137"/>
                    </a:srgbClr>
                  </a:outerShdw>
                </a:effectLst>
                <a:latin typeface="+mn-ea"/>
              </a:rPr>
              <a:t>報導期間結束</a:t>
            </a:r>
            <a:r>
              <a:rPr kumimoji="1" lang="zh-TW" altLang="en-US" sz="2800" dirty="0">
                <a:effectLst>
                  <a:outerShdw blurRad="38100" dist="38100" dir="2700000" algn="tl">
                    <a:srgbClr val="000000">
                      <a:alpha val="43137"/>
                    </a:srgbClr>
                  </a:outerShdw>
                </a:effectLst>
                <a:latin typeface="+mn-ea"/>
              </a:rPr>
              <a:t>日</a:t>
            </a:r>
            <a:endParaRPr kumimoji="1" lang="zh-TW"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
        <p:nvSpPr>
          <p:cNvPr id="7" name="文字方塊 6"/>
          <p:cNvSpPr txBox="1"/>
          <p:nvPr/>
        </p:nvSpPr>
        <p:spPr>
          <a:xfrm>
            <a:off x="2627783" y="4095656"/>
            <a:ext cx="6453539" cy="1384995"/>
          </a:xfrm>
          <a:prstGeom prst="rect">
            <a:avLst/>
          </a:prstGeom>
          <a:noFill/>
        </p:spPr>
        <p:txBody>
          <a:bodyPr wrap="square" rtlCol="0">
            <a:spAutoFit/>
          </a:bodyPr>
          <a:lstStyle/>
          <a:p>
            <a:r>
              <a:rPr kumimoji="1" lang="zh-TW" altLang="en-US" sz="2800" b="1" dirty="0">
                <a:solidFill>
                  <a:srgbClr val="00B050"/>
                </a:solidFill>
              </a:rPr>
              <a:t>按公允價值</a:t>
            </a:r>
            <a:r>
              <a:rPr kumimoji="1" lang="zh-TW" altLang="en-US" sz="2800" b="1" dirty="0" smtClean="0">
                <a:solidFill>
                  <a:srgbClr val="00B050"/>
                </a:solidFill>
              </a:rPr>
              <a:t>衡量：</a:t>
            </a:r>
            <a:r>
              <a:rPr kumimoji="1" lang="zh-TW" altLang="en-US" sz="2800" b="1" dirty="0" smtClean="0"/>
              <a:t>應</a:t>
            </a:r>
            <a:r>
              <a:rPr kumimoji="1" lang="zh-TW" altLang="en-US" sz="2800" b="1" dirty="0"/>
              <a:t>將帳面金額調整至公允</a:t>
            </a:r>
            <a:r>
              <a:rPr kumimoji="1" lang="zh-TW" altLang="en-US" sz="2800" b="1" dirty="0" smtClean="0"/>
              <a:t>價值</a:t>
            </a:r>
            <a:endParaRPr kumimoji="1" lang="en-US" altLang="zh-TW" sz="2800" b="1" dirty="0" smtClean="0"/>
          </a:p>
          <a:p>
            <a:r>
              <a:rPr kumimoji="1" lang="zh-TW" altLang="en-US" sz="2800" b="1" dirty="0">
                <a:solidFill>
                  <a:srgbClr val="00B050"/>
                </a:solidFill>
              </a:rPr>
              <a:t>按攤銷後成本衡量：</a:t>
            </a:r>
            <a:r>
              <a:rPr kumimoji="1" lang="zh-TW" altLang="en-US" sz="2800" b="1" dirty="0"/>
              <a:t>期末不作調整</a:t>
            </a:r>
            <a:endParaRPr kumimoji="1" lang="en-US" altLang="zh-TW" sz="2800" b="1" dirty="0" smtClean="0"/>
          </a:p>
        </p:txBody>
      </p:sp>
    </p:spTree>
    <p:extLst>
      <p:ext uri="{BB962C8B-B14F-4D97-AF65-F5344CB8AC3E}">
        <p14:creationId xmlns:p14="http://schemas.microsoft.com/office/powerpoint/2010/main" val="3126474039"/>
      </p:ext>
    </p:extLst>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323528" y="1116876"/>
            <a:ext cx="1080120" cy="432048"/>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交易類別</a:t>
            </a:r>
            <a:endParaRPr kumimoji="1" lang="zh-TW" altLang="en-US" sz="2000" b="0" i="0" u="none" strike="noStrike" cap="none" normalizeH="0" baseline="0" dirty="0" smtClean="0">
              <a:ln>
                <a:noFill/>
              </a:ln>
              <a:solidFill>
                <a:schemeClr val="tx1"/>
              </a:solidFill>
              <a:effectLst/>
              <a:latin typeface="+mn-ea"/>
            </a:endParaRPr>
          </a:p>
        </p:txBody>
      </p:sp>
      <p:pic>
        <p:nvPicPr>
          <p:cNvPr id="5" name="圖片 4"/>
          <p:cNvPicPr>
            <a:picLocks noChangeAspect="1"/>
          </p:cNvPicPr>
          <p:nvPr/>
        </p:nvPicPr>
        <p:blipFill>
          <a:blip r:embed="rId2" cstate="print">
            <a:extLst>
              <a:ext uri="{BEBA8EAE-BF5A-486C-A8C5-ECC9F3942E4B}">
                <a14:imgProps xmlns:a14="http://schemas.microsoft.com/office/drawing/2010/main">
                  <a14:imgLayer r:embed="rId3">
                    <a14:imgEffect>
                      <a14:backgroundRemoval t="0" b="96833" l="500" r="90000"/>
                    </a14:imgEffect>
                  </a14:imgLayer>
                </a14:imgProps>
              </a:ext>
              <a:ext uri="{28A0092B-C50C-407E-A947-70E740481C1C}">
                <a14:useLocalDpi xmlns:a14="http://schemas.microsoft.com/office/drawing/2010/main" val="0"/>
              </a:ext>
            </a:extLst>
          </a:blip>
          <a:stretch>
            <a:fillRect/>
          </a:stretch>
        </p:blipFill>
        <p:spPr>
          <a:xfrm>
            <a:off x="1114908" y="1404908"/>
            <a:ext cx="1005954" cy="1005954"/>
          </a:xfrm>
          <a:prstGeom prst="rect">
            <a:avLst/>
          </a:prstGeom>
        </p:spPr>
      </p:pic>
      <p:pic>
        <p:nvPicPr>
          <p:cNvPr id="7" name="圖片 6"/>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093583" y="1404752"/>
            <a:ext cx="784291" cy="1006110"/>
          </a:xfrm>
          <a:prstGeom prst="rect">
            <a:avLst/>
          </a:prstGeom>
        </p:spPr>
      </p:pic>
      <p:sp>
        <p:nvSpPr>
          <p:cNvPr id="8" name="向右箭號 7"/>
          <p:cNvSpPr/>
          <p:nvPr/>
        </p:nvSpPr>
        <p:spPr bwMode="auto">
          <a:xfrm>
            <a:off x="2339044" y="1698012"/>
            <a:ext cx="576064" cy="504056"/>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pic>
        <p:nvPicPr>
          <p:cNvPr id="11" name="圖片 10"/>
          <p:cNvPicPr>
            <a:picLocks noChangeAspect="1"/>
          </p:cNvPicPr>
          <p:nvPr/>
        </p:nvPicPr>
        <p:blipFill>
          <a:blip r:embed="rId2" cstate="print">
            <a:extLst>
              <a:ext uri="{BEBA8EAE-BF5A-486C-A8C5-ECC9F3942E4B}">
                <a14:imgProps xmlns:a14="http://schemas.microsoft.com/office/drawing/2010/main">
                  <a14:imgLayer r:embed="rId3">
                    <a14:imgEffect>
                      <a14:backgroundRemoval t="0" b="96833" l="500" r="90000"/>
                    </a14:imgEffect>
                  </a14:imgLayer>
                </a14:imgProps>
              </a:ext>
              <a:ext uri="{28A0092B-C50C-407E-A947-70E740481C1C}">
                <a14:useLocalDpi xmlns:a14="http://schemas.microsoft.com/office/drawing/2010/main" val="0"/>
              </a:ext>
            </a:extLst>
          </a:blip>
          <a:stretch>
            <a:fillRect/>
          </a:stretch>
        </p:blipFill>
        <p:spPr>
          <a:xfrm>
            <a:off x="1075761" y="2343170"/>
            <a:ext cx="1005954" cy="1005954"/>
          </a:xfrm>
          <a:prstGeom prst="rect">
            <a:avLst/>
          </a:prstGeom>
        </p:spPr>
      </p:pic>
      <p:pic>
        <p:nvPicPr>
          <p:cNvPr id="12" name="圖片 11"/>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054436" y="2343014"/>
            <a:ext cx="784291" cy="1006110"/>
          </a:xfrm>
          <a:prstGeom prst="rect">
            <a:avLst/>
          </a:prstGeom>
        </p:spPr>
      </p:pic>
      <p:sp>
        <p:nvSpPr>
          <p:cNvPr id="14" name="圓角矩形 13"/>
          <p:cNvSpPr/>
          <p:nvPr/>
        </p:nvSpPr>
        <p:spPr bwMode="auto">
          <a:xfrm>
            <a:off x="323528" y="1751137"/>
            <a:ext cx="648072" cy="432048"/>
          </a:xfrm>
          <a:prstGeom prst="roundRect">
            <a:avLst/>
          </a:prstGeom>
          <a:solidFill>
            <a:srgbClr val="92D05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mn-ea"/>
              </a:rPr>
              <a:t>順流</a:t>
            </a:r>
          </a:p>
        </p:txBody>
      </p:sp>
      <p:sp>
        <p:nvSpPr>
          <p:cNvPr id="15" name="圓角矩形 14"/>
          <p:cNvSpPr/>
          <p:nvPr/>
        </p:nvSpPr>
        <p:spPr bwMode="auto">
          <a:xfrm>
            <a:off x="323528" y="2669911"/>
            <a:ext cx="648072" cy="432048"/>
          </a:xfrm>
          <a:prstGeom prst="roundRect">
            <a:avLst/>
          </a:prstGeom>
          <a:solidFill>
            <a:srgbClr val="92D05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mn-ea"/>
              </a:rPr>
              <a:t>逆流</a:t>
            </a:r>
          </a:p>
        </p:txBody>
      </p:sp>
      <p:sp>
        <p:nvSpPr>
          <p:cNvPr id="16" name="文字方塊 15"/>
          <p:cNvSpPr txBox="1"/>
          <p:nvPr/>
        </p:nvSpPr>
        <p:spPr>
          <a:xfrm>
            <a:off x="4748169" y="1767106"/>
            <a:ext cx="2952328" cy="400110"/>
          </a:xfrm>
          <a:prstGeom prst="rect">
            <a:avLst/>
          </a:prstGeom>
          <a:noFill/>
        </p:spPr>
        <p:txBody>
          <a:bodyPr wrap="square" rtlCol="0">
            <a:spAutoFit/>
          </a:bodyPr>
          <a:lstStyle/>
          <a:p>
            <a:r>
              <a:rPr lang="zh-TW" altLang="en-US" sz="2000" dirty="0"/>
              <a:t>按期末持股比率消除</a:t>
            </a:r>
          </a:p>
        </p:txBody>
      </p:sp>
      <p:sp>
        <p:nvSpPr>
          <p:cNvPr id="17" name="文字方塊 16"/>
          <p:cNvSpPr txBox="1"/>
          <p:nvPr/>
        </p:nvSpPr>
        <p:spPr>
          <a:xfrm>
            <a:off x="4748169" y="2669911"/>
            <a:ext cx="3168352" cy="400110"/>
          </a:xfrm>
          <a:prstGeom prst="rect">
            <a:avLst/>
          </a:prstGeom>
          <a:noFill/>
        </p:spPr>
        <p:txBody>
          <a:bodyPr wrap="square" rtlCol="0">
            <a:spAutoFit/>
          </a:bodyPr>
          <a:lstStyle/>
          <a:p>
            <a:r>
              <a:rPr lang="zh-TW" altLang="en-US" sz="2000" dirty="0"/>
              <a:t>按加權平均持股比率消除</a:t>
            </a:r>
          </a:p>
        </p:txBody>
      </p:sp>
      <p:sp>
        <p:nvSpPr>
          <p:cNvPr id="13" name="向右箭號 12"/>
          <p:cNvSpPr/>
          <p:nvPr/>
        </p:nvSpPr>
        <p:spPr bwMode="auto">
          <a:xfrm flipH="1">
            <a:off x="2299897" y="2636274"/>
            <a:ext cx="576064" cy="504056"/>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pic>
        <p:nvPicPr>
          <p:cNvPr id="20" name="圖片 19"/>
          <p:cNvPicPr>
            <a:picLocks noChangeAspect="1"/>
          </p:cNvPicPr>
          <p:nvPr/>
        </p:nvPicPr>
        <p:blipFill>
          <a:blip r:embed="rId2" cstate="print">
            <a:extLst>
              <a:ext uri="{BEBA8EAE-BF5A-486C-A8C5-ECC9F3942E4B}">
                <a14:imgProps xmlns:a14="http://schemas.microsoft.com/office/drawing/2010/main">
                  <a14:imgLayer r:embed="rId3">
                    <a14:imgEffect>
                      <a14:backgroundRemoval t="0" b="96833" l="500" r="90000"/>
                    </a14:imgEffect>
                  </a14:imgLayer>
                </a14:imgProps>
              </a:ext>
              <a:ext uri="{28A0092B-C50C-407E-A947-70E740481C1C}">
                <a14:useLocalDpi xmlns:a14="http://schemas.microsoft.com/office/drawing/2010/main" val="0"/>
              </a:ext>
            </a:extLst>
          </a:blip>
          <a:stretch>
            <a:fillRect/>
          </a:stretch>
        </p:blipFill>
        <p:spPr>
          <a:xfrm>
            <a:off x="1075761" y="3650870"/>
            <a:ext cx="1005954" cy="1005954"/>
          </a:xfrm>
          <a:prstGeom prst="rect">
            <a:avLst/>
          </a:prstGeom>
        </p:spPr>
      </p:pic>
      <p:pic>
        <p:nvPicPr>
          <p:cNvPr id="21" name="圖片 2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054436" y="3207110"/>
            <a:ext cx="784291" cy="1006110"/>
          </a:xfrm>
          <a:prstGeom prst="rect">
            <a:avLst/>
          </a:prstGeom>
        </p:spPr>
      </p:pic>
      <p:pic>
        <p:nvPicPr>
          <p:cNvPr id="22" name="圖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813" y="4295255"/>
            <a:ext cx="782061" cy="782061"/>
          </a:xfrm>
          <a:prstGeom prst="rect">
            <a:avLst/>
          </a:prstGeom>
        </p:spPr>
      </p:pic>
      <p:sp>
        <p:nvSpPr>
          <p:cNvPr id="23" name="圓角矩形 22"/>
          <p:cNvSpPr/>
          <p:nvPr/>
        </p:nvSpPr>
        <p:spPr bwMode="auto">
          <a:xfrm>
            <a:off x="323528" y="3937823"/>
            <a:ext cx="648072" cy="432048"/>
          </a:xfrm>
          <a:prstGeom prst="roundRect">
            <a:avLst/>
          </a:prstGeom>
          <a:solidFill>
            <a:srgbClr val="92D05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000" dirty="0">
                <a:latin typeface="+mn-ea"/>
              </a:rPr>
              <a:t>側</a:t>
            </a:r>
            <a:r>
              <a:rPr kumimoji="1" lang="zh-TW" altLang="en-US" sz="2000" b="0" i="0" u="none" strike="noStrike" cap="none" normalizeH="0" baseline="0" dirty="0" smtClean="0">
                <a:ln>
                  <a:noFill/>
                </a:ln>
                <a:solidFill>
                  <a:schemeClr val="tx1"/>
                </a:solidFill>
                <a:effectLst/>
                <a:latin typeface="+mn-ea"/>
              </a:rPr>
              <a:t>流</a:t>
            </a:r>
          </a:p>
        </p:txBody>
      </p:sp>
      <p:sp>
        <p:nvSpPr>
          <p:cNvPr id="33" name="文字方塊 32"/>
          <p:cNvSpPr txBox="1"/>
          <p:nvPr/>
        </p:nvSpPr>
        <p:spPr>
          <a:xfrm>
            <a:off x="3570269" y="3710165"/>
            <a:ext cx="288032" cy="400110"/>
          </a:xfrm>
          <a:prstGeom prst="rect">
            <a:avLst/>
          </a:prstGeom>
          <a:noFill/>
        </p:spPr>
        <p:txBody>
          <a:bodyPr wrap="square" rtlCol="0">
            <a:spAutoFit/>
          </a:bodyPr>
          <a:lstStyle/>
          <a:p>
            <a:r>
              <a:rPr lang="en-US" altLang="zh-TW" sz="2000" b="1" dirty="0" smtClean="0">
                <a:solidFill>
                  <a:srgbClr val="FF0000"/>
                </a:solidFill>
              </a:rPr>
              <a:t>A</a:t>
            </a:r>
            <a:endParaRPr lang="zh-TW" altLang="en-US" sz="2000" b="1" dirty="0">
              <a:solidFill>
                <a:srgbClr val="FF0000"/>
              </a:solidFill>
            </a:endParaRPr>
          </a:p>
        </p:txBody>
      </p:sp>
      <p:sp>
        <p:nvSpPr>
          <p:cNvPr id="34" name="文字方塊 33"/>
          <p:cNvSpPr txBox="1"/>
          <p:nvPr/>
        </p:nvSpPr>
        <p:spPr>
          <a:xfrm>
            <a:off x="3570269" y="4531609"/>
            <a:ext cx="288032" cy="400110"/>
          </a:xfrm>
          <a:prstGeom prst="rect">
            <a:avLst/>
          </a:prstGeom>
          <a:noFill/>
        </p:spPr>
        <p:txBody>
          <a:bodyPr wrap="square" rtlCol="0">
            <a:spAutoFit/>
          </a:bodyPr>
          <a:lstStyle/>
          <a:p>
            <a:r>
              <a:rPr lang="en-US" altLang="zh-TW" sz="2000" b="1" dirty="0" smtClean="0">
                <a:solidFill>
                  <a:srgbClr val="FF0000"/>
                </a:solidFill>
              </a:rPr>
              <a:t>B</a:t>
            </a:r>
            <a:endParaRPr lang="zh-TW" altLang="en-US" sz="2000" b="1" dirty="0">
              <a:solidFill>
                <a:srgbClr val="FF0000"/>
              </a:solidFill>
            </a:endParaRPr>
          </a:p>
        </p:txBody>
      </p:sp>
      <p:sp>
        <p:nvSpPr>
          <p:cNvPr id="35" name="文字方塊 34"/>
          <p:cNvSpPr txBox="1"/>
          <p:nvPr/>
        </p:nvSpPr>
        <p:spPr>
          <a:xfrm>
            <a:off x="4748169" y="3747360"/>
            <a:ext cx="3816424" cy="1015663"/>
          </a:xfrm>
          <a:prstGeom prst="rect">
            <a:avLst/>
          </a:prstGeom>
          <a:noFill/>
        </p:spPr>
        <p:txBody>
          <a:bodyPr wrap="square" rtlCol="0">
            <a:spAutoFit/>
          </a:bodyPr>
          <a:lstStyle/>
          <a:p>
            <a:r>
              <a:rPr lang="en-US" altLang="zh-TW" sz="2000" dirty="0" smtClean="0"/>
              <a:t>A</a:t>
            </a:r>
            <a:r>
              <a:rPr lang="zh-TW" altLang="en-US" sz="2000" dirty="0" smtClean="0"/>
              <a:t>賣</a:t>
            </a:r>
            <a:r>
              <a:rPr lang="en-US" altLang="zh-TW" sz="2000" dirty="0" smtClean="0"/>
              <a:t>B</a:t>
            </a:r>
            <a:r>
              <a:rPr lang="zh-TW" altLang="en-US" sz="2000" dirty="0" smtClean="0"/>
              <a:t>或</a:t>
            </a:r>
            <a:r>
              <a:rPr lang="en-US" altLang="zh-TW" sz="2000" dirty="0" smtClean="0"/>
              <a:t>B</a:t>
            </a:r>
            <a:r>
              <a:rPr lang="zh-TW" altLang="en-US" sz="2000" dirty="0" smtClean="0"/>
              <a:t>賣</a:t>
            </a:r>
            <a:r>
              <a:rPr lang="en-US" altLang="zh-TW" sz="2000" dirty="0" smtClean="0"/>
              <a:t>A</a:t>
            </a:r>
            <a:r>
              <a:rPr lang="zh-TW" altLang="en-US" sz="2000" dirty="0" smtClean="0"/>
              <a:t>均</a:t>
            </a:r>
            <a:endParaRPr lang="en-US" altLang="zh-TW" sz="2000" dirty="0" smtClean="0"/>
          </a:p>
          <a:p>
            <a:r>
              <a:rPr lang="zh-TW" altLang="en-US" sz="2000" dirty="0" smtClean="0"/>
              <a:t>按</a:t>
            </a:r>
            <a:r>
              <a:rPr lang="zh-TW" altLang="en-US" sz="2000" dirty="0"/>
              <a:t>加權平均持股比率的乘積</a:t>
            </a:r>
            <a:r>
              <a:rPr lang="zh-TW" altLang="en-US" sz="2000" dirty="0" smtClean="0"/>
              <a:t>消除</a:t>
            </a:r>
            <a:endParaRPr lang="en-US" altLang="zh-TW" sz="2000" dirty="0" smtClean="0"/>
          </a:p>
          <a:p>
            <a:r>
              <a:rPr lang="en-US" altLang="zh-TW" sz="2000" dirty="0" smtClean="0"/>
              <a:t>(20%×30%)</a:t>
            </a:r>
            <a:endParaRPr lang="zh-TW" altLang="en-US" sz="2000" dirty="0"/>
          </a:p>
        </p:txBody>
      </p:sp>
      <p:sp>
        <p:nvSpPr>
          <p:cNvPr id="36" name="向下箭號 35"/>
          <p:cNvSpPr/>
          <p:nvPr/>
        </p:nvSpPr>
        <p:spPr bwMode="auto">
          <a:xfrm>
            <a:off x="3203140" y="4079497"/>
            <a:ext cx="216024" cy="215758"/>
          </a:xfrm>
          <a:prstGeom prst="downArrow">
            <a:avLst/>
          </a:prstGeom>
          <a:solidFill>
            <a:schemeClr val="tx1">
              <a:lumMod val="75000"/>
              <a:lumOff val="2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7" name="向下箭號 36"/>
          <p:cNvSpPr/>
          <p:nvPr/>
        </p:nvSpPr>
        <p:spPr bwMode="auto">
          <a:xfrm flipV="1">
            <a:off x="3575783" y="4045968"/>
            <a:ext cx="216024" cy="215758"/>
          </a:xfrm>
          <a:prstGeom prst="downArrow">
            <a:avLst/>
          </a:prstGeom>
          <a:solidFill>
            <a:schemeClr val="tx1">
              <a:lumMod val="75000"/>
              <a:lumOff val="2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cxnSp>
        <p:nvCxnSpPr>
          <p:cNvPr id="39" name="直線單箭頭接點 38"/>
          <p:cNvCxnSpPr/>
          <p:nvPr/>
        </p:nvCxnSpPr>
        <p:spPr bwMode="auto">
          <a:xfrm flipV="1">
            <a:off x="2299897" y="3844592"/>
            <a:ext cx="576064" cy="190463"/>
          </a:xfrm>
          <a:prstGeom prst="straightConnector1">
            <a:avLst/>
          </a:prstGeom>
          <a:solidFill>
            <a:schemeClr val="accent1"/>
          </a:solidFill>
          <a:ln w="28575" cap="sq" cmpd="sng" algn="ctr">
            <a:solidFill>
              <a:schemeClr val="tx1"/>
            </a:solidFill>
            <a:prstDash val="solid"/>
            <a:round/>
            <a:headEnd type="none" w="sm" len="sm"/>
            <a:tailEnd type="triangle"/>
          </a:ln>
          <a:effectLst/>
        </p:spPr>
      </p:cxnSp>
      <p:cxnSp>
        <p:nvCxnSpPr>
          <p:cNvPr id="40" name="直線單箭頭接點 39"/>
          <p:cNvCxnSpPr/>
          <p:nvPr/>
        </p:nvCxnSpPr>
        <p:spPr bwMode="auto">
          <a:xfrm>
            <a:off x="2296862" y="4310452"/>
            <a:ext cx="576000" cy="190800"/>
          </a:xfrm>
          <a:prstGeom prst="straightConnector1">
            <a:avLst/>
          </a:prstGeom>
          <a:solidFill>
            <a:schemeClr val="accent1"/>
          </a:solidFill>
          <a:ln w="28575" cap="sq" cmpd="sng" algn="ctr">
            <a:solidFill>
              <a:schemeClr val="tx1"/>
            </a:solidFill>
            <a:prstDash val="solid"/>
            <a:round/>
            <a:headEnd type="none" w="sm" len="sm"/>
            <a:tailEnd type="triangle"/>
          </a:ln>
          <a:effectLst/>
        </p:spPr>
      </p:cxnSp>
      <p:sp>
        <p:nvSpPr>
          <p:cNvPr id="42" name="文字方塊 41"/>
          <p:cNvSpPr txBox="1"/>
          <p:nvPr/>
        </p:nvSpPr>
        <p:spPr>
          <a:xfrm rot="20622550">
            <a:off x="2217342" y="3611438"/>
            <a:ext cx="756769" cy="369332"/>
          </a:xfrm>
          <a:prstGeom prst="rect">
            <a:avLst/>
          </a:prstGeom>
          <a:noFill/>
        </p:spPr>
        <p:txBody>
          <a:bodyPr wrap="square" rtlCol="0">
            <a:spAutoFit/>
          </a:bodyPr>
          <a:lstStyle/>
          <a:p>
            <a:r>
              <a:rPr lang="en-US" altLang="zh-TW" dirty="0" smtClean="0"/>
              <a:t>20%</a:t>
            </a:r>
            <a:endParaRPr lang="zh-TW" altLang="en-US" dirty="0"/>
          </a:p>
        </p:txBody>
      </p:sp>
      <p:sp>
        <p:nvSpPr>
          <p:cNvPr id="43" name="文字方塊 42"/>
          <p:cNvSpPr txBox="1"/>
          <p:nvPr/>
        </p:nvSpPr>
        <p:spPr>
          <a:xfrm rot="1039599">
            <a:off x="2210378" y="4359500"/>
            <a:ext cx="756769" cy="369332"/>
          </a:xfrm>
          <a:prstGeom prst="rect">
            <a:avLst/>
          </a:prstGeom>
          <a:noFill/>
        </p:spPr>
        <p:txBody>
          <a:bodyPr wrap="square" rtlCol="0">
            <a:spAutoFit/>
          </a:bodyPr>
          <a:lstStyle/>
          <a:p>
            <a:r>
              <a:rPr lang="en-US" altLang="zh-TW" dirty="0"/>
              <a:t>3</a:t>
            </a:r>
            <a:r>
              <a:rPr lang="en-US" altLang="zh-TW" dirty="0" smtClean="0"/>
              <a:t>0%</a:t>
            </a:r>
            <a:endParaRPr lang="zh-TW" altLang="en-US" dirty="0"/>
          </a:p>
        </p:txBody>
      </p:sp>
      <p:pic>
        <p:nvPicPr>
          <p:cNvPr id="44" name="圖片 43"/>
          <p:cNvPicPr>
            <a:picLocks noChangeAspect="1"/>
          </p:cNvPicPr>
          <p:nvPr/>
        </p:nvPicPr>
        <p:blipFill>
          <a:blip r:embed="rId2" cstate="print">
            <a:extLst>
              <a:ext uri="{BEBA8EAE-BF5A-486C-A8C5-ECC9F3942E4B}">
                <a14:imgProps xmlns:a14="http://schemas.microsoft.com/office/drawing/2010/main">
                  <a14:imgLayer r:embed="rId3">
                    <a14:imgEffect>
                      <a14:backgroundRemoval t="0" b="96833" l="500" r="90000"/>
                    </a14:imgEffect>
                  </a14:imgLayer>
                </a14:imgProps>
              </a:ext>
              <a:ext uri="{28A0092B-C50C-407E-A947-70E740481C1C}">
                <a14:useLocalDpi xmlns:a14="http://schemas.microsoft.com/office/drawing/2010/main" val="0"/>
              </a:ext>
            </a:extLst>
          </a:blip>
          <a:stretch>
            <a:fillRect/>
          </a:stretch>
        </p:blipFill>
        <p:spPr>
          <a:xfrm>
            <a:off x="1075761" y="5392001"/>
            <a:ext cx="1005954" cy="1005954"/>
          </a:xfrm>
          <a:prstGeom prst="rect">
            <a:avLst/>
          </a:prstGeom>
        </p:spPr>
      </p:pic>
      <p:pic>
        <p:nvPicPr>
          <p:cNvPr id="45" name="圖片 4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054436" y="4948241"/>
            <a:ext cx="784291" cy="1006110"/>
          </a:xfrm>
          <a:prstGeom prst="rect">
            <a:avLst/>
          </a:prstGeom>
        </p:spPr>
      </p:pic>
      <p:pic>
        <p:nvPicPr>
          <p:cNvPr id="46" name="圖片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813" y="6036386"/>
            <a:ext cx="782061" cy="782061"/>
          </a:xfrm>
          <a:prstGeom prst="rect">
            <a:avLst/>
          </a:prstGeom>
        </p:spPr>
      </p:pic>
      <p:sp>
        <p:nvSpPr>
          <p:cNvPr id="47" name="文字方塊 46"/>
          <p:cNvSpPr txBox="1"/>
          <p:nvPr/>
        </p:nvSpPr>
        <p:spPr>
          <a:xfrm>
            <a:off x="3570269" y="5451296"/>
            <a:ext cx="288032" cy="400110"/>
          </a:xfrm>
          <a:prstGeom prst="rect">
            <a:avLst/>
          </a:prstGeom>
          <a:noFill/>
        </p:spPr>
        <p:txBody>
          <a:bodyPr wrap="square" rtlCol="0">
            <a:spAutoFit/>
          </a:bodyPr>
          <a:lstStyle/>
          <a:p>
            <a:r>
              <a:rPr lang="en-US" altLang="zh-TW" sz="2000" b="1" dirty="0" smtClean="0">
                <a:solidFill>
                  <a:srgbClr val="FF0000"/>
                </a:solidFill>
              </a:rPr>
              <a:t>A</a:t>
            </a:r>
            <a:endParaRPr lang="zh-TW" altLang="en-US" sz="2000" b="1" dirty="0">
              <a:solidFill>
                <a:srgbClr val="FF0000"/>
              </a:solidFill>
            </a:endParaRPr>
          </a:p>
        </p:txBody>
      </p:sp>
      <p:sp>
        <p:nvSpPr>
          <p:cNvPr id="48" name="文字方塊 47"/>
          <p:cNvSpPr txBox="1"/>
          <p:nvPr/>
        </p:nvSpPr>
        <p:spPr>
          <a:xfrm>
            <a:off x="3570269" y="6272740"/>
            <a:ext cx="288032" cy="400110"/>
          </a:xfrm>
          <a:prstGeom prst="rect">
            <a:avLst/>
          </a:prstGeom>
          <a:noFill/>
        </p:spPr>
        <p:txBody>
          <a:bodyPr wrap="square" rtlCol="0">
            <a:spAutoFit/>
          </a:bodyPr>
          <a:lstStyle/>
          <a:p>
            <a:r>
              <a:rPr lang="en-US" altLang="zh-TW" sz="2000" b="1" dirty="0" smtClean="0">
                <a:solidFill>
                  <a:srgbClr val="FF0000"/>
                </a:solidFill>
              </a:rPr>
              <a:t>B</a:t>
            </a:r>
            <a:endParaRPr lang="zh-TW" altLang="en-US" sz="2000" b="1" dirty="0">
              <a:solidFill>
                <a:srgbClr val="FF0000"/>
              </a:solidFill>
            </a:endParaRPr>
          </a:p>
        </p:txBody>
      </p:sp>
      <p:sp>
        <p:nvSpPr>
          <p:cNvPr id="49" name="向下箭號 48"/>
          <p:cNvSpPr/>
          <p:nvPr/>
        </p:nvSpPr>
        <p:spPr bwMode="auto">
          <a:xfrm>
            <a:off x="3203140" y="5820628"/>
            <a:ext cx="216024" cy="215758"/>
          </a:xfrm>
          <a:prstGeom prst="downArrow">
            <a:avLst/>
          </a:prstGeom>
          <a:solidFill>
            <a:schemeClr val="tx1">
              <a:lumMod val="75000"/>
              <a:lumOff val="2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50" name="向下箭號 49"/>
          <p:cNvSpPr/>
          <p:nvPr/>
        </p:nvSpPr>
        <p:spPr bwMode="auto">
          <a:xfrm flipV="1">
            <a:off x="3575783" y="5787099"/>
            <a:ext cx="216024" cy="215758"/>
          </a:xfrm>
          <a:prstGeom prst="downArrow">
            <a:avLst/>
          </a:prstGeom>
          <a:solidFill>
            <a:schemeClr val="tx1">
              <a:lumMod val="75000"/>
              <a:lumOff val="2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cxnSp>
        <p:nvCxnSpPr>
          <p:cNvPr id="51" name="直線單箭頭接點 50"/>
          <p:cNvCxnSpPr/>
          <p:nvPr/>
        </p:nvCxnSpPr>
        <p:spPr bwMode="auto">
          <a:xfrm flipV="1">
            <a:off x="2299897" y="5585723"/>
            <a:ext cx="576064" cy="190463"/>
          </a:xfrm>
          <a:prstGeom prst="straightConnector1">
            <a:avLst/>
          </a:prstGeom>
          <a:solidFill>
            <a:schemeClr val="accent1"/>
          </a:solidFill>
          <a:ln w="28575" cap="sq" cmpd="sng" algn="ctr">
            <a:solidFill>
              <a:schemeClr val="tx1"/>
            </a:solidFill>
            <a:prstDash val="solid"/>
            <a:round/>
            <a:headEnd type="none" w="sm" len="sm"/>
            <a:tailEnd type="triangle"/>
          </a:ln>
          <a:effectLst/>
        </p:spPr>
      </p:cxnSp>
      <p:cxnSp>
        <p:nvCxnSpPr>
          <p:cNvPr id="52" name="直線單箭頭接點 51"/>
          <p:cNvCxnSpPr/>
          <p:nvPr/>
        </p:nvCxnSpPr>
        <p:spPr bwMode="auto">
          <a:xfrm>
            <a:off x="2296862" y="6051583"/>
            <a:ext cx="576000" cy="190800"/>
          </a:xfrm>
          <a:prstGeom prst="straightConnector1">
            <a:avLst/>
          </a:prstGeom>
          <a:solidFill>
            <a:schemeClr val="accent1"/>
          </a:solidFill>
          <a:ln w="28575" cap="sq" cmpd="sng" algn="ctr">
            <a:solidFill>
              <a:schemeClr val="tx1"/>
            </a:solidFill>
            <a:prstDash val="solid"/>
            <a:round/>
            <a:headEnd type="none" w="sm" len="sm"/>
            <a:tailEnd type="triangle"/>
          </a:ln>
          <a:effectLst/>
        </p:spPr>
      </p:cxnSp>
      <p:sp>
        <p:nvSpPr>
          <p:cNvPr id="53" name="文字方塊 52"/>
          <p:cNvSpPr txBox="1"/>
          <p:nvPr/>
        </p:nvSpPr>
        <p:spPr>
          <a:xfrm rot="20622550">
            <a:off x="2217342" y="5352569"/>
            <a:ext cx="756769" cy="369332"/>
          </a:xfrm>
          <a:prstGeom prst="rect">
            <a:avLst/>
          </a:prstGeom>
          <a:noFill/>
        </p:spPr>
        <p:txBody>
          <a:bodyPr wrap="square" rtlCol="0">
            <a:spAutoFit/>
          </a:bodyPr>
          <a:lstStyle/>
          <a:p>
            <a:r>
              <a:rPr lang="en-US" altLang="zh-TW" dirty="0"/>
              <a:t>8</a:t>
            </a:r>
            <a:r>
              <a:rPr lang="en-US" altLang="zh-TW" dirty="0" smtClean="0"/>
              <a:t>0%</a:t>
            </a:r>
            <a:endParaRPr lang="zh-TW" altLang="en-US" dirty="0"/>
          </a:p>
        </p:txBody>
      </p:sp>
      <p:sp>
        <p:nvSpPr>
          <p:cNvPr id="54" name="文字方塊 53"/>
          <p:cNvSpPr txBox="1"/>
          <p:nvPr/>
        </p:nvSpPr>
        <p:spPr>
          <a:xfrm rot="1039599">
            <a:off x="2210378" y="6100631"/>
            <a:ext cx="756769" cy="369332"/>
          </a:xfrm>
          <a:prstGeom prst="rect">
            <a:avLst/>
          </a:prstGeom>
          <a:noFill/>
        </p:spPr>
        <p:txBody>
          <a:bodyPr wrap="square" rtlCol="0">
            <a:spAutoFit/>
          </a:bodyPr>
          <a:lstStyle/>
          <a:p>
            <a:r>
              <a:rPr lang="en-US" altLang="zh-TW" dirty="0"/>
              <a:t>3</a:t>
            </a:r>
            <a:r>
              <a:rPr lang="en-US" altLang="zh-TW" dirty="0" smtClean="0"/>
              <a:t>0%</a:t>
            </a:r>
            <a:endParaRPr lang="zh-TW" altLang="en-US" dirty="0"/>
          </a:p>
        </p:txBody>
      </p:sp>
      <p:pic>
        <p:nvPicPr>
          <p:cNvPr id="55" name="圖片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02774" y="6007355"/>
            <a:ext cx="781200" cy="781200"/>
          </a:xfrm>
          <a:prstGeom prst="rect">
            <a:avLst/>
          </a:prstGeom>
        </p:spPr>
      </p:pic>
      <p:sp>
        <p:nvSpPr>
          <p:cNvPr id="56" name="文字方塊 55"/>
          <p:cNvSpPr txBox="1"/>
          <p:nvPr/>
        </p:nvSpPr>
        <p:spPr>
          <a:xfrm>
            <a:off x="4820177" y="6488668"/>
            <a:ext cx="288032" cy="400110"/>
          </a:xfrm>
          <a:prstGeom prst="rect">
            <a:avLst/>
          </a:prstGeom>
          <a:noFill/>
        </p:spPr>
        <p:txBody>
          <a:bodyPr wrap="square" rtlCol="0">
            <a:spAutoFit/>
          </a:bodyPr>
          <a:lstStyle/>
          <a:p>
            <a:r>
              <a:rPr lang="en-US" altLang="zh-TW" sz="2000" b="1" dirty="0" smtClean="0">
                <a:solidFill>
                  <a:srgbClr val="FF0000"/>
                </a:solidFill>
              </a:rPr>
              <a:t>C</a:t>
            </a:r>
            <a:endParaRPr lang="zh-TW" altLang="en-US" sz="2000" b="1" dirty="0">
              <a:solidFill>
                <a:srgbClr val="FF0000"/>
              </a:solidFill>
            </a:endParaRPr>
          </a:p>
        </p:txBody>
      </p:sp>
      <p:cxnSp>
        <p:nvCxnSpPr>
          <p:cNvPr id="58" name="直線單箭頭接點 57"/>
          <p:cNvCxnSpPr/>
          <p:nvPr/>
        </p:nvCxnSpPr>
        <p:spPr bwMode="auto">
          <a:xfrm>
            <a:off x="3937509" y="6397955"/>
            <a:ext cx="468000" cy="0"/>
          </a:xfrm>
          <a:prstGeom prst="straightConnector1">
            <a:avLst/>
          </a:prstGeom>
          <a:solidFill>
            <a:schemeClr val="accent1"/>
          </a:solidFill>
          <a:ln w="28575" cap="sq" cmpd="sng" algn="ctr">
            <a:solidFill>
              <a:schemeClr val="tx1"/>
            </a:solidFill>
            <a:prstDash val="solid"/>
            <a:round/>
            <a:headEnd type="none" w="sm" len="sm"/>
            <a:tailEnd type="triangle"/>
          </a:ln>
          <a:effectLst/>
        </p:spPr>
      </p:cxnSp>
      <p:sp>
        <p:nvSpPr>
          <p:cNvPr id="59" name="文字方塊 58"/>
          <p:cNvSpPr txBox="1"/>
          <p:nvPr/>
        </p:nvSpPr>
        <p:spPr>
          <a:xfrm>
            <a:off x="3899902" y="6049313"/>
            <a:ext cx="647328" cy="369332"/>
          </a:xfrm>
          <a:prstGeom prst="rect">
            <a:avLst/>
          </a:prstGeom>
          <a:noFill/>
        </p:spPr>
        <p:txBody>
          <a:bodyPr wrap="square" rtlCol="0">
            <a:spAutoFit/>
          </a:bodyPr>
          <a:lstStyle/>
          <a:p>
            <a:r>
              <a:rPr lang="en-US" altLang="zh-TW" dirty="0" smtClean="0"/>
              <a:t>20%</a:t>
            </a:r>
            <a:endParaRPr lang="zh-TW" altLang="en-US" dirty="0"/>
          </a:p>
        </p:txBody>
      </p:sp>
      <p:sp>
        <p:nvSpPr>
          <p:cNvPr id="60" name="文字方塊 59"/>
          <p:cNvSpPr txBox="1"/>
          <p:nvPr/>
        </p:nvSpPr>
        <p:spPr>
          <a:xfrm>
            <a:off x="4745460" y="4943058"/>
            <a:ext cx="5976664" cy="1323439"/>
          </a:xfrm>
          <a:prstGeom prst="rect">
            <a:avLst/>
          </a:prstGeom>
          <a:noFill/>
        </p:spPr>
        <p:txBody>
          <a:bodyPr wrap="square" rtlCol="0">
            <a:spAutoFit/>
          </a:bodyPr>
          <a:lstStyle/>
          <a:p>
            <a:r>
              <a:rPr lang="en-US" altLang="zh-TW" sz="2000" dirty="0" smtClean="0"/>
              <a:t>B</a:t>
            </a:r>
            <a:r>
              <a:rPr lang="zh-TW" altLang="en-US" sz="2000" dirty="0"/>
              <a:t>銷貨予</a:t>
            </a:r>
            <a:r>
              <a:rPr lang="en-US" altLang="zh-TW" sz="2000" dirty="0"/>
              <a:t>A</a:t>
            </a:r>
            <a:r>
              <a:rPr lang="zh-TW" altLang="en-US" sz="2000" dirty="0" smtClean="0"/>
              <a:t>，銷</a:t>
            </a:r>
            <a:r>
              <a:rPr lang="zh-TW" altLang="en-US" sz="2000" dirty="0"/>
              <a:t>除比率</a:t>
            </a:r>
            <a:r>
              <a:rPr lang="zh-TW" altLang="en-US" sz="2000" dirty="0" smtClean="0"/>
              <a:t>為</a:t>
            </a:r>
            <a:r>
              <a:rPr lang="en-US" altLang="zh-TW" sz="2000" dirty="0" smtClean="0"/>
              <a:t>80</a:t>
            </a:r>
            <a:r>
              <a:rPr lang="en-US" altLang="zh-TW" sz="2000" dirty="0"/>
              <a:t>%</a:t>
            </a:r>
            <a:r>
              <a:rPr lang="zh-TW" altLang="en-US" sz="2000" dirty="0"/>
              <a:t>。</a:t>
            </a:r>
          </a:p>
          <a:p>
            <a:r>
              <a:rPr lang="en-US" altLang="zh-TW" sz="2000" dirty="0" smtClean="0"/>
              <a:t>A</a:t>
            </a:r>
            <a:r>
              <a:rPr lang="zh-TW" altLang="en-US" sz="2000" dirty="0"/>
              <a:t>銷貨予</a:t>
            </a:r>
            <a:r>
              <a:rPr lang="en-US" altLang="zh-TW" sz="2000" dirty="0"/>
              <a:t>B</a:t>
            </a:r>
            <a:r>
              <a:rPr lang="zh-TW" altLang="en-US" sz="2000" dirty="0" smtClean="0"/>
              <a:t>，銷</a:t>
            </a:r>
            <a:r>
              <a:rPr lang="zh-TW" altLang="en-US" sz="2000" dirty="0"/>
              <a:t>除比率</a:t>
            </a:r>
            <a:r>
              <a:rPr lang="zh-TW" altLang="en-US" sz="2000" dirty="0" smtClean="0"/>
              <a:t>為</a:t>
            </a:r>
            <a:r>
              <a:rPr lang="en-US" altLang="zh-TW" sz="2000" dirty="0" smtClean="0"/>
              <a:t>30%×80%</a:t>
            </a:r>
          </a:p>
          <a:p>
            <a:r>
              <a:rPr lang="en-US" altLang="zh-TW" sz="2000" dirty="0" smtClean="0"/>
              <a:t>C</a:t>
            </a:r>
            <a:r>
              <a:rPr lang="zh-TW" altLang="en-US" sz="2000" dirty="0"/>
              <a:t>銷貨予</a:t>
            </a:r>
            <a:r>
              <a:rPr lang="en-US" altLang="zh-TW" sz="2000" dirty="0"/>
              <a:t>A</a:t>
            </a:r>
            <a:r>
              <a:rPr lang="zh-TW" altLang="en-US" sz="2000" dirty="0" smtClean="0"/>
              <a:t>，銷</a:t>
            </a:r>
            <a:r>
              <a:rPr lang="zh-TW" altLang="en-US" sz="2000" dirty="0"/>
              <a:t>除比率為</a:t>
            </a:r>
            <a:r>
              <a:rPr lang="en-US" altLang="zh-TW" sz="2000" dirty="0"/>
              <a:t>20%×</a:t>
            </a:r>
            <a:r>
              <a:rPr lang="en-US" altLang="zh-TW" sz="2000" dirty="0" smtClean="0"/>
              <a:t>30%</a:t>
            </a:r>
            <a:endParaRPr lang="en-US" altLang="zh-TW" sz="2000" dirty="0"/>
          </a:p>
          <a:p>
            <a:r>
              <a:rPr lang="en-US" altLang="zh-TW" sz="2000" dirty="0" smtClean="0"/>
              <a:t>A</a:t>
            </a:r>
            <a:r>
              <a:rPr lang="zh-TW" altLang="en-US" sz="2000" dirty="0"/>
              <a:t>銷貨予</a:t>
            </a:r>
            <a:r>
              <a:rPr lang="en-US" altLang="zh-TW" sz="2000" dirty="0"/>
              <a:t>C</a:t>
            </a:r>
            <a:r>
              <a:rPr lang="zh-TW" altLang="en-US" sz="2000" dirty="0" smtClean="0"/>
              <a:t>，銷</a:t>
            </a:r>
            <a:r>
              <a:rPr lang="zh-TW" altLang="en-US" sz="2000" dirty="0"/>
              <a:t>除比率為</a:t>
            </a:r>
            <a:r>
              <a:rPr lang="en-US" altLang="zh-TW" sz="2000" dirty="0"/>
              <a:t>20%×30%×</a:t>
            </a:r>
            <a:r>
              <a:rPr lang="en-US" altLang="zh-TW" sz="2000" dirty="0" smtClean="0"/>
              <a:t>80%</a:t>
            </a:r>
            <a:endParaRPr lang="en-US" altLang="zh-TW" sz="2000" dirty="0"/>
          </a:p>
        </p:txBody>
      </p:sp>
      <p:sp>
        <p:nvSpPr>
          <p:cNvPr id="61" name="向下箭號 60"/>
          <p:cNvSpPr/>
          <p:nvPr/>
        </p:nvSpPr>
        <p:spPr bwMode="auto">
          <a:xfrm rot="-3000000">
            <a:off x="4133586" y="5796546"/>
            <a:ext cx="216024" cy="215758"/>
          </a:xfrm>
          <a:prstGeom prst="downArrow">
            <a:avLst/>
          </a:prstGeom>
          <a:solidFill>
            <a:schemeClr val="tx1">
              <a:lumMod val="75000"/>
              <a:lumOff val="2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62" name="向下箭號 61"/>
          <p:cNvSpPr/>
          <p:nvPr/>
        </p:nvSpPr>
        <p:spPr bwMode="auto">
          <a:xfrm rot="7800000">
            <a:off x="4309483" y="5629930"/>
            <a:ext cx="216024" cy="215758"/>
          </a:xfrm>
          <a:prstGeom prst="downArrow">
            <a:avLst/>
          </a:prstGeom>
          <a:solidFill>
            <a:schemeClr val="tx1">
              <a:lumMod val="75000"/>
              <a:lumOff val="2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320351067"/>
      </p:ext>
    </p:extLst>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31</a:t>
            </a:r>
            <a:r>
              <a:rPr lang="zh-TW" altLang="en-US" dirty="0"/>
              <a:t>：公司間交易未實現損益之</a:t>
            </a:r>
            <a:r>
              <a:rPr lang="zh-TW" altLang="en-US" dirty="0" smtClean="0"/>
              <a:t>消除</a:t>
            </a:r>
            <a:r>
              <a:rPr lang="en-US" altLang="zh-TW" dirty="0" smtClean="0"/>
              <a:t/>
            </a:r>
            <a:br>
              <a:rPr lang="en-US" altLang="zh-TW" dirty="0" smtClean="0"/>
            </a:br>
            <a:r>
              <a:rPr lang="en-US" altLang="zh-TW" dirty="0" smtClean="0"/>
              <a:t>	       </a:t>
            </a:r>
            <a:r>
              <a:rPr lang="zh-TW" altLang="en-US" dirty="0" smtClean="0"/>
              <a:t>──</a:t>
            </a:r>
            <a:r>
              <a:rPr lang="zh-TW" altLang="en-US" dirty="0"/>
              <a:t>順流交易</a:t>
            </a:r>
            <a:r>
              <a:rPr lang="zh-TW" altLang="en-US" dirty="0" smtClean="0"/>
              <a:t>─銷</a:t>
            </a:r>
            <a:r>
              <a:rPr lang="zh-TW" altLang="en-US" dirty="0"/>
              <a:t>貨</a:t>
            </a:r>
          </a:p>
        </p:txBody>
      </p:sp>
      <p:sp>
        <p:nvSpPr>
          <p:cNvPr id="3" name="內容版面配置區 2"/>
          <p:cNvSpPr>
            <a:spLocks noGrp="1"/>
          </p:cNvSpPr>
          <p:nvPr>
            <p:ph idx="1"/>
          </p:nvPr>
        </p:nvSpPr>
        <p:spPr/>
        <p:txBody>
          <a:bodyPr/>
          <a:lstStyle/>
          <a:p>
            <a:pPr marL="0" indent="0">
              <a:lnSpc>
                <a:spcPct val="110000"/>
              </a:lnSpc>
              <a:buNone/>
            </a:pPr>
            <a:r>
              <a:rPr lang="zh-TW" altLang="en-US" sz="2000" dirty="0"/>
              <a:t>沿釋例</a:t>
            </a:r>
            <a:r>
              <a:rPr lang="en-US" altLang="zh-TW" sz="2000" dirty="0"/>
              <a:t>27</a:t>
            </a:r>
            <a:r>
              <a:rPr lang="zh-TW" altLang="en-US" sz="2000" dirty="0"/>
              <a:t>，假設東山公司於</a:t>
            </a:r>
            <a:r>
              <a:rPr lang="en-US" altLang="zh-TW" sz="2000" dirty="0"/>
              <a:t>X2</a:t>
            </a:r>
            <a:r>
              <a:rPr lang="zh-TW" altLang="en-US" sz="2000" dirty="0"/>
              <a:t>年</a:t>
            </a:r>
            <a:r>
              <a:rPr lang="en-US" altLang="zh-TW" sz="2000" dirty="0"/>
              <a:t>12</a:t>
            </a:r>
            <a:r>
              <a:rPr lang="zh-TW" altLang="en-US" sz="2000" dirty="0"/>
              <a:t>月</a:t>
            </a:r>
            <a:r>
              <a:rPr lang="en-US" altLang="zh-TW" sz="2000" dirty="0"/>
              <a:t>31</a:t>
            </a:r>
            <a:r>
              <a:rPr lang="zh-TW" altLang="en-US" sz="2000" dirty="0"/>
              <a:t>日銷貨一批予高原公司，售價</a:t>
            </a:r>
            <a:r>
              <a:rPr lang="en-US" altLang="zh-TW" sz="2000" dirty="0"/>
              <a:t>$1,200,000</a:t>
            </a:r>
            <a:r>
              <a:rPr lang="zh-TW" altLang="en-US" sz="2000" dirty="0"/>
              <a:t>，成本</a:t>
            </a:r>
            <a:r>
              <a:rPr lang="en-US" altLang="zh-TW" sz="2000" dirty="0"/>
              <a:t>$1,000,000</a:t>
            </a:r>
            <a:r>
              <a:rPr lang="zh-TW" altLang="en-US" sz="2000" dirty="0"/>
              <a:t>，該批存貨高原公司於</a:t>
            </a:r>
            <a:r>
              <a:rPr lang="en-US" altLang="zh-TW" sz="2000" dirty="0"/>
              <a:t>X3</a:t>
            </a:r>
            <a:r>
              <a:rPr lang="zh-TW" altLang="en-US" sz="2000" dirty="0"/>
              <a:t>年始出售予第三</a:t>
            </a:r>
            <a:r>
              <a:rPr lang="zh-TW" altLang="en-US" sz="2000" dirty="0" smtClean="0"/>
              <a:t>方。</a:t>
            </a:r>
            <a:r>
              <a:rPr lang="zh-TW" altLang="en-US" sz="2000" dirty="0"/>
              <a:t>東山公司期末持股比率為</a:t>
            </a:r>
            <a:r>
              <a:rPr lang="en-US" altLang="zh-TW" sz="2000" dirty="0"/>
              <a:t>40%</a:t>
            </a:r>
            <a:r>
              <a:rPr lang="zh-TW" altLang="en-US" sz="2000" dirty="0"/>
              <a:t>，</a:t>
            </a:r>
            <a:r>
              <a:rPr lang="en-US" altLang="zh-TW" sz="2000" dirty="0"/>
              <a:t>X2</a:t>
            </a:r>
            <a:r>
              <a:rPr lang="zh-TW" altLang="en-US" sz="2000" dirty="0"/>
              <a:t>年度加權平均持股比率為</a:t>
            </a:r>
            <a:r>
              <a:rPr lang="en-US" altLang="zh-TW" sz="2000" dirty="0"/>
              <a:t>20%</a:t>
            </a:r>
            <a:r>
              <a:rPr lang="zh-TW" altLang="en-US" sz="2000" dirty="0" smtClean="0"/>
              <a:t>。</a:t>
            </a:r>
            <a:r>
              <a:rPr lang="en-US" altLang="zh-TW" sz="2000" dirty="0" smtClean="0"/>
              <a:t/>
            </a:r>
            <a:br>
              <a:rPr lang="en-US" altLang="zh-TW" sz="2000" dirty="0" smtClean="0"/>
            </a:br>
            <a:r>
              <a:rPr lang="zh-TW" altLang="en-US" sz="2000" dirty="0" smtClean="0"/>
              <a:t>消除</a:t>
            </a:r>
            <a:r>
              <a:rPr lang="zh-TW" altLang="en-US" sz="2000" dirty="0"/>
              <a:t>順流交易未實現損益之分錄如下</a:t>
            </a:r>
            <a:r>
              <a:rPr lang="zh-TW" altLang="en-US" sz="2000" dirty="0" smtClean="0"/>
              <a:t>：</a:t>
            </a:r>
            <a:endParaRPr lang="en-US" altLang="zh-TW" sz="2000" dirty="0" smtClean="0"/>
          </a:p>
          <a:p>
            <a:pPr marL="0" indent="0">
              <a:lnSpc>
                <a:spcPct val="110000"/>
              </a:lnSpc>
              <a:buNone/>
            </a:pPr>
            <a:endParaRPr lang="en-US" altLang="zh-TW" sz="2000" dirty="0"/>
          </a:p>
          <a:p>
            <a:pPr marL="0" indent="0">
              <a:lnSpc>
                <a:spcPct val="110000"/>
              </a:lnSpc>
              <a:buNone/>
            </a:pPr>
            <a:endParaRPr lang="en-US" altLang="zh-TW" sz="2000" dirty="0" smtClean="0"/>
          </a:p>
          <a:p>
            <a:pPr marL="0" indent="0">
              <a:lnSpc>
                <a:spcPct val="110000"/>
              </a:lnSpc>
              <a:buNone/>
            </a:pPr>
            <a:r>
              <a:rPr lang="en-US" altLang="zh-TW" sz="2000" dirty="0" smtClean="0"/>
              <a:t>X3</a:t>
            </a:r>
            <a:r>
              <a:rPr lang="zh-TW" altLang="en-US" sz="2000" dirty="0"/>
              <a:t>年度高原公司出售該批存貨後，東山公司應將未實現損益及遞延所得稅資產迴轉，分錄如下：</a:t>
            </a:r>
            <a:endParaRPr lang="en-US" altLang="zh-TW" sz="2000" dirty="0" smtClean="0"/>
          </a:p>
          <a:p>
            <a:pPr marL="0" indent="0">
              <a:lnSpc>
                <a:spcPct val="110000"/>
              </a:lnSpc>
              <a:buNone/>
            </a:pPr>
            <a:endParaRPr lang="en-US" altLang="zh-TW" sz="2000" dirty="0"/>
          </a:p>
          <a:p>
            <a:pPr marL="0" indent="0">
              <a:lnSpc>
                <a:spcPct val="110000"/>
              </a:lnSpc>
              <a:buNone/>
            </a:pPr>
            <a:endParaRPr lang="en-US" altLang="zh-TW" sz="2000" dirty="0" smtClean="0"/>
          </a:p>
          <a:p>
            <a:pPr marL="0" indent="0">
              <a:lnSpc>
                <a:spcPct val="110000"/>
              </a:lnSpc>
              <a:buNone/>
            </a:pPr>
            <a:endParaRPr lang="en-US" altLang="zh-TW" sz="2000" dirty="0" smtClean="0"/>
          </a:p>
          <a:p>
            <a:pPr marL="0" indent="0">
              <a:lnSpc>
                <a:spcPct val="110000"/>
              </a:lnSpc>
              <a:buNone/>
            </a:pPr>
            <a:endParaRPr lang="en-US" altLang="zh-TW" sz="2000" dirty="0"/>
          </a:p>
          <a:p>
            <a:pPr marL="0" indent="0">
              <a:lnSpc>
                <a:spcPct val="110000"/>
              </a:lnSpc>
              <a:buNone/>
            </a:pPr>
            <a:endParaRPr lang="en-US" altLang="zh-TW" sz="2000" dirty="0" smtClean="0"/>
          </a:p>
          <a:p>
            <a:pPr marL="0" indent="0">
              <a:lnSpc>
                <a:spcPct val="110000"/>
              </a:lnSpc>
              <a:buNone/>
            </a:pPr>
            <a:endParaRPr lang="zh-TW" altLang="en-US" sz="2000" dirty="0"/>
          </a:p>
        </p:txBody>
      </p:sp>
      <p:sp>
        <p:nvSpPr>
          <p:cNvPr id="4" name="矩形 3"/>
          <p:cNvSpPr/>
          <p:nvPr/>
        </p:nvSpPr>
        <p:spPr>
          <a:xfrm>
            <a:off x="144000" y="3389095"/>
            <a:ext cx="8856000" cy="2800767"/>
          </a:xfrm>
          <a:prstGeom prst="rect">
            <a:avLst/>
          </a:prstGeom>
        </p:spPr>
        <p:txBody>
          <a:bodyPr>
            <a:spAutoFit/>
          </a:bodyPr>
          <a:lstStyle/>
          <a:p>
            <a:pPr defTabSz="756000">
              <a:lnSpc>
                <a:spcPct val="110000"/>
              </a:lnSpc>
            </a:pPr>
            <a:r>
              <a:rPr lang="en-US" altLang="zh-TW" sz="2000" dirty="0" smtClean="0"/>
              <a:t>X2/12/31</a:t>
            </a:r>
            <a:r>
              <a:rPr lang="zh-TW" altLang="en-US" sz="2000" dirty="0" smtClean="0"/>
              <a:t>未</a:t>
            </a:r>
            <a:r>
              <a:rPr lang="zh-TW" altLang="en-US" sz="2000" dirty="0"/>
              <a:t>實現銷貨損益</a:t>
            </a:r>
            <a:r>
              <a:rPr lang="en-US" altLang="zh-TW" sz="2000" dirty="0"/>
              <a:t>($200,000×</a:t>
            </a:r>
            <a:r>
              <a:rPr lang="en-US" altLang="zh-TW" sz="2000" dirty="0">
                <a:solidFill>
                  <a:srgbClr val="FF0000"/>
                </a:solidFill>
              </a:rPr>
              <a:t>40</a:t>
            </a:r>
            <a:r>
              <a:rPr lang="en-US" altLang="zh-TW" sz="2000" dirty="0" smtClean="0">
                <a:solidFill>
                  <a:srgbClr val="FF0000"/>
                </a:solidFill>
              </a:rPr>
              <a:t>%</a:t>
            </a:r>
            <a:r>
              <a:rPr lang="en-US" altLang="zh-TW" sz="2000" dirty="0" smtClean="0"/>
              <a:t>)</a:t>
            </a:r>
            <a:r>
              <a:rPr lang="en-US" altLang="zh-TW" sz="2000" dirty="0"/>
              <a:t>	</a:t>
            </a:r>
            <a:r>
              <a:rPr lang="en-US" altLang="zh-TW" sz="2000" dirty="0" smtClean="0"/>
              <a:t>		80,000</a:t>
            </a:r>
            <a:r>
              <a:rPr lang="en-US" altLang="zh-TW" sz="2000" dirty="0"/>
              <a:t>	</a:t>
            </a:r>
          </a:p>
          <a:p>
            <a:pPr defTabSz="756000">
              <a:lnSpc>
                <a:spcPct val="110000"/>
              </a:lnSpc>
            </a:pPr>
            <a:r>
              <a:rPr lang="en-US" altLang="zh-TW" sz="2000" dirty="0" smtClean="0"/>
              <a:t>		</a:t>
            </a:r>
            <a:r>
              <a:rPr lang="zh-TW" altLang="en-US" sz="2000" dirty="0" smtClean="0"/>
              <a:t>採用</a:t>
            </a:r>
            <a:r>
              <a:rPr lang="zh-TW" altLang="en-US" sz="2000" dirty="0"/>
              <a:t>權益法之投資		</a:t>
            </a:r>
            <a:r>
              <a:rPr lang="en-US" altLang="zh-TW" sz="2000" dirty="0" smtClean="0"/>
              <a:t>				80,000</a:t>
            </a:r>
            <a:endParaRPr lang="en-US" altLang="zh-TW" sz="2000" dirty="0"/>
          </a:p>
          <a:p>
            <a:pPr defTabSz="756000">
              <a:lnSpc>
                <a:spcPct val="110000"/>
              </a:lnSpc>
            </a:pPr>
            <a:endParaRPr lang="en-US" altLang="zh-TW" sz="2000" dirty="0" smtClean="0"/>
          </a:p>
          <a:p>
            <a:pPr defTabSz="756000">
              <a:lnSpc>
                <a:spcPct val="110000"/>
              </a:lnSpc>
            </a:pPr>
            <a:endParaRPr lang="en-US" altLang="zh-TW" sz="2000" dirty="0"/>
          </a:p>
          <a:p>
            <a:pPr defTabSz="756000">
              <a:lnSpc>
                <a:spcPct val="110000"/>
              </a:lnSpc>
            </a:pPr>
            <a:r>
              <a:rPr lang="en-US" altLang="zh-TW" sz="2000" dirty="0"/>
              <a:t/>
            </a:r>
            <a:br>
              <a:rPr lang="en-US" altLang="zh-TW" sz="2000" dirty="0"/>
            </a:br>
            <a:r>
              <a:rPr lang="en-US" altLang="zh-TW" sz="2000" dirty="0" smtClean="0"/>
              <a:t>X3/12/31</a:t>
            </a:r>
            <a:r>
              <a:rPr lang="zh-TW" altLang="en-US" sz="2000" dirty="0" smtClean="0"/>
              <a:t>採用</a:t>
            </a:r>
            <a:r>
              <a:rPr lang="zh-TW" altLang="en-US" sz="2000" dirty="0"/>
              <a:t>權益法之投資	</a:t>
            </a:r>
            <a:r>
              <a:rPr lang="en-US" altLang="zh-TW" sz="2000" dirty="0" smtClean="0"/>
              <a:t>				80,000</a:t>
            </a:r>
            <a:r>
              <a:rPr lang="en-US" altLang="zh-TW" sz="2000" dirty="0"/>
              <a:t>	</a:t>
            </a:r>
          </a:p>
          <a:p>
            <a:pPr defTabSz="756000">
              <a:lnSpc>
                <a:spcPct val="110000"/>
              </a:lnSpc>
            </a:pPr>
            <a:r>
              <a:rPr lang="en-US" altLang="zh-TW" sz="2000" dirty="0" smtClean="0"/>
              <a:t>	        </a:t>
            </a:r>
            <a:r>
              <a:rPr lang="zh-TW" altLang="en-US" sz="2000" dirty="0" smtClean="0"/>
              <a:t>已</a:t>
            </a:r>
            <a:r>
              <a:rPr lang="zh-TW" altLang="en-US" sz="2000" dirty="0"/>
              <a:t>實現銷貨</a:t>
            </a:r>
            <a:r>
              <a:rPr lang="zh-TW" altLang="en-US" sz="2000" dirty="0" smtClean="0"/>
              <a:t>損益</a:t>
            </a:r>
            <a:r>
              <a:rPr lang="zh-TW" altLang="en-US" sz="2000" dirty="0"/>
              <a:t>		</a:t>
            </a:r>
            <a:r>
              <a:rPr lang="en-US" altLang="zh-TW" sz="2000" dirty="0" smtClean="0"/>
              <a:t>				80,000</a:t>
            </a:r>
            <a:endParaRPr lang="en-US" altLang="zh-TW" sz="2000" dirty="0"/>
          </a:p>
          <a:p>
            <a:pPr defTabSz="756000">
              <a:lnSpc>
                <a:spcPct val="110000"/>
              </a:lnSpc>
            </a:pPr>
            <a:r>
              <a:rPr lang="en-US" altLang="zh-TW" sz="2000" dirty="0" smtClean="0"/>
              <a:t>	</a:t>
            </a:r>
            <a:r>
              <a:rPr lang="en-US" altLang="zh-TW" sz="2000" dirty="0"/>
              <a:t>	</a:t>
            </a:r>
            <a:endParaRPr lang="zh-TW" altLang="en-US" sz="2000" dirty="0"/>
          </a:p>
        </p:txBody>
      </p:sp>
      <p:sp>
        <p:nvSpPr>
          <p:cNvPr id="8" name="文字方塊 7"/>
          <p:cNvSpPr txBox="1"/>
          <p:nvPr/>
        </p:nvSpPr>
        <p:spPr>
          <a:xfrm>
            <a:off x="2987824" y="6189486"/>
            <a:ext cx="2063064" cy="400110"/>
          </a:xfrm>
          <a:prstGeom prst="rect">
            <a:avLst/>
          </a:prstGeom>
          <a:noFill/>
          <a:ln w="19050">
            <a:solidFill>
              <a:srgbClr val="FF0000"/>
            </a:solidFill>
          </a:ln>
        </p:spPr>
        <p:txBody>
          <a:bodyPr wrap="square" rtlCol="0">
            <a:spAutoFit/>
          </a:bodyPr>
          <a:lstStyle/>
          <a:p>
            <a:r>
              <a:rPr lang="zh-TW" altLang="en-US" sz="2000" dirty="0"/>
              <a:t>銷貨毛利的加項</a:t>
            </a:r>
          </a:p>
        </p:txBody>
      </p:sp>
      <p:cxnSp>
        <p:nvCxnSpPr>
          <p:cNvPr id="12" name="直線單箭頭接點 11"/>
          <p:cNvCxnSpPr/>
          <p:nvPr/>
        </p:nvCxnSpPr>
        <p:spPr bwMode="auto">
          <a:xfrm flipH="1" flipV="1">
            <a:off x="3131840" y="5805264"/>
            <a:ext cx="288032" cy="384222"/>
          </a:xfrm>
          <a:prstGeom prst="straightConnector1">
            <a:avLst/>
          </a:prstGeom>
          <a:solidFill>
            <a:schemeClr val="accent1"/>
          </a:solidFill>
          <a:ln w="19050" cap="sq"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90820327"/>
      </p:ext>
    </p:extLst>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32</a:t>
            </a:r>
            <a:r>
              <a:rPr lang="zh-TW" altLang="en-US" dirty="0"/>
              <a:t>：公司間交易未實現損益之消除</a:t>
            </a:r>
            <a:r>
              <a:rPr lang="en-US" altLang="zh-TW" dirty="0"/>
              <a:t/>
            </a:r>
            <a:br>
              <a:rPr lang="en-US" altLang="zh-TW" dirty="0"/>
            </a:br>
            <a:r>
              <a:rPr lang="en-US" altLang="zh-TW" dirty="0"/>
              <a:t>	       </a:t>
            </a:r>
            <a:r>
              <a:rPr lang="zh-TW" altLang="en-US" dirty="0"/>
              <a:t>──順流交易─出售機器設備</a:t>
            </a:r>
          </a:p>
        </p:txBody>
      </p:sp>
      <p:sp>
        <p:nvSpPr>
          <p:cNvPr id="3" name="內容版面配置區 2"/>
          <p:cNvSpPr>
            <a:spLocks noGrp="1"/>
          </p:cNvSpPr>
          <p:nvPr>
            <p:ph idx="4294967295"/>
          </p:nvPr>
        </p:nvSpPr>
        <p:spPr>
          <a:xfrm>
            <a:off x="457200" y="1989138"/>
            <a:ext cx="8229600" cy="4608512"/>
          </a:xfrm>
        </p:spPr>
        <p:txBody>
          <a:bodyPr/>
          <a:lstStyle/>
          <a:p>
            <a:pPr marL="0" indent="0">
              <a:lnSpc>
                <a:spcPct val="110000"/>
              </a:lnSpc>
              <a:buNone/>
            </a:pPr>
            <a:r>
              <a:rPr lang="zh-TW" altLang="en-US" sz="2000" dirty="0"/>
              <a:t>沿釋例</a:t>
            </a:r>
            <a:r>
              <a:rPr lang="en-US" altLang="zh-TW" sz="2000" dirty="0"/>
              <a:t>27</a:t>
            </a:r>
            <a:r>
              <a:rPr lang="zh-TW" altLang="en-US" sz="2000" dirty="0"/>
              <a:t>，東山公司於</a:t>
            </a:r>
            <a:r>
              <a:rPr lang="en-US" altLang="zh-TW" sz="2000" dirty="0"/>
              <a:t>X2</a:t>
            </a:r>
            <a:r>
              <a:rPr lang="zh-TW" altLang="en-US" sz="2000" dirty="0"/>
              <a:t>年</a:t>
            </a:r>
            <a:r>
              <a:rPr lang="en-US" altLang="zh-TW" sz="2000" dirty="0"/>
              <a:t>12</a:t>
            </a:r>
            <a:r>
              <a:rPr lang="zh-TW" altLang="en-US" sz="2000" dirty="0"/>
              <a:t>月</a:t>
            </a:r>
            <a:r>
              <a:rPr lang="en-US" altLang="zh-TW" sz="2000" dirty="0"/>
              <a:t>31</a:t>
            </a:r>
            <a:r>
              <a:rPr lang="zh-TW" altLang="en-US" sz="2000" dirty="0"/>
              <a:t>日出售一部機器設備給高原公司，成本</a:t>
            </a:r>
            <a:r>
              <a:rPr lang="en-US" altLang="zh-TW" sz="2000" dirty="0"/>
              <a:t>$2,000,000</a:t>
            </a:r>
            <a:r>
              <a:rPr lang="zh-TW" altLang="en-US" sz="2000" dirty="0"/>
              <a:t>，累計折舊</a:t>
            </a:r>
            <a:r>
              <a:rPr lang="en-US" altLang="zh-TW" sz="2000" dirty="0"/>
              <a:t>$800,000</a:t>
            </a:r>
            <a:r>
              <a:rPr lang="zh-TW" altLang="en-US" sz="2000" dirty="0"/>
              <a:t>，售價</a:t>
            </a:r>
            <a:r>
              <a:rPr lang="en-US" altLang="zh-TW" sz="2000" dirty="0"/>
              <a:t>$1,500,000</a:t>
            </a:r>
            <a:r>
              <a:rPr lang="zh-TW" altLang="en-US" sz="2000" dirty="0"/>
              <a:t>，出售利益</a:t>
            </a:r>
            <a:r>
              <a:rPr lang="en-US" altLang="zh-TW" sz="2000" dirty="0"/>
              <a:t>$300,000</a:t>
            </a:r>
            <a:r>
              <a:rPr lang="zh-TW" altLang="en-US" sz="2000" dirty="0"/>
              <a:t>，剩餘耐用年限</a:t>
            </a:r>
            <a:r>
              <a:rPr lang="en-US" altLang="zh-TW" sz="2000" dirty="0"/>
              <a:t>5</a:t>
            </a:r>
            <a:r>
              <a:rPr lang="zh-TW" altLang="en-US" sz="2000" dirty="0"/>
              <a:t>年，無殘值，用直線法折舊。相關分錄如下：</a:t>
            </a:r>
            <a:endParaRPr lang="en-US" altLang="zh-TW" sz="2000" dirty="0"/>
          </a:p>
          <a:p>
            <a:pPr marL="0" indent="0">
              <a:lnSpc>
                <a:spcPct val="110000"/>
              </a:lnSpc>
              <a:buNone/>
            </a:pPr>
            <a:endParaRPr lang="en-US" altLang="zh-TW" sz="2000" dirty="0" smtClean="0"/>
          </a:p>
          <a:p>
            <a:pPr marL="0" indent="0">
              <a:lnSpc>
                <a:spcPct val="110000"/>
              </a:lnSpc>
              <a:buNone/>
            </a:pPr>
            <a:endParaRPr lang="en-US" altLang="zh-TW" sz="2000" dirty="0"/>
          </a:p>
          <a:p>
            <a:pPr marL="0" indent="0">
              <a:lnSpc>
                <a:spcPct val="110000"/>
              </a:lnSpc>
              <a:buNone/>
            </a:pPr>
            <a:endParaRPr lang="en-US" altLang="zh-TW" sz="2000" dirty="0" smtClean="0"/>
          </a:p>
          <a:p>
            <a:pPr marL="0" indent="0">
              <a:lnSpc>
                <a:spcPct val="110000"/>
              </a:lnSpc>
              <a:buNone/>
            </a:pPr>
            <a:endParaRPr lang="en-US" altLang="zh-TW" sz="2000" dirty="0"/>
          </a:p>
          <a:p>
            <a:pPr marL="0" indent="0">
              <a:lnSpc>
                <a:spcPct val="110000"/>
              </a:lnSpc>
              <a:buNone/>
            </a:pPr>
            <a:endParaRPr lang="en-US" altLang="zh-TW" sz="2000" dirty="0" smtClean="0"/>
          </a:p>
          <a:p>
            <a:pPr marL="0" indent="0">
              <a:lnSpc>
                <a:spcPct val="110000"/>
              </a:lnSpc>
              <a:buNone/>
            </a:pPr>
            <a:endParaRPr lang="en-US" altLang="zh-TW" sz="2000" dirty="0" smtClean="0"/>
          </a:p>
          <a:p>
            <a:pPr marL="0" indent="0">
              <a:lnSpc>
                <a:spcPct val="110000"/>
              </a:lnSpc>
              <a:buNone/>
            </a:pPr>
            <a:endParaRPr lang="en-US" altLang="zh-TW" sz="2000" dirty="0"/>
          </a:p>
          <a:p>
            <a:pPr marL="0" indent="0">
              <a:lnSpc>
                <a:spcPct val="110000"/>
              </a:lnSpc>
              <a:buNone/>
            </a:pPr>
            <a:endParaRPr lang="zh-TW" altLang="en-US" sz="2000" dirty="0"/>
          </a:p>
        </p:txBody>
      </p:sp>
      <p:sp>
        <p:nvSpPr>
          <p:cNvPr id="4" name="矩形 3"/>
          <p:cNvSpPr/>
          <p:nvPr/>
        </p:nvSpPr>
        <p:spPr>
          <a:xfrm>
            <a:off x="144000" y="2996952"/>
            <a:ext cx="8856000" cy="3477875"/>
          </a:xfrm>
          <a:prstGeom prst="rect">
            <a:avLst/>
          </a:prstGeom>
        </p:spPr>
        <p:txBody>
          <a:bodyPr>
            <a:spAutoFit/>
          </a:bodyPr>
          <a:lstStyle/>
          <a:p>
            <a:pPr defTabSz="756000">
              <a:lnSpc>
                <a:spcPct val="110000"/>
              </a:lnSpc>
            </a:pPr>
            <a:r>
              <a:rPr lang="en-US" altLang="zh-TW" sz="2000" dirty="0" smtClean="0"/>
              <a:t>X2/12/31</a:t>
            </a:r>
            <a:r>
              <a:rPr lang="zh-TW" altLang="en-US" sz="2000" dirty="0" smtClean="0"/>
              <a:t>現</a:t>
            </a:r>
            <a:r>
              <a:rPr lang="zh-TW" altLang="en-US" sz="2000" dirty="0"/>
              <a:t>　　金	</a:t>
            </a:r>
            <a:r>
              <a:rPr lang="en-US" altLang="zh-TW" sz="2000" dirty="0" smtClean="0"/>
              <a:t>					1,500,000</a:t>
            </a:r>
            <a:r>
              <a:rPr lang="en-US" altLang="zh-TW" sz="2000" dirty="0"/>
              <a:t>	</a:t>
            </a:r>
          </a:p>
          <a:p>
            <a:pPr defTabSz="756000">
              <a:lnSpc>
                <a:spcPct val="110000"/>
              </a:lnSpc>
            </a:pPr>
            <a:r>
              <a:rPr lang="en-US" altLang="zh-TW" sz="2000" dirty="0"/>
              <a:t>	 </a:t>
            </a:r>
            <a:r>
              <a:rPr lang="en-US" altLang="zh-TW" sz="2000" dirty="0" smtClean="0"/>
              <a:t>  </a:t>
            </a:r>
            <a:r>
              <a:rPr lang="zh-TW" altLang="en-US" sz="2000" dirty="0" smtClean="0"/>
              <a:t>累計</a:t>
            </a:r>
            <a:r>
              <a:rPr lang="zh-TW" altLang="en-US" sz="2000" dirty="0"/>
              <a:t>折舊－不動產、廠房及設備	</a:t>
            </a:r>
            <a:r>
              <a:rPr lang="en-US" altLang="zh-TW" sz="2000" dirty="0" smtClean="0"/>
              <a:t>		</a:t>
            </a:r>
            <a:r>
              <a:rPr lang="en-US" altLang="zh-TW" sz="2000" dirty="0"/>
              <a:t> </a:t>
            </a:r>
            <a:r>
              <a:rPr lang="en-US" altLang="zh-TW" sz="2000" dirty="0" smtClean="0"/>
              <a:t>  800,000</a:t>
            </a:r>
            <a:endParaRPr lang="en-US" altLang="zh-TW" sz="2000" dirty="0"/>
          </a:p>
          <a:p>
            <a:pPr defTabSz="756000">
              <a:lnSpc>
                <a:spcPct val="110000"/>
              </a:lnSpc>
            </a:pPr>
            <a:r>
              <a:rPr lang="en-US" altLang="zh-TW" sz="2000" dirty="0" smtClean="0"/>
              <a:t>		</a:t>
            </a:r>
            <a:r>
              <a:rPr lang="zh-TW" altLang="en-US" sz="2000" dirty="0" smtClean="0"/>
              <a:t>不動產、廠房及設備		</a:t>
            </a:r>
            <a:r>
              <a:rPr lang="en-US" altLang="zh-TW" sz="2000" dirty="0" smtClean="0"/>
              <a:t>			2,000,000</a:t>
            </a:r>
          </a:p>
          <a:p>
            <a:pPr defTabSz="756000">
              <a:lnSpc>
                <a:spcPct val="110000"/>
              </a:lnSpc>
            </a:pPr>
            <a:r>
              <a:rPr lang="en-US" altLang="zh-TW" sz="2000" dirty="0" smtClean="0"/>
              <a:t>		</a:t>
            </a:r>
            <a:r>
              <a:rPr lang="zh-TW" altLang="en-US" sz="2000" dirty="0" smtClean="0"/>
              <a:t>處分不動產、廠房及設備利益		</a:t>
            </a:r>
            <a:r>
              <a:rPr lang="en-US" altLang="zh-TW" sz="2000" dirty="0" smtClean="0"/>
              <a:t>		   300,000</a:t>
            </a:r>
          </a:p>
          <a:p>
            <a:pPr defTabSz="756000">
              <a:lnSpc>
                <a:spcPct val="110000"/>
              </a:lnSpc>
            </a:pPr>
            <a:r>
              <a:rPr lang="en-US" altLang="zh-TW" sz="2000" dirty="0" smtClean="0"/>
              <a:t>      12/31</a:t>
            </a:r>
            <a:r>
              <a:rPr lang="zh-TW" altLang="en-US" sz="2000" dirty="0" smtClean="0"/>
              <a:t>未</a:t>
            </a:r>
            <a:r>
              <a:rPr lang="zh-TW" altLang="en-US" sz="2000" dirty="0"/>
              <a:t>實現處分不動產、廠房及設備利益	</a:t>
            </a:r>
            <a:r>
              <a:rPr lang="en-US" altLang="zh-TW" sz="2000" dirty="0" smtClean="0"/>
              <a:t>	   120,000</a:t>
            </a:r>
            <a:r>
              <a:rPr lang="en-US" altLang="zh-TW" sz="2000" dirty="0"/>
              <a:t>	</a:t>
            </a:r>
          </a:p>
          <a:p>
            <a:pPr defTabSz="756000">
              <a:lnSpc>
                <a:spcPct val="110000"/>
              </a:lnSpc>
            </a:pPr>
            <a:r>
              <a:rPr lang="en-US" altLang="zh-TW" sz="2000" dirty="0"/>
              <a:t>	</a:t>
            </a:r>
            <a:r>
              <a:rPr lang="en-US" altLang="zh-TW" sz="2000" dirty="0" smtClean="0"/>
              <a:t>	</a:t>
            </a:r>
            <a:r>
              <a:rPr lang="zh-TW" altLang="en-US" sz="2000" dirty="0" smtClean="0"/>
              <a:t>採用</a:t>
            </a:r>
            <a:r>
              <a:rPr lang="zh-TW" altLang="en-US" sz="2000" dirty="0"/>
              <a:t>權益法之</a:t>
            </a:r>
            <a:r>
              <a:rPr lang="zh-TW" altLang="en-US" sz="2000" dirty="0" smtClean="0"/>
              <a:t>投資</a:t>
            </a:r>
            <a:r>
              <a:rPr lang="en-US" altLang="zh-TW" sz="2000" dirty="0" smtClean="0"/>
              <a:t>($</a:t>
            </a:r>
            <a:r>
              <a:rPr lang="en-US" altLang="zh-TW" sz="2000" dirty="0"/>
              <a:t>300,000×</a:t>
            </a:r>
            <a:r>
              <a:rPr lang="en-US" altLang="zh-TW" sz="2000" dirty="0">
                <a:solidFill>
                  <a:srgbClr val="FF0000"/>
                </a:solidFill>
              </a:rPr>
              <a:t>40</a:t>
            </a:r>
            <a:r>
              <a:rPr lang="en-US" altLang="zh-TW" sz="2000" dirty="0" smtClean="0">
                <a:solidFill>
                  <a:srgbClr val="FF0000"/>
                </a:solidFill>
              </a:rPr>
              <a:t>%</a:t>
            </a:r>
            <a:r>
              <a:rPr lang="en-US" altLang="zh-TW" sz="2000" dirty="0" smtClean="0"/>
              <a:t>)				   120,000</a:t>
            </a:r>
            <a:endParaRPr lang="en-US" altLang="zh-TW" sz="2000" dirty="0"/>
          </a:p>
          <a:p>
            <a:pPr defTabSz="756000">
              <a:lnSpc>
                <a:spcPct val="110000"/>
              </a:lnSpc>
            </a:pPr>
            <a:endParaRPr lang="en-US" altLang="zh-TW" sz="2000" dirty="0" smtClean="0"/>
          </a:p>
          <a:p>
            <a:pPr defTabSz="756000">
              <a:lnSpc>
                <a:spcPct val="110000"/>
              </a:lnSpc>
            </a:pPr>
            <a:endParaRPr lang="en-US" altLang="zh-TW" sz="2000" dirty="0"/>
          </a:p>
          <a:p>
            <a:pPr defTabSz="756000">
              <a:lnSpc>
                <a:spcPct val="110000"/>
              </a:lnSpc>
            </a:pPr>
            <a:r>
              <a:rPr lang="en-US" altLang="zh-TW" sz="2000" dirty="0" smtClean="0"/>
              <a:t>X3/12/31</a:t>
            </a:r>
            <a:r>
              <a:rPr lang="zh-TW" altLang="en-US" sz="2000" dirty="0" smtClean="0"/>
              <a:t>採用</a:t>
            </a:r>
            <a:r>
              <a:rPr lang="zh-TW" altLang="en-US" sz="2000" dirty="0"/>
              <a:t>權益法之投資	</a:t>
            </a:r>
            <a:r>
              <a:rPr lang="en-US" altLang="zh-TW" sz="2000" dirty="0" smtClean="0"/>
              <a:t>				     24,000</a:t>
            </a:r>
            <a:r>
              <a:rPr lang="en-US" altLang="zh-TW" sz="2000" dirty="0"/>
              <a:t>	</a:t>
            </a:r>
          </a:p>
          <a:p>
            <a:pPr defTabSz="756000">
              <a:lnSpc>
                <a:spcPct val="110000"/>
              </a:lnSpc>
            </a:pPr>
            <a:r>
              <a:rPr lang="en-US" altLang="zh-TW" sz="2000" dirty="0"/>
              <a:t>	</a:t>
            </a:r>
            <a:r>
              <a:rPr lang="en-US" altLang="zh-TW" sz="2000" dirty="0" smtClean="0"/>
              <a:t>        </a:t>
            </a:r>
            <a:r>
              <a:rPr lang="zh-TW" altLang="en-US" sz="2000" dirty="0" smtClean="0"/>
              <a:t>已</a:t>
            </a:r>
            <a:r>
              <a:rPr lang="zh-TW" altLang="en-US" sz="2000" dirty="0"/>
              <a:t>實現處分不動產、廠房及設備</a:t>
            </a:r>
            <a:r>
              <a:rPr lang="zh-TW" altLang="en-US" sz="2000" dirty="0" smtClean="0"/>
              <a:t>利益</a:t>
            </a:r>
            <a:r>
              <a:rPr lang="en-US" altLang="zh-TW" sz="2000" dirty="0"/>
              <a:t>	</a:t>
            </a:r>
            <a:r>
              <a:rPr lang="en-US" altLang="zh-TW" sz="2000" dirty="0" smtClean="0"/>
              <a:t>		     24,000</a:t>
            </a:r>
            <a:endParaRPr lang="en-US" altLang="zh-TW" sz="2000" dirty="0"/>
          </a:p>
        </p:txBody>
      </p:sp>
      <p:sp>
        <p:nvSpPr>
          <p:cNvPr id="5" name="文字方塊 4"/>
          <p:cNvSpPr txBox="1"/>
          <p:nvPr/>
        </p:nvSpPr>
        <p:spPr>
          <a:xfrm>
            <a:off x="-2484784" y="1628800"/>
            <a:ext cx="1368152" cy="369332"/>
          </a:xfrm>
          <a:prstGeom prst="rect">
            <a:avLst/>
          </a:prstGeom>
          <a:noFill/>
        </p:spPr>
        <p:txBody>
          <a:bodyPr wrap="square" rtlCol="0">
            <a:spAutoFit/>
          </a:bodyPr>
          <a:lstStyle/>
          <a:p>
            <a:endParaRPr lang="zh-TW" altLang="en-US" dirty="0"/>
          </a:p>
        </p:txBody>
      </p:sp>
      <p:sp>
        <p:nvSpPr>
          <p:cNvPr id="7" name="文字方塊 6"/>
          <p:cNvSpPr txBox="1"/>
          <p:nvPr/>
        </p:nvSpPr>
        <p:spPr>
          <a:xfrm>
            <a:off x="179512" y="5086925"/>
            <a:ext cx="3528392" cy="646331"/>
          </a:xfrm>
          <a:prstGeom prst="rect">
            <a:avLst/>
          </a:prstGeom>
          <a:noFill/>
          <a:ln w="19050">
            <a:solidFill>
              <a:srgbClr val="FF0000"/>
            </a:solidFill>
          </a:ln>
        </p:spPr>
        <p:txBody>
          <a:bodyPr wrap="square" rtlCol="0">
            <a:spAutoFit/>
          </a:bodyPr>
          <a:lstStyle/>
          <a:p>
            <a:r>
              <a:rPr lang="zh-TW" altLang="en-US" dirty="0"/>
              <a:t>處分不動產、廠房及設備</a:t>
            </a:r>
            <a:r>
              <a:rPr lang="zh-TW" altLang="en-US" dirty="0" smtClean="0"/>
              <a:t>利益之</a:t>
            </a:r>
            <a:r>
              <a:rPr lang="zh-TW" altLang="en-US" dirty="0"/>
              <a:t>減</a:t>
            </a:r>
            <a:r>
              <a:rPr lang="zh-TW" altLang="en-US" dirty="0" smtClean="0"/>
              <a:t>項，分五年轉入已實現</a:t>
            </a:r>
            <a:endParaRPr lang="zh-TW" altLang="en-US" dirty="0"/>
          </a:p>
        </p:txBody>
      </p:sp>
      <p:cxnSp>
        <p:nvCxnSpPr>
          <p:cNvPr id="10" name="直線單箭頭接點 9"/>
          <p:cNvCxnSpPr/>
          <p:nvPr/>
        </p:nvCxnSpPr>
        <p:spPr bwMode="auto">
          <a:xfrm flipV="1">
            <a:off x="1043608" y="4725144"/>
            <a:ext cx="288032" cy="361781"/>
          </a:xfrm>
          <a:prstGeom prst="straightConnector1">
            <a:avLst/>
          </a:prstGeom>
          <a:solidFill>
            <a:schemeClr val="accent1"/>
          </a:solidFill>
          <a:ln w="19050" cap="sq"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305623083"/>
      </p:ext>
    </p:extLst>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33</a:t>
            </a:r>
            <a:r>
              <a:rPr lang="zh-TW" altLang="en-US" dirty="0"/>
              <a:t>：公司間交易未實現損益之</a:t>
            </a:r>
            <a:r>
              <a:rPr lang="zh-TW" altLang="en-US" dirty="0" smtClean="0"/>
              <a:t>消除</a:t>
            </a:r>
            <a:r>
              <a:rPr lang="en-US" altLang="zh-TW" dirty="0" smtClean="0"/>
              <a:t/>
            </a:r>
            <a:br>
              <a:rPr lang="en-US" altLang="zh-TW" dirty="0" smtClean="0"/>
            </a:br>
            <a:r>
              <a:rPr lang="en-US" altLang="zh-TW" dirty="0" smtClean="0"/>
              <a:t>	       </a:t>
            </a:r>
            <a:r>
              <a:rPr lang="zh-TW" altLang="en-US" dirty="0" smtClean="0"/>
              <a:t>─</a:t>
            </a:r>
            <a:r>
              <a:rPr lang="zh-TW" altLang="en-US" dirty="0"/>
              <a:t>─逆流交易</a:t>
            </a:r>
            <a:r>
              <a:rPr lang="zh-TW" altLang="en-US" dirty="0" smtClean="0"/>
              <a:t>─銷貨</a:t>
            </a:r>
            <a:endParaRPr lang="zh-TW" altLang="en-US" dirty="0"/>
          </a:p>
        </p:txBody>
      </p:sp>
      <p:sp>
        <p:nvSpPr>
          <p:cNvPr id="3" name="內容版面配置區 2"/>
          <p:cNvSpPr>
            <a:spLocks noGrp="1"/>
          </p:cNvSpPr>
          <p:nvPr>
            <p:ph idx="1"/>
          </p:nvPr>
        </p:nvSpPr>
        <p:spPr/>
        <p:txBody>
          <a:bodyPr/>
          <a:lstStyle/>
          <a:p>
            <a:pPr marL="0" indent="0">
              <a:lnSpc>
                <a:spcPct val="150000"/>
              </a:lnSpc>
              <a:buNone/>
            </a:pPr>
            <a:r>
              <a:rPr lang="zh-TW" altLang="en-US" sz="2000" dirty="0"/>
              <a:t>沿釋例</a:t>
            </a:r>
            <a:r>
              <a:rPr lang="en-US" altLang="zh-TW" sz="2000" dirty="0"/>
              <a:t>31</a:t>
            </a:r>
            <a:r>
              <a:rPr lang="zh-TW" altLang="en-US" sz="2000" dirty="0"/>
              <a:t>，假設該銷貨係高原公司出售給東山公司，高原公司</a:t>
            </a:r>
            <a:r>
              <a:rPr lang="en-US" altLang="zh-TW" sz="2000" dirty="0"/>
              <a:t>X2</a:t>
            </a:r>
            <a:r>
              <a:rPr lang="zh-TW" altLang="en-US" sz="2000" dirty="0"/>
              <a:t>年度之淨利為</a:t>
            </a:r>
            <a:r>
              <a:rPr lang="en-US" altLang="zh-TW" sz="2000" dirty="0"/>
              <a:t>$</a:t>
            </a:r>
            <a:r>
              <a:rPr lang="en-US" altLang="zh-TW" sz="2000" dirty="0" smtClean="0"/>
              <a:t>15,000,000</a:t>
            </a:r>
            <a:r>
              <a:rPr lang="zh-TW" altLang="en-US" sz="2000" dirty="0" smtClean="0"/>
              <a:t>。</a:t>
            </a:r>
            <a:r>
              <a:rPr lang="zh-TW" altLang="en-US" sz="2000" dirty="0"/>
              <a:t>東山公司之分錄如下：</a:t>
            </a:r>
          </a:p>
        </p:txBody>
      </p:sp>
      <p:sp>
        <p:nvSpPr>
          <p:cNvPr id="4" name="矩形 3"/>
          <p:cNvSpPr/>
          <p:nvPr/>
        </p:nvSpPr>
        <p:spPr>
          <a:xfrm>
            <a:off x="144000" y="2883878"/>
            <a:ext cx="8856000" cy="2345322"/>
          </a:xfrm>
          <a:prstGeom prst="rect">
            <a:avLst/>
          </a:prstGeom>
        </p:spPr>
        <p:txBody>
          <a:bodyPr>
            <a:spAutoFit/>
          </a:bodyPr>
          <a:lstStyle/>
          <a:p>
            <a:pPr defTabSz="756000">
              <a:lnSpc>
                <a:spcPct val="150000"/>
              </a:lnSpc>
            </a:pPr>
            <a:r>
              <a:rPr lang="en-US" altLang="zh-TW" sz="2000" dirty="0" smtClean="0"/>
              <a:t>X2/12/31</a:t>
            </a:r>
            <a:r>
              <a:rPr lang="zh-TW" altLang="en-US" sz="2000" dirty="0" smtClean="0"/>
              <a:t>採用</a:t>
            </a:r>
            <a:r>
              <a:rPr lang="zh-TW" altLang="en-US" sz="2000" dirty="0"/>
              <a:t>權益法之投資	</a:t>
            </a:r>
            <a:r>
              <a:rPr lang="en-US" altLang="zh-TW" sz="2000" dirty="0" smtClean="0"/>
              <a:t>				      2,800,000</a:t>
            </a:r>
            <a:r>
              <a:rPr lang="en-US" altLang="zh-TW" sz="2000" dirty="0"/>
              <a:t>	</a:t>
            </a:r>
          </a:p>
          <a:p>
            <a:pPr defTabSz="756000">
              <a:lnSpc>
                <a:spcPct val="150000"/>
              </a:lnSpc>
            </a:pPr>
            <a:r>
              <a:rPr lang="en-US" altLang="zh-TW" sz="2000" dirty="0"/>
              <a:t>	</a:t>
            </a:r>
            <a:r>
              <a:rPr lang="en-US" altLang="zh-TW" sz="2000" dirty="0" smtClean="0"/>
              <a:t>	</a:t>
            </a:r>
            <a:r>
              <a:rPr lang="zh-TW" altLang="en-US" sz="2000" dirty="0" smtClean="0"/>
              <a:t>採用</a:t>
            </a:r>
            <a:r>
              <a:rPr lang="zh-TW" altLang="en-US" sz="2000" dirty="0"/>
              <a:t>權益法認列之關聯企業損益份額		</a:t>
            </a:r>
            <a:r>
              <a:rPr lang="en-US" altLang="zh-TW" sz="2000" dirty="0" smtClean="0"/>
              <a:t>	2,800,000</a:t>
            </a:r>
            <a:endParaRPr lang="en-US" altLang="zh-TW" sz="2000" dirty="0"/>
          </a:p>
          <a:p>
            <a:pPr defTabSz="756000">
              <a:lnSpc>
                <a:spcPct val="150000"/>
              </a:lnSpc>
            </a:pPr>
            <a:r>
              <a:rPr lang="en-US" altLang="zh-TW" sz="2000" dirty="0"/>
              <a:t>	 </a:t>
            </a:r>
            <a:r>
              <a:rPr lang="en-US" altLang="zh-TW" sz="2000" dirty="0" smtClean="0"/>
              <a:t>  </a:t>
            </a:r>
            <a:r>
              <a:rPr lang="zh-TW" altLang="en-US" sz="2000" dirty="0" smtClean="0"/>
              <a:t>採用</a:t>
            </a:r>
            <a:r>
              <a:rPr lang="zh-TW" altLang="en-US" sz="2000" dirty="0"/>
              <a:t>權益法認列之關聯企業損益份額	</a:t>
            </a:r>
            <a:r>
              <a:rPr lang="en-US" altLang="zh-TW" sz="2000" dirty="0"/>
              <a:t>	</a:t>
            </a:r>
            <a:r>
              <a:rPr lang="en-US" altLang="zh-TW" sz="2000" dirty="0" smtClean="0"/>
              <a:t>           40,000</a:t>
            </a:r>
            <a:r>
              <a:rPr lang="en-US" altLang="zh-TW" sz="2000" dirty="0"/>
              <a:t>	</a:t>
            </a:r>
          </a:p>
          <a:p>
            <a:pPr defTabSz="756000">
              <a:lnSpc>
                <a:spcPct val="150000"/>
              </a:lnSpc>
            </a:pPr>
            <a:r>
              <a:rPr lang="en-US" altLang="zh-TW" sz="2000" dirty="0"/>
              <a:t>		</a:t>
            </a:r>
            <a:r>
              <a:rPr lang="zh-TW" altLang="en-US" sz="2000" dirty="0" smtClean="0"/>
              <a:t>採用</a:t>
            </a:r>
            <a:r>
              <a:rPr lang="zh-TW" altLang="en-US" sz="2000" dirty="0"/>
              <a:t>權益法之</a:t>
            </a:r>
            <a:r>
              <a:rPr lang="zh-TW" altLang="en-US" sz="2000" dirty="0" smtClean="0"/>
              <a:t>投資</a:t>
            </a:r>
            <a:r>
              <a:rPr lang="en-US" altLang="zh-TW" sz="2000" dirty="0" smtClean="0"/>
              <a:t>(</a:t>
            </a:r>
            <a:r>
              <a:rPr lang="en-US" altLang="zh-TW" sz="2000" dirty="0"/>
              <a:t>$200,000×</a:t>
            </a:r>
            <a:r>
              <a:rPr lang="en-US" altLang="zh-TW" sz="2000" dirty="0">
                <a:solidFill>
                  <a:srgbClr val="FF0000"/>
                </a:solidFill>
              </a:rPr>
              <a:t>20</a:t>
            </a:r>
            <a:r>
              <a:rPr lang="en-US" altLang="zh-TW" sz="2000" dirty="0" smtClean="0">
                <a:solidFill>
                  <a:srgbClr val="FF0000"/>
                </a:solidFill>
              </a:rPr>
              <a:t>%</a:t>
            </a:r>
            <a:r>
              <a:rPr lang="en-US" altLang="zh-TW" sz="2000" dirty="0" smtClean="0"/>
              <a:t>)	 </a:t>
            </a:r>
            <a:r>
              <a:rPr lang="zh-TW" altLang="en-US" sz="2000" dirty="0"/>
              <a:t>	</a:t>
            </a:r>
            <a:r>
              <a:rPr lang="en-US" altLang="zh-TW" sz="2000" dirty="0" smtClean="0"/>
              <a:t>	</a:t>
            </a:r>
            <a:r>
              <a:rPr lang="zh-TW" altLang="en-US" sz="2000" dirty="0"/>
              <a:t>	</a:t>
            </a:r>
            <a:r>
              <a:rPr lang="zh-TW" altLang="en-US" sz="2000" dirty="0" smtClean="0"/>
              <a:t>     </a:t>
            </a:r>
            <a:r>
              <a:rPr lang="en-US" altLang="zh-TW" sz="2000" dirty="0" smtClean="0"/>
              <a:t>40,000</a:t>
            </a:r>
            <a:endParaRPr lang="en-US" altLang="zh-TW" sz="2000" dirty="0"/>
          </a:p>
          <a:p>
            <a:pPr defTabSz="756000">
              <a:lnSpc>
                <a:spcPct val="150000"/>
              </a:lnSpc>
            </a:pPr>
            <a:r>
              <a:rPr lang="en-US" altLang="zh-TW" sz="2000" dirty="0"/>
              <a:t>		</a:t>
            </a:r>
            <a:r>
              <a:rPr lang="zh-TW" altLang="en-US" sz="2000" dirty="0"/>
              <a:t>		</a:t>
            </a:r>
          </a:p>
        </p:txBody>
      </p:sp>
    </p:spTree>
    <p:extLst>
      <p:ext uri="{BB962C8B-B14F-4D97-AF65-F5344CB8AC3E}">
        <p14:creationId xmlns:p14="http://schemas.microsoft.com/office/powerpoint/2010/main" val="758662202"/>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smtClean="0"/>
              <a:t>34</a:t>
            </a:r>
            <a:r>
              <a:rPr lang="zh-TW" altLang="en-US" dirty="0" smtClean="0"/>
              <a:t>：</a:t>
            </a:r>
            <a:r>
              <a:rPr lang="zh-TW" altLang="en-US" dirty="0"/>
              <a:t>公司間交易未實現損益之</a:t>
            </a:r>
            <a:r>
              <a:rPr lang="zh-TW" altLang="en-US" dirty="0" smtClean="0"/>
              <a:t>消除</a:t>
            </a:r>
            <a:r>
              <a:rPr lang="en-US" altLang="zh-TW" dirty="0" smtClean="0"/>
              <a:t/>
            </a:r>
            <a:br>
              <a:rPr lang="en-US" altLang="zh-TW" dirty="0" smtClean="0"/>
            </a:br>
            <a:r>
              <a:rPr lang="en-US" altLang="zh-TW" dirty="0" smtClean="0"/>
              <a:t>	       </a:t>
            </a:r>
            <a:r>
              <a:rPr lang="zh-TW" altLang="en-US" dirty="0" smtClean="0"/>
              <a:t>─</a:t>
            </a:r>
            <a:r>
              <a:rPr lang="zh-TW" altLang="en-US" dirty="0"/>
              <a:t>─逆流交易</a:t>
            </a:r>
            <a:r>
              <a:rPr lang="zh-TW" altLang="en-US" dirty="0" smtClean="0"/>
              <a:t>─出售機器設</a:t>
            </a:r>
            <a:r>
              <a:rPr lang="zh-TW" altLang="en-US" dirty="0"/>
              <a:t>備</a:t>
            </a:r>
          </a:p>
        </p:txBody>
      </p:sp>
      <p:sp>
        <p:nvSpPr>
          <p:cNvPr id="3" name="內容版面配置區 2"/>
          <p:cNvSpPr>
            <a:spLocks noGrp="1"/>
          </p:cNvSpPr>
          <p:nvPr>
            <p:ph idx="1"/>
          </p:nvPr>
        </p:nvSpPr>
        <p:spPr/>
        <p:txBody>
          <a:bodyPr/>
          <a:lstStyle/>
          <a:p>
            <a:pPr marL="0" indent="0">
              <a:lnSpc>
                <a:spcPct val="150000"/>
              </a:lnSpc>
              <a:buNone/>
            </a:pPr>
            <a:r>
              <a:rPr lang="zh-TW" altLang="en-US" sz="2000" dirty="0"/>
              <a:t>沿釋例</a:t>
            </a:r>
            <a:r>
              <a:rPr lang="en-US" altLang="zh-TW" sz="2000" dirty="0"/>
              <a:t>32</a:t>
            </a:r>
            <a:r>
              <a:rPr lang="zh-TW" altLang="en-US" sz="2000" dirty="0"/>
              <a:t>，並假設該交易係由高原公出售給東山公司。東山公司之分錄</a:t>
            </a:r>
            <a:r>
              <a:rPr lang="zh-TW" altLang="en-US" sz="2000" dirty="0" smtClean="0"/>
              <a:t>如下：</a:t>
            </a:r>
            <a:endParaRPr lang="zh-TW" altLang="en-US" sz="2000" dirty="0"/>
          </a:p>
        </p:txBody>
      </p:sp>
      <p:sp>
        <p:nvSpPr>
          <p:cNvPr id="4" name="矩形 3"/>
          <p:cNvSpPr/>
          <p:nvPr/>
        </p:nvSpPr>
        <p:spPr>
          <a:xfrm>
            <a:off x="144000" y="2883878"/>
            <a:ext cx="8856000" cy="2400657"/>
          </a:xfrm>
          <a:prstGeom prst="rect">
            <a:avLst/>
          </a:prstGeom>
        </p:spPr>
        <p:txBody>
          <a:bodyPr>
            <a:spAutoFit/>
          </a:bodyPr>
          <a:lstStyle/>
          <a:p>
            <a:pPr defTabSz="756000">
              <a:lnSpc>
                <a:spcPct val="150000"/>
              </a:lnSpc>
            </a:pPr>
            <a:r>
              <a:rPr lang="en-US" altLang="zh-TW" sz="2000" dirty="0" smtClean="0"/>
              <a:t>X2/12/31</a:t>
            </a:r>
            <a:r>
              <a:rPr lang="zh-TW" altLang="en-US" sz="2000" dirty="0" smtClean="0"/>
              <a:t>採用</a:t>
            </a:r>
            <a:r>
              <a:rPr lang="zh-TW" altLang="en-US" sz="2000" dirty="0"/>
              <a:t>權益法認列之關聯企業損益份額	</a:t>
            </a:r>
            <a:r>
              <a:rPr lang="en-US" altLang="zh-TW" sz="2000" dirty="0" smtClean="0"/>
              <a:t>		</a:t>
            </a:r>
            <a:r>
              <a:rPr lang="zh-TW" altLang="en-US" sz="2000" dirty="0" smtClean="0"/>
              <a:t>  </a:t>
            </a:r>
            <a:r>
              <a:rPr lang="en-US" altLang="zh-TW" sz="2000" dirty="0" smtClean="0"/>
              <a:t>60,000</a:t>
            </a:r>
            <a:r>
              <a:rPr lang="en-US" altLang="zh-TW" sz="2000" dirty="0"/>
              <a:t>	</a:t>
            </a:r>
          </a:p>
          <a:p>
            <a:pPr defTabSz="756000">
              <a:lnSpc>
                <a:spcPct val="150000"/>
              </a:lnSpc>
            </a:pPr>
            <a:r>
              <a:rPr lang="en-US" altLang="zh-TW" sz="2000" dirty="0"/>
              <a:t>	 </a:t>
            </a:r>
            <a:r>
              <a:rPr lang="en-US" altLang="zh-TW" sz="2000" dirty="0" smtClean="0"/>
              <a:t>           </a:t>
            </a:r>
            <a:r>
              <a:rPr lang="zh-TW" altLang="en-US" sz="2000" dirty="0" smtClean="0"/>
              <a:t>採用</a:t>
            </a:r>
            <a:r>
              <a:rPr lang="zh-TW" altLang="en-US" sz="2000" dirty="0"/>
              <a:t>權益法之</a:t>
            </a:r>
            <a:r>
              <a:rPr lang="zh-TW" altLang="en-US" sz="2000" dirty="0" smtClean="0"/>
              <a:t>投資</a:t>
            </a:r>
            <a:r>
              <a:rPr lang="en-US" altLang="zh-TW" sz="2000" dirty="0" smtClean="0"/>
              <a:t>(</a:t>
            </a:r>
            <a:r>
              <a:rPr lang="en-US" altLang="zh-TW" sz="2000" dirty="0"/>
              <a:t>$300,000×</a:t>
            </a:r>
            <a:r>
              <a:rPr lang="en-US" altLang="zh-TW" sz="2000" dirty="0">
                <a:solidFill>
                  <a:srgbClr val="FF0000"/>
                </a:solidFill>
              </a:rPr>
              <a:t>20</a:t>
            </a:r>
            <a:r>
              <a:rPr lang="en-US" altLang="zh-TW" sz="2000" dirty="0" smtClean="0">
                <a:solidFill>
                  <a:srgbClr val="FF0000"/>
                </a:solidFill>
              </a:rPr>
              <a:t>%</a:t>
            </a:r>
            <a:r>
              <a:rPr lang="en-US" altLang="zh-TW" sz="2000" dirty="0" smtClean="0"/>
              <a:t>)</a:t>
            </a:r>
            <a:r>
              <a:rPr lang="zh-TW" altLang="en-US" sz="2000" dirty="0"/>
              <a:t>		</a:t>
            </a:r>
            <a:r>
              <a:rPr lang="en-US" altLang="zh-TW" sz="2000" dirty="0" smtClean="0"/>
              <a:t>		</a:t>
            </a:r>
            <a:r>
              <a:rPr lang="zh-TW" altLang="en-US" sz="2000" dirty="0" smtClean="0"/>
              <a:t>    </a:t>
            </a:r>
            <a:r>
              <a:rPr lang="en-US" altLang="zh-TW" sz="2000" dirty="0" smtClean="0"/>
              <a:t>60,000</a:t>
            </a:r>
          </a:p>
          <a:p>
            <a:pPr defTabSz="756000">
              <a:lnSpc>
                <a:spcPct val="150000"/>
              </a:lnSpc>
            </a:pPr>
            <a:r>
              <a:rPr lang="en-US" altLang="zh-TW" sz="2000" dirty="0" smtClean="0"/>
              <a:t>X3/12/31</a:t>
            </a:r>
            <a:r>
              <a:rPr lang="zh-TW" altLang="en-US" sz="2000" dirty="0" smtClean="0"/>
              <a:t>採用權益法之投資	</a:t>
            </a:r>
            <a:r>
              <a:rPr lang="en-US" altLang="zh-TW" sz="2000" dirty="0" smtClean="0"/>
              <a:t>					</a:t>
            </a:r>
            <a:r>
              <a:rPr lang="zh-TW" altLang="en-US" sz="2000" dirty="0" smtClean="0"/>
              <a:t>  </a:t>
            </a:r>
            <a:r>
              <a:rPr lang="en-US" altLang="zh-TW" sz="2000" dirty="0" smtClean="0"/>
              <a:t>12,000	</a:t>
            </a:r>
          </a:p>
          <a:p>
            <a:pPr defTabSz="756000">
              <a:lnSpc>
                <a:spcPct val="150000"/>
              </a:lnSpc>
            </a:pPr>
            <a:r>
              <a:rPr lang="en-US" altLang="zh-TW" sz="2000" dirty="0"/>
              <a:t>		</a:t>
            </a:r>
            <a:r>
              <a:rPr lang="zh-TW" altLang="en-US" sz="2000" dirty="0" smtClean="0"/>
              <a:t>採用</a:t>
            </a:r>
            <a:r>
              <a:rPr lang="zh-TW" altLang="en-US" sz="2000" dirty="0"/>
              <a:t>權益法認列之關聯企業損益份</a:t>
            </a:r>
            <a:r>
              <a:rPr lang="zh-TW" altLang="en-US" sz="2000" dirty="0" smtClean="0"/>
              <a:t>額</a:t>
            </a:r>
            <a:r>
              <a:rPr lang="en-US" altLang="zh-TW" sz="2000" dirty="0" smtClean="0"/>
              <a:t>(</a:t>
            </a:r>
            <a:r>
              <a:rPr lang="en-US" altLang="zh-TW" sz="2000" dirty="0"/>
              <a:t>$60,000÷5</a:t>
            </a:r>
            <a:r>
              <a:rPr lang="en-US" altLang="zh-TW" sz="2000" dirty="0" smtClean="0"/>
              <a:t>)</a:t>
            </a:r>
            <a:r>
              <a:rPr lang="zh-TW" altLang="en-US" sz="2000" dirty="0"/>
              <a:t>	</a:t>
            </a:r>
            <a:r>
              <a:rPr lang="zh-TW" altLang="en-US" sz="2000" dirty="0" smtClean="0"/>
              <a:t>    </a:t>
            </a:r>
            <a:r>
              <a:rPr lang="en-US" altLang="zh-TW" sz="2000" dirty="0" smtClean="0"/>
              <a:t>12,000</a:t>
            </a:r>
            <a:endParaRPr lang="en-US" altLang="zh-TW" sz="2000" dirty="0"/>
          </a:p>
          <a:p>
            <a:pPr defTabSz="756000">
              <a:lnSpc>
                <a:spcPct val="150000"/>
              </a:lnSpc>
            </a:pPr>
            <a:r>
              <a:rPr lang="en-US" altLang="zh-TW" sz="2000" dirty="0"/>
              <a:t>				</a:t>
            </a:r>
          </a:p>
        </p:txBody>
      </p:sp>
    </p:spTree>
    <p:extLst>
      <p:ext uri="{BB962C8B-B14F-4D97-AF65-F5344CB8AC3E}">
        <p14:creationId xmlns:p14="http://schemas.microsoft.com/office/powerpoint/2010/main" val="4126638351"/>
      </p:ext>
    </p:extLst>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542800" cy="863600"/>
          </a:xfrm>
        </p:spPr>
        <p:txBody>
          <a:bodyPr/>
          <a:lstStyle/>
          <a:p>
            <a:r>
              <a:rPr lang="zh-TW" altLang="en-US" dirty="0"/>
              <a:t>釋例</a:t>
            </a:r>
            <a:r>
              <a:rPr lang="en-US" altLang="zh-TW" dirty="0"/>
              <a:t>35</a:t>
            </a:r>
            <a:r>
              <a:rPr lang="zh-TW" altLang="en-US" dirty="0"/>
              <a:t>：公司間未實現損益之消除──側流交易</a:t>
            </a:r>
          </a:p>
        </p:txBody>
      </p:sp>
      <mc:AlternateContent xmlns:mc="http://schemas.openxmlformats.org/markup-compatibility/2006" xmlns:a14="http://schemas.microsoft.com/office/drawing/2010/main">
        <mc:Choice Requires="a14">
          <p:sp>
            <p:nvSpPr>
              <p:cNvPr id="3" name="內容版面配置區 2"/>
              <p:cNvSpPr>
                <a:spLocks noGrp="1"/>
              </p:cNvSpPr>
              <p:nvPr>
                <p:ph idx="4294967295"/>
              </p:nvPr>
            </p:nvSpPr>
            <p:spPr>
              <a:xfrm>
                <a:off x="457200" y="1989138"/>
                <a:ext cx="8229600" cy="4608512"/>
              </a:xfrm>
            </p:spPr>
            <p:txBody>
              <a:bodyPr/>
              <a:lstStyle/>
              <a:p>
                <a:pPr marL="0" indent="0">
                  <a:lnSpc>
                    <a:spcPct val="110000"/>
                  </a:lnSpc>
                  <a:buNone/>
                </a:pPr>
                <a:r>
                  <a:rPr lang="zh-TW" altLang="en-US" sz="2000" dirty="0"/>
                  <a:t>設景新公司於</a:t>
                </a:r>
                <a:r>
                  <a:rPr lang="en-US" altLang="zh-TW" sz="2000" dirty="0"/>
                  <a:t>X2</a:t>
                </a:r>
                <a:r>
                  <a:rPr lang="zh-TW" altLang="en-US" sz="2000" dirty="0"/>
                  <a:t>年</a:t>
                </a:r>
                <a:r>
                  <a:rPr lang="en-US" altLang="zh-TW" sz="2000" dirty="0"/>
                  <a:t>1</a:t>
                </a:r>
                <a:r>
                  <a:rPr lang="zh-TW" altLang="en-US" sz="2000" dirty="0"/>
                  <a:t>月</a:t>
                </a:r>
                <a:r>
                  <a:rPr lang="en-US" altLang="zh-TW" sz="2000" dirty="0"/>
                  <a:t>1</a:t>
                </a:r>
                <a:r>
                  <a:rPr lang="zh-TW" altLang="en-US" sz="2000" dirty="0"/>
                  <a:t>日購入景文公司</a:t>
                </a:r>
                <a:r>
                  <a:rPr lang="en-US" altLang="zh-TW" sz="2000" dirty="0"/>
                  <a:t>20%</a:t>
                </a:r>
                <a:r>
                  <a:rPr lang="zh-TW" altLang="en-US" sz="2000" dirty="0"/>
                  <a:t>之普通股，</a:t>
                </a:r>
                <a:r>
                  <a:rPr lang="en-US" altLang="zh-TW" sz="2000" dirty="0"/>
                  <a:t>X2</a:t>
                </a:r>
                <a:r>
                  <a:rPr lang="zh-TW" altLang="en-US" sz="2000" dirty="0"/>
                  <a:t>年</a:t>
                </a:r>
                <a:r>
                  <a:rPr lang="en-US" altLang="zh-TW" sz="2000" dirty="0"/>
                  <a:t>7</a:t>
                </a:r>
                <a:r>
                  <a:rPr lang="zh-TW" altLang="en-US" sz="2000" dirty="0"/>
                  <a:t>月</a:t>
                </a:r>
                <a:r>
                  <a:rPr lang="en-US" altLang="zh-TW" sz="2000" dirty="0"/>
                  <a:t>1</a:t>
                </a:r>
                <a:r>
                  <a:rPr lang="zh-TW" altLang="en-US" sz="2000" dirty="0"/>
                  <a:t>日購入景美公司</a:t>
                </a:r>
                <a:r>
                  <a:rPr lang="en-US" altLang="zh-TW" sz="2000" dirty="0"/>
                  <a:t>30%</a:t>
                </a:r>
                <a:r>
                  <a:rPr lang="zh-TW" altLang="en-US" sz="2000" dirty="0"/>
                  <a:t>之普通股，均具重大影響。景文公司</a:t>
                </a:r>
                <a:r>
                  <a:rPr lang="en-US" altLang="zh-TW" sz="2000" dirty="0"/>
                  <a:t>X2</a:t>
                </a:r>
                <a:r>
                  <a:rPr lang="zh-TW" altLang="en-US" sz="2000" dirty="0"/>
                  <a:t>年度列報</a:t>
                </a:r>
                <a:r>
                  <a:rPr lang="en-US" altLang="zh-TW" sz="2000" dirty="0"/>
                  <a:t>$1,200,000</a:t>
                </a:r>
                <a:r>
                  <a:rPr lang="zh-TW" altLang="en-US" sz="2000" dirty="0"/>
                  <a:t>之淨利，其中包括於</a:t>
                </a:r>
                <a:r>
                  <a:rPr lang="en-US" altLang="zh-TW" sz="2000" dirty="0"/>
                  <a:t>X2</a:t>
                </a:r>
                <a:r>
                  <a:rPr lang="zh-TW" altLang="en-US" sz="2000" dirty="0"/>
                  <a:t>年</a:t>
                </a:r>
                <a:r>
                  <a:rPr lang="en-US" altLang="zh-TW" sz="2000" dirty="0"/>
                  <a:t>12</a:t>
                </a:r>
                <a:r>
                  <a:rPr lang="zh-TW" altLang="en-US" sz="2000" dirty="0"/>
                  <a:t>月</a:t>
                </a:r>
                <a:r>
                  <a:rPr lang="en-US" altLang="zh-TW" sz="2000" dirty="0"/>
                  <a:t>31</a:t>
                </a:r>
                <a:r>
                  <a:rPr lang="zh-TW" altLang="en-US" sz="2000" dirty="0"/>
                  <a:t>日出售一批商品給景美公司之毛利</a:t>
                </a:r>
                <a:r>
                  <a:rPr lang="en-US" altLang="zh-TW" sz="2000" dirty="0"/>
                  <a:t>$100,000</a:t>
                </a:r>
                <a:r>
                  <a:rPr lang="zh-TW" altLang="en-US" sz="2000" dirty="0"/>
                  <a:t>，景美公司尚未出售給第三方。景美公司</a:t>
                </a:r>
                <a:r>
                  <a:rPr lang="en-US" altLang="zh-TW" sz="2000" dirty="0"/>
                  <a:t>X2</a:t>
                </a:r>
                <a:r>
                  <a:rPr lang="zh-TW" altLang="en-US" sz="2000" dirty="0"/>
                  <a:t>年度列報淨利</a:t>
                </a:r>
                <a:r>
                  <a:rPr lang="en-US" altLang="zh-TW" sz="2000" dirty="0"/>
                  <a:t>$</a:t>
                </a:r>
                <a:r>
                  <a:rPr lang="en-US" altLang="zh-TW" sz="2000" dirty="0" smtClean="0"/>
                  <a:t>1,500,000</a:t>
                </a:r>
                <a:r>
                  <a:rPr lang="zh-TW" altLang="en-US" sz="2000" dirty="0"/>
                  <a:t>。景新公司之會計處理如下</a:t>
                </a:r>
                <a:r>
                  <a:rPr lang="zh-TW" altLang="en-US" sz="2000" dirty="0" smtClean="0"/>
                  <a:t>：</a:t>
                </a:r>
                <a:endParaRPr lang="en-US" altLang="zh-TW" sz="2000" dirty="0" smtClean="0"/>
              </a:p>
              <a:p>
                <a:pPr marL="0" indent="0">
                  <a:lnSpc>
                    <a:spcPct val="110000"/>
                  </a:lnSpc>
                  <a:buNone/>
                </a:pPr>
                <a:r>
                  <a:rPr lang="zh-TW" altLang="en-US" sz="2000" dirty="0"/>
                  <a:t>加權平均持股比率的</a:t>
                </a:r>
                <a:r>
                  <a:rPr lang="zh-TW" altLang="en-US" sz="2000" dirty="0" smtClean="0"/>
                  <a:t>乘積：</a:t>
                </a:r>
                <a:r>
                  <a:rPr lang="en-US" altLang="zh-TW" dirty="0"/>
                  <a:t> </a:t>
                </a:r>
                <a14:m>
                  <m:oMath xmlns:m="http://schemas.openxmlformats.org/officeDocument/2006/math">
                    <m:r>
                      <a:rPr lang="en-US" altLang="zh-TW" sz="2000" i="1" dirty="0">
                        <a:latin typeface="Cambria Math" panose="02040503050406030204" pitchFamily="18" charset="0"/>
                      </a:rPr>
                      <m:t>(</m:t>
                    </m:r>
                    <m:r>
                      <m:rPr>
                        <m:nor/>
                      </m:rPr>
                      <a:rPr lang="en-US" altLang="zh-TW" sz="2000"/>
                      <m:t>20%×</m:t>
                    </m:r>
                    <m:f>
                      <m:fPr>
                        <m:ctrlPr>
                          <a:rPr lang="zh-TW" altLang="zh-TW" sz="2000" i="1">
                            <a:latin typeface="Cambria Math"/>
                          </a:rPr>
                        </m:ctrlPr>
                      </m:fPr>
                      <m:num>
                        <m:r>
                          <m:rPr>
                            <m:nor/>
                          </m:rPr>
                          <a:rPr lang="en-US" altLang="zh-TW" sz="2000"/>
                          <m:t>12</m:t>
                        </m:r>
                      </m:num>
                      <m:den>
                        <m:r>
                          <m:rPr>
                            <m:nor/>
                          </m:rPr>
                          <a:rPr lang="en-US" altLang="zh-TW" sz="2000"/>
                          <m:t>12</m:t>
                        </m:r>
                      </m:den>
                    </m:f>
                  </m:oMath>
                </a14:m>
                <a:r>
                  <a:rPr lang="en-US" altLang="zh-TW" sz="2000" dirty="0" smtClean="0"/>
                  <a:t>)×</a:t>
                </a:r>
                <a:r>
                  <a:rPr lang="en-US" altLang="zh-TW" dirty="0"/>
                  <a:t> </a:t>
                </a:r>
                <a14:m>
                  <m:oMath xmlns:m="http://schemas.openxmlformats.org/officeDocument/2006/math">
                    <m:r>
                      <a:rPr lang="en-US" altLang="zh-TW" sz="2000" i="1" dirty="0">
                        <a:latin typeface="Cambria Math" panose="02040503050406030204" pitchFamily="18" charset="0"/>
                      </a:rPr>
                      <m:t>(</m:t>
                    </m:r>
                    <m:r>
                      <m:rPr>
                        <m:nor/>
                      </m:rPr>
                      <a:rPr lang="en-US" altLang="zh-TW" sz="2000"/>
                      <m:t>30%×</m:t>
                    </m:r>
                    <m:f>
                      <m:fPr>
                        <m:ctrlPr>
                          <a:rPr lang="zh-TW" altLang="zh-TW" sz="2000" i="1">
                            <a:latin typeface="Cambria Math"/>
                          </a:rPr>
                        </m:ctrlPr>
                      </m:fPr>
                      <m:num>
                        <m:r>
                          <m:rPr>
                            <m:nor/>
                          </m:rPr>
                          <a:rPr lang="en-US" altLang="zh-TW" sz="2000"/>
                          <m:t>6</m:t>
                        </m:r>
                      </m:num>
                      <m:den>
                        <m:r>
                          <m:rPr>
                            <m:nor/>
                          </m:rPr>
                          <a:rPr lang="en-US" altLang="zh-TW" sz="2000"/>
                          <m:t>12</m:t>
                        </m:r>
                      </m:den>
                    </m:f>
                  </m:oMath>
                </a14:m>
                <a:r>
                  <a:rPr lang="zh-TW" altLang="zh-TW" sz="2000" dirty="0"/>
                  <a:t> </a:t>
                </a:r>
                <a:r>
                  <a:rPr lang="en-US" altLang="zh-TW" sz="2000" dirty="0" smtClean="0"/>
                  <a:t>)</a:t>
                </a:r>
                <a:r>
                  <a:rPr lang="zh-TW" altLang="zh-TW" sz="2000" dirty="0" smtClean="0"/>
                  <a:t>＝</a:t>
                </a:r>
                <a:r>
                  <a:rPr lang="en-US" altLang="zh-TW" sz="2000" dirty="0"/>
                  <a:t>3%</a:t>
                </a:r>
                <a:endParaRPr lang="zh-TW" altLang="en-US" sz="2000" dirty="0"/>
              </a:p>
            </p:txBody>
          </p:sp>
        </mc:Choice>
        <mc:Fallback xmlns="">
          <p:sp>
            <p:nvSpPr>
              <p:cNvPr id="3" name="內容版面配置區 2"/>
              <p:cNvSpPr>
                <a:spLocks noGrp="1" noRot="1" noChangeAspect="1" noMove="1" noResize="1" noEditPoints="1" noAdjustHandles="1" noChangeArrowheads="1" noChangeShapeType="1" noTextEdit="1"/>
              </p:cNvSpPr>
              <p:nvPr>
                <p:ph idx="4294967295"/>
              </p:nvPr>
            </p:nvSpPr>
            <p:spPr>
              <a:xfrm>
                <a:off x="457200" y="1989138"/>
                <a:ext cx="8229600" cy="4608512"/>
              </a:xfrm>
              <a:blipFill>
                <a:blip r:embed="rId2"/>
                <a:stretch>
                  <a:fillRect l="-741" t="-529" r="-593"/>
                </a:stretch>
              </a:blipFill>
            </p:spPr>
            <p:txBody>
              <a:bodyPr/>
              <a:lstStyle/>
              <a:p>
                <a:r>
                  <a:rPr lang="zh-TW" altLang="en-US">
                    <a:noFill/>
                  </a:rPr>
                  <a:t> </a:t>
                </a:r>
              </a:p>
            </p:txBody>
          </p:sp>
        </mc:Fallback>
      </mc:AlternateContent>
      <p:sp>
        <p:nvSpPr>
          <p:cNvPr id="4" name="矩形 3"/>
          <p:cNvSpPr/>
          <p:nvPr/>
        </p:nvSpPr>
        <p:spPr>
          <a:xfrm>
            <a:off x="144000" y="4308192"/>
            <a:ext cx="8856000" cy="2462213"/>
          </a:xfrm>
          <a:prstGeom prst="rect">
            <a:avLst/>
          </a:prstGeom>
        </p:spPr>
        <p:txBody>
          <a:bodyPr>
            <a:spAutoFit/>
          </a:bodyPr>
          <a:lstStyle/>
          <a:p>
            <a:pPr defTabSz="756000">
              <a:lnSpc>
                <a:spcPct val="110000"/>
              </a:lnSpc>
            </a:pPr>
            <a:r>
              <a:rPr lang="en-US" altLang="zh-TW" sz="2000" dirty="0" smtClean="0"/>
              <a:t>X2/12/31</a:t>
            </a:r>
            <a:r>
              <a:rPr lang="zh-TW" altLang="en-US" sz="2000" dirty="0" smtClean="0"/>
              <a:t>採用</a:t>
            </a:r>
            <a:r>
              <a:rPr lang="zh-TW" altLang="en-US" sz="2000" dirty="0"/>
              <a:t>權益法之</a:t>
            </a:r>
            <a:r>
              <a:rPr lang="zh-TW" altLang="en-US" sz="2000" dirty="0" smtClean="0"/>
              <a:t>投資</a:t>
            </a:r>
            <a:r>
              <a:rPr lang="en-US" altLang="zh-TW" sz="2000" dirty="0" smtClean="0"/>
              <a:t>	–</a:t>
            </a:r>
            <a:r>
              <a:rPr lang="zh-TW" altLang="en-US" sz="2000" dirty="0"/>
              <a:t>景文</a:t>
            </a:r>
            <a:r>
              <a:rPr lang="zh-TW" altLang="en-US" sz="2000" dirty="0" smtClean="0"/>
              <a:t>公司</a:t>
            </a:r>
            <a:r>
              <a:rPr lang="en-US" altLang="zh-TW" sz="2000" dirty="0" smtClean="0"/>
              <a:t>	</a:t>
            </a:r>
            <a:r>
              <a:rPr lang="zh-TW" altLang="en-US" sz="2000" dirty="0"/>
              <a:t>	</a:t>
            </a:r>
            <a:r>
              <a:rPr lang="en-US" altLang="zh-TW" sz="2000" dirty="0" smtClean="0"/>
              <a:t>		240,000</a:t>
            </a:r>
            <a:r>
              <a:rPr lang="en-US" altLang="zh-TW" sz="2000" dirty="0"/>
              <a:t>	</a:t>
            </a:r>
          </a:p>
          <a:p>
            <a:pPr defTabSz="756000">
              <a:lnSpc>
                <a:spcPct val="110000"/>
              </a:lnSpc>
            </a:pPr>
            <a:r>
              <a:rPr lang="en-US" altLang="zh-TW" sz="2000" dirty="0"/>
              <a:t>	</a:t>
            </a:r>
            <a:r>
              <a:rPr lang="en-US" altLang="zh-TW" sz="2000" dirty="0" smtClean="0"/>
              <a:t>	</a:t>
            </a:r>
            <a:r>
              <a:rPr lang="zh-TW" altLang="en-US" sz="2000" dirty="0" smtClean="0"/>
              <a:t>採用</a:t>
            </a:r>
            <a:r>
              <a:rPr lang="zh-TW" altLang="en-US" sz="2000" dirty="0"/>
              <a:t>權益法認列之關聯企業損益份</a:t>
            </a:r>
            <a:r>
              <a:rPr lang="zh-TW" altLang="en-US" sz="2000" dirty="0" smtClean="0"/>
              <a:t>額</a:t>
            </a:r>
            <a:r>
              <a:rPr lang="en-US" altLang="zh-TW" sz="2000" dirty="0" smtClean="0"/>
              <a:t>($</a:t>
            </a:r>
            <a:r>
              <a:rPr lang="en-US" altLang="zh-TW" sz="2000" dirty="0"/>
              <a:t>1,200,000×20%)	</a:t>
            </a:r>
            <a:r>
              <a:rPr lang="zh-TW" altLang="en-US" sz="2000" dirty="0" smtClean="0"/>
              <a:t>    </a:t>
            </a:r>
            <a:r>
              <a:rPr lang="en-US" altLang="zh-TW" sz="2000" dirty="0" smtClean="0"/>
              <a:t>240,000</a:t>
            </a:r>
            <a:endParaRPr lang="en-US" altLang="zh-TW" sz="2000" dirty="0"/>
          </a:p>
          <a:p>
            <a:pPr defTabSz="756000">
              <a:lnSpc>
                <a:spcPct val="110000"/>
              </a:lnSpc>
            </a:pPr>
            <a:r>
              <a:rPr lang="en-US" altLang="zh-TW" sz="2000" dirty="0"/>
              <a:t>	</a:t>
            </a:r>
            <a:r>
              <a:rPr lang="zh-TW" altLang="en-US" sz="2000" dirty="0" smtClean="0"/>
              <a:t>   採用</a:t>
            </a:r>
            <a:r>
              <a:rPr lang="zh-TW" altLang="en-US" sz="2000" dirty="0"/>
              <a:t>權益法之</a:t>
            </a:r>
            <a:r>
              <a:rPr lang="zh-TW" altLang="en-US" sz="2000" dirty="0" smtClean="0"/>
              <a:t>投資</a:t>
            </a:r>
            <a:r>
              <a:rPr lang="en-US" altLang="zh-TW" sz="2000" dirty="0"/>
              <a:t>–</a:t>
            </a:r>
            <a:r>
              <a:rPr lang="zh-TW" altLang="en-US" sz="2000" dirty="0" smtClean="0"/>
              <a:t>景美公司</a:t>
            </a:r>
            <a:r>
              <a:rPr lang="en-US" altLang="zh-TW" sz="2000" dirty="0" smtClean="0"/>
              <a:t>				225,000</a:t>
            </a:r>
            <a:r>
              <a:rPr lang="en-US" altLang="zh-TW" sz="2000" dirty="0"/>
              <a:t>	</a:t>
            </a:r>
          </a:p>
          <a:p>
            <a:pPr defTabSz="756000">
              <a:lnSpc>
                <a:spcPct val="110000"/>
              </a:lnSpc>
            </a:pPr>
            <a:r>
              <a:rPr lang="en-US" altLang="zh-TW" sz="2000" dirty="0" smtClean="0"/>
              <a:t>		</a:t>
            </a:r>
            <a:r>
              <a:rPr lang="zh-TW" altLang="en-US" sz="2000" dirty="0" smtClean="0"/>
              <a:t>採用</a:t>
            </a:r>
            <a:r>
              <a:rPr lang="zh-TW" altLang="en-US" sz="2000" dirty="0"/>
              <a:t>權益法認列之關聯企業損益份</a:t>
            </a:r>
            <a:r>
              <a:rPr lang="zh-TW" altLang="en-US" sz="2000" dirty="0" smtClean="0"/>
              <a:t>額</a:t>
            </a:r>
            <a:r>
              <a:rPr lang="en-US" altLang="zh-TW" sz="2000" dirty="0" smtClean="0"/>
              <a:t>($</a:t>
            </a:r>
            <a:r>
              <a:rPr lang="en-US" altLang="zh-TW" sz="2000" dirty="0"/>
              <a:t>1,500,000×15%)	</a:t>
            </a:r>
            <a:r>
              <a:rPr lang="zh-TW" altLang="en-US" sz="2000" dirty="0" smtClean="0"/>
              <a:t>    </a:t>
            </a:r>
            <a:r>
              <a:rPr lang="en-US" altLang="zh-TW" sz="2000" dirty="0" smtClean="0"/>
              <a:t>225,000</a:t>
            </a:r>
            <a:endParaRPr lang="en-US" altLang="zh-TW" sz="2000" dirty="0"/>
          </a:p>
          <a:p>
            <a:pPr defTabSz="756000">
              <a:lnSpc>
                <a:spcPct val="110000"/>
              </a:lnSpc>
            </a:pPr>
            <a:r>
              <a:rPr lang="zh-TW" altLang="en-US" sz="2000" dirty="0"/>
              <a:t>	</a:t>
            </a:r>
            <a:r>
              <a:rPr lang="zh-TW" altLang="en-US" sz="2000" dirty="0" smtClean="0"/>
              <a:t>   採用</a:t>
            </a:r>
            <a:r>
              <a:rPr lang="zh-TW" altLang="en-US" sz="2000" dirty="0"/>
              <a:t>權益法認列之關聯企業損益份</a:t>
            </a:r>
            <a:r>
              <a:rPr lang="zh-TW" altLang="en-US" sz="2000" dirty="0" smtClean="0"/>
              <a:t>額  </a:t>
            </a:r>
            <a:r>
              <a:rPr lang="en-US" altLang="zh-TW" sz="2000" dirty="0"/>
              <a:t>($100,000×</a:t>
            </a:r>
            <a:r>
              <a:rPr lang="en-US" altLang="zh-TW" sz="2000" dirty="0">
                <a:solidFill>
                  <a:srgbClr val="FF0000"/>
                </a:solidFill>
              </a:rPr>
              <a:t>3%</a:t>
            </a:r>
            <a:r>
              <a:rPr lang="en-US" altLang="zh-TW" sz="2000" dirty="0"/>
              <a:t>)	</a:t>
            </a:r>
            <a:r>
              <a:rPr lang="zh-TW" altLang="en-US" sz="2000" dirty="0" smtClean="0"/>
              <a:t>    </a:t>
            </a:r>
            <a:r>
              <a:rPr lang="en-US" altLang="zh-TW" sz="2000" dirty="0" smtClean="0"/>
              <a:t>3,000</a:t>
            </a:r>
            <a:r>
              <a:rPr lang="en-US" altLang="zh-TW" sz="2000" dirty="0"/>
              <a:t>	</a:t>
            </a:r>
          </a:p>
          <a:p>
            <a:pPr defTabSz="756000">
              <a:lnSpc>
                <a:spcPct val="110000"/>
              </a:lnSpc>
            </a:pPr>
            <a:r>
              <a:rPr lang="en-US" altLang="zh-TW" sz="2000" dirty="0"/>
              <a:t>		</a:t>
            </a:r>
            <a:r>
              <a:rPr lang="zh-TW" altLang="en-US" sz="2000" dirty="0" smtClean="0"/>
              <a:t>採用</a:t>
            </a:r>
            <a:r>
              <a:rPr lang="zh-TW" altLang="en-US" sz="2000" dirty="0"/>
              <a:t>權益法之</a:t>
            </a:r>
            <a:r>
              <a:rPr lang="zh-TW" altLang="en-US" sz="2000" dirty="0" smtClean="0"/>
              <a:t>投資</a:t>
            </a:r>
            <a:r>
              <a:rPr lang="en-US" altLang="zh-TW" sz="2000" dirty="0"/>
              <a:t>–</a:t>
            </a:r>
            <a:r>
              <a:rPr lang="zh-TW" altLang="en-US" sz="2000" dirty="0"/>
              <a:t>景文公司		</a:t>
            </a:r>
            <a:r>
              <a:rPr lang="en-US" altLang="zh-TW" sz="2000" dirty="0" smtClean="0"/>
              <a:t>		</a:t>
            </a:r>
            <a:r>
              <a:rPr lang="zh-TW" altLang="en-US" sz="2000" dirty="0" smtClean="0"/>
              <a:t>       </a:t>
            </a:r>
            <a:r>
              <a:rPr lang="en-US" altLang="zh-TW" sz="2000" dirty="0" smtClean="0"/>
              <a:t>3,000</a:t>
            </a:r>
            <a:endParaRPr lang="en-US" altLang="zh-TW" sz="2000" dirty="0"/>
          </a:p>
          <a:p>
            <a:pPr defTabSz="756000">
              <a:lnSpc>
                <a:spcPct val="110000"/>
              </a:lnSpc>
            </a:pPr>
            <a:r>
              <a:rPr lang="en-US" altLang="zh-TW" sz="2000" dirty="0"/>
              <a:t>		</a:t>
            </a:r>
            <a:r>
              <a:rPr lang="zh-TW" altLang="en-US" sz="2000" dirty="0"/>
              <a:t>		</a:t>
            </a:r>
          </a:p>
        </p:txBody>
      </p:sp>
    </p:spTree>
    <p:extLst>
      <p:ext uri="{BB962C8B-B14F-4D97-AF65-F5344CB8AC3E}">
        <p14:creationId xmlns:p14="http://schemas.microsoft.com/office/powerpoint/2010/main" val="3938286116"/>
      </p:ext>
    </p:extLst>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229600" cy="5472608"/>
          </a:xfrm>
        </p:spPr>
        <p:txBody>
          <a:bodyPr/>
          <a:lstStyle/>
          <a:p>
            <a:pPr marL="0" indent="0">
              <a:buNone/>
            </a:pPr>
            <a:r>
              <a:rPr lang="zh-TW" altLang="en-US" sz="2400" b="1" dirty="0">
                <a:solidFill>
                  <a:srgbClr val="FF0000"/>
                </a:solidFill>
              </a:rPr>
              <a:t>四、投資成本與所享有股權淨值份額間差異的</a:t>
            </a:r>
            <a:r>
              <a:rPr lang="zh-TW" altLang="en-US" sz="2400" b="1" dirty="0" smtClean="0">
                <a:solidFill>
                  <a:srgbClr val="FF0000"/>
                </a:solidFill>
              </a:rPr>
              <a:t>處理</a:t>
            </a:r>
            <a:endParaRPr lang="en-US" altLang="zh-TW" sz="2400" b="1" dirty="0" smtClean="0">
              <a:solidFill>
                <a:srgbClr val="FF0000"/>
              </a:solidFill>
            </a:endParaRPr>
          </a:p>
          <a:p>
            <a:pPr marL="0" indent="0">
              <a:buNone/>
            </a:pPr>
            <a:r>
              <a:rPr lang="en-US" altLang="zh-TW" sz="2000" dirty="0"/>
              <a:t>1.</a:t>
            </a:r>
            <a:r>
              <a:rPr lang="zh-TW" altLang="en-US" sz="2000" dirty="0"/>
              <a:t>投資成本與所享有股權淨值份額發生差異的原因</a:t>
            </a:r>
          </a:p>
        </p:txBody>
      </p:sp>
      <p:sp>
        <p:nvSpPr>
          <p:cNvPr id="4" name="矩形 3"/>
          <p:cNvSpPr/>
          <p:nvPr/>
        </p:nvSpPr>
        <p:spPr bwMode="auto">
          <a:xfrm>
            <a:off x="899592" y="2001034"/>
            <a:ext cx="2664296" cy="43204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a:latin typeface="+mn-ea"/>
              </a:rPr>
              <a:t>股權淨值的帳面金額</a:t>
            </a:r>
            <a:endParaRPr kumimoji="1" lang="zh-TW" altLang="en-US" sz="2000" b="0" i="0" u="none" strike="noStrike" cap="none" normalizeH="0" baseline="0" dirty="0" smtClean="0">
              <a:ln>
                <a:noFill/>
              </a:ln>
              <a:solidFill>
                <a:schemeClr val="tx1"/>
              </a:solidFill>
              <a:effectLst/>
              <a:latin typeface="+mn-ea"/>
            </a:endParaRPr>
          </a:p>
        </p:txBody>
      </p:sp>
      <p:sp>
        <p:nvSpPr>
          <p:cNvPr id="5" name="矩形 4"/>
          <p:cNvSpPr/>
          <p:nvPr/>
        </p:nvSpPr>
        <p:spPr bwMode="auto">
          <a:xfrm>
            <a:off x="5508104" y="2001034"/>
            <a:ext cx="2664296" cy="43204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a:latin typeface="+mn-ea"/>
              </a:rPr>
              <a:t>股權淨值的公允價值</a:t>
            </a:r>
            <a:endParaRPr kumimoji="1" lang="zh-TW" altLang="en-US" sz="2000" b="0" i="0" u="none" strike="noStrike" cap="none" normalizeH="0" baseline="0" dirty="0" smtClean="0">
              <a:ln>
                <a:noFill/>
              </a:ln>
              <a:solidFill>
                <a:schemeClr val="tx1"/>
              </a:solidFill>
              <a:effectLst/>
              <a:latin typeface="+mn-ea"/>
            </a:endParaRPr>
          </a:p>
        </p:txBody>
      </p:sp>
      <p:sp>
        <p:nvSpPr>
          <p:cNvPr id="6" name="矩形 5"/>
          <p:cNvSpPr/>
          <p:nvPr/>
        </p:nvSpPr>
        <p:spPr>
          <a:xfrm>
            <a:off x="4225399" y="2115433"/>
            <a:ext cx="693202" cy="461665"/>
          </a:xfrm>
          <a:prstGeom prst="rect">
            <a:avLst/>
          </a:prstGeom>
          <a:noFill/>
        </p:spPr>
        <p:txBody>
          <a:bodyPr wrap="none" lIns="91440" tIns="45720" rIns="91440" bIns="45720">
            <a:spAutoFit/>
          </a:bodyPr>
          <a:lstStyle/>
          <a:p>
            <a:pPr algn="ctr"/>
            <a:r>
              <a:rPr lang="en-US" altLang="zh-TW" sz="2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V.S.</a:t>
            </a:r>
            <a:endParaRPr lang="zh-TW" alt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7" name="文字方塊 6"/>
          <p:cNvSpPr txBox="1"/>
          <p:nvPr/>
        </p:nvSpPr>
        <p:spPr>
          <a:xfrm>
            <a:off x="755576" y="2445615"/>
            <a:ext cx="3096344" cy="961289"/>
          </a:xfrm>
          <a:prstGeom prst="rect">
            <a:avLst/>
          </a:prstGeom>
          <a:noFill/>
        </p:spPr>
        <p:txBody>
          <a:bodyPr wrap="square" rtlCol="0">
            <a:spAutoFit/>
          </a:bodyPr>
          <a:lstStyle/>
          <a:p>
            <a:pPr>
              <a:lnSpc>
                <a:spcPct val="150000"/>
              </a:lnSpc>
            </a:pPr>
            <a:r>
              <a:rPr lang="zh-TW" altLang="en-US" sz="2000" dirty="0"/>
              <a:t>已辨認資產帳面金額</a:t>
            </a:r>
            <a:r>
              <a:rPr lang="zh-TW" altLang="en-US" sz="2000" dirty="0" smtClean="0"/>
              <a:t>減去</a:t>
            </a:r>
            <a:endParaRPr lang="en-US" altLang="zh-TW" sz="2000" dirty="0" smtClean="0"/>
          </a:p>
          <a:p>
            <a:pPr>
              <a:lnSpc>
                <a:spcPct val="150000"/>
              </a:lnSpc>
            </a:pPr>
            <a:r>
              <a:rPr lang="zh-TW" altLang="en-US" sz="2000" dirty="0" smtClean="0"/>
              <a:t>負債</a:t>
            </a:r>
            <a:r>
              <a:rPr lang="zh-TW" altLang="en-US" sz="2000" dirty="0"/>
              <a:t>的帳面金額</a:t>
            </a:r>
          </a:p>
        </p:txBody>
      </p:sp>
      <p:sp>
        <p:nvSpPr>
          <p:cNvPr id="8" name="文字方塊 7"/>
          <p:cNvSpPr txBox="1"/>
          <p:nvPr/>
        </p:nvSpPr>
        <p:spPr>
          <a:xfrm>
            <a:off x="5422509" y="2433082"/>
            <a:ext cx="3253947" cy="961289"/>
          </a:xfrm>
          <a:prstGeom prst="rect">
            <a:avLst/>
          </a:prstGeom>
          <a:noFill/>
        </p:spPr>
        <p:txBody>
          <a:bodyPr wrap="square" rtlCol="0">
            <a:spAutoFit/>
          </a:bodyPr>
          <a:lstStyle/>
          <a:p>
            <a:pPr>
              <a:lnSpc>
                <a:spcPct val="150000"/>
              </a:lnSpc>
            </a:pPr>
            <a:r>
              <a:rPr lang="zh-TW" altLang="en-US" sz="2000" dirty="0"/>
              <a:t>可辨認</a:t>
            </a:r>
            <a:r>
              <a:rPr lang="zh-TW" altLang="en-US" sz="2000" dirty="0" smtClean="0"/>
              <a:t>資產的</a:t>
            </a:r>
            <a:r>
              <a:rPr lang="zh-TW" altLang="en-US" sz="2000" dirty="0"/>
              <a:t>公允</a:t>
            </a:r>
            <a:r>
              <a:rPr lang="zh-TW" altLang="en-US" sz="2000" dirty="0" smtClean="0"/>
              <a:t>價值減去</a:t>
            </a:r>
            <a:endParaRPr lang="en-US" altLang="zh-TW" sz="2000" dirty="0" smtClean="0"/>
          </a:p>
          <a:p>
            <a:pPr>
              <a:lnSpc>
                <a:spcPct val="150000"/>
              </a:lnSpc>
            </a:pPr>
            <a:r>
              <a:rPr lang="zh-TW" altLang="en-US" sz="2000" dirty="0" smtClean="0"/>
              <a:t>可</a:t>
            </a:r>
            <a:r>
              <a:rPr lang="zh-TW" altLang="en-US" sz="2000" dirty="0"/>
              <a:t>辨認負債的公允價值</a:t>
            </a:r>
          </a:p>
        </p:txBody>
      </p:sp>
      <p:sp>
        <p:nvSpPr>
          <p:cNvPr id="9" name="文字方塊 8"/>
          <p:cNvSpPr txBox="1"/>
          <p:nvPr/>
        </p:nvSpPr>
        <p:spPr>
          <a:xfrm>
            <a:off x="1295636" y="3475823"/>
            <a:ext cx="6552728" cy="961289"/>
          </a:xfrm>
          <a:prstGeom prst="rect">
            <a:avLst/>
          </a:prstGeom>
          <a:noFill/>
        </p:spPr>
        <p:txBody>
          <a:bodyPr wrap="square" rtlCol="0">
            <a:spAutoFit/>
          </a:bodyPr>
          <a:lstStyle/>
          <a:p>
            <a:pPr marL="342900" indent="-342900">
              <a:lnSpc>
                <a:spcPct val="150000"/>
              </a:lnSpc>
              <a:buClr>
                <a:srgbClr val="FF0000"/>
              </a:buClr>
              <a:buFont typeface="Arial" panose="020B0604020202020204" pitchFamily="34" charset="0"/>
              <a:buChar char="•"/>
            </a:pPr>
            <a:r>
              <a:rPr lang="zh-TW" altLang="en-US" sz="2000" dirty="0" smtClean="0"/>
              <a:t>各項</a:t>
            </a:r>
            <a:r>
              <a:rPr lang="zh-TW" altLang="en-US" sz="2000" dirty="0"/>
              <a:t>已認列資產及負債其公允價值與帳面金額的</a:t>
            </a:r>
            <a:r>
              <a:rPr lang="zh-TW" altLang="en-US" sz="2000" dirty="0" smtClean="0"/>
              <a:t>差額</a:t>
            </a:r>
            <a:endParaRPr lang="en-US" altLang="zh-TW" sz="2000" dirty="0" smtClean="0"/>
          </a:p>
          <a:p>
            <a:pPr marL="342900" indent="-342900">
              <a:lnSpc>
                <a:spcPct val="150000"/>
              </a:lnSpc>
              <a:buClr>
                <a:srgbClr val="FF0000"/>
              </a:buClr>
              <a:buFont typeface="Arial" panose="020B0604020202020204" pitchFamily="34" charset="0"/>
              <a:buChar char="•"/>
            </a:pPr>
            <a:r>
              <a:rPr lang="zh-TW" altLang="en-US" sz="2000" dirty="0" smtClean="0"/>
              <a:t>未</a:t>
            </a:r>
            <a:r>
              <a:rPr lang="zh-TW" altLang="en-US" sz="2000" dirty="0"/>
              <a:t>認列的資產或負債的公允價值</a:t>
            </a:r>
          </a:p>
        </p:txBody>
      </p:sp>
    </p:spTree>
    <p:extLst>
      <p:ext uri="{BB962C8B-B14F-4D97-AF65-F5344CB8AC3E}">
        <p14:creationId xmlns:p14="http://schemas.microsoft.com/office/powerpoint/2010/main" val="121474516"/>
      </p:ext>
    </p:extLst>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363272" cy="863600"/>
          </a:xfrm>
        </p:spPr>
        <p:txBody>
          <a:bodyPr/>
          <a:lstStyle/>
          <a:p>
            <a:r>
              <a:rPr lang="zh-TW" altLang="en-US" sz="2800" dirty="0"/>
              <a:t>釋例</a:t>
            </a:r>
            <a:r>
              <a:rPr lang="en-US" altLang="zh-TW" sz="2800" dirty="0"/>
              <a:t>36</a:t>
            </a:r>
            <a:r>
              <a:rPr lang="zh-TW" altLang="en-US" sz="2800" dirty="0"/>
              <a:t>：投資成本與所享有股權淨值份額差異的分析</a:t>
            </a:r>
          </a:p>
        </p:txBody>
      </p:sp>
      <p:sp>
        <p:nvSpPr>
          <p:cNvPr id="3" name="內容版面配置區 2"/>
          <p:cNvSpPr>
            <a:spLocks noGrp="1"/>
          </p:cNvSpPr>
          <p:nvPr>
            <p:ph idx="1"/>
          </p:nvPr>
        </p:nvSpPr>
        <p:spPr/>
        <p:txBody>
          <a:bodyPr/>
          <a:lstStyle/>
          <a:p>
            <a:pPr marL="0" indent="0">
              <a:buNone/>
            </a:pPr>
            <a:r>
              <a:rPr lang="zh-TW" altLang="en-US" sz="2400" dirty="0"/>
              <a:t>設新營公司於</a:t>
            </a:r>
            <a:r>
              <a:rPr lang="en-US" altLang="zh-TW" sz="2400" dirty="0"/>
              <a:t>X1</a:t>
            </a:r>
            <a:r>
              <a:rPr lang="zh-TW" altLang="en-US" sz="2400" dirty="0"/>
              <a:t>年</a:t>
            </a:r>
            <a:r>
              <a:rPr lang="en-US" altLang="zh-TW" sz="2400" dirty="0"/>
              <a:t>4</a:t>
            </a:r>
            <a:r>
              <a:rPr lang="zh-TW" altLang="en-US" sz="2400" dirty="0"/>
              <a:t>月</a:t>
            </a:r>
            <a:r>
              <a:rPr lang="en-US" altLang="zh-TW" sz="2400" dirty="0"/>
              <a:t>1</a:t>
            </a:r>
            <a:r>
              <a:rPr lang="zh-TW" altLang="en-US" sz="2400" dirty="0"/>
              <a:t>日買入柳營公司普通股</a:t>
            </a:r>
            <a:r>
              <a:rPr lang="en-US" altLang="zh-TW" sz="2400" dirty="0"/>
              <a:t>32,000</a:t>
            </a:r>
            <a:r>
              <a:rPr lang="zh-TW" altLang="en-US" sz="2400" dirty="0"/>
              <a:t>股，佔柳營公司流通在外股數</a:t>
            </a:r>
            <a:r>
              <a:rPr lang="en-US" altLang="zh-TW" sz="2400" dirty="0"/>
              <a:t>40%</a:t>
            </a:r>
            <a:r>
              <a:rPr lang="zh-TW" altLang="en-US" sz="2400" dirty="0"/>
              <a:t>，假設投資成本為</a:t>
            </a:r>
            <a:r>
              <a:rPr lang="en-US" altLang="zh-TW" sz="2400" b="1" dirty="0">
                <a:solidFill>
                  <a:srgbClr val="0070C0"/>
                </a:solidFill>
              </a:rPr>
              <a:t>(1)$600,000</a:t>
            </a:r>
            <a:r>
              <a:rPr lang="zh-TW" altLang="en-US" sz="2400" dirty="0"/>
              <a:t>，</a:t>
            </a:r>
            <a:r>
              <a:rPr lang="en-US" altLang="zh-TW" sz="2400" b="1" dirty="0">
                <a:solidFill>
                  <a:srgbClr val="0070C0"/>
                </a:solidFill>
              </a:rPr>
              <a:t>(2)$440,000</a:t>
            </a:r>
            <a:r>
              <a:rPr lang="zh-TW" altLang="en-US" sz="2400" dirty="0"/>
              <a:t>，投資日柳營公司財務狀況表之帳面金額及公允價值如下：</a:t>
            </a:r>
          </a:p>
        </p:txBody>
      </p:sp>
      <p:pic>
        <p:nvPicPr>
          <p:cNvPr id="5" name="圖片 4"/>
          <p:cNvPicPr>
            <a:picLocks noChangeAspect="1"/>
          </p:cNvPicPr>
          <p:nvPr/>
        </p:nvPicPr>
        <p:blipFill>
          <a:blip r:embed="rId2"/>
          <a:stretch>
            <a:fillRect/>
          </a:stretch>
        </p:blipFill>
        <p:spPr>
          <a:xfrm>
            <a:off x="377067" y="3284984"/>
            <a:ext cx="8389866" cy="3600400"/>
          </a:xfrm>
          <a:prstGeom prst="rect">
            <a:avLst/>
          </a:prstGeom>
        </p:spPr>
      </p:pic>
    </p:spTree>
    <p:extLst>
      <p:ext uri="{BB962C8B-B14F-4D97-AF65-F5344CB8AC3E}">
        <p14:creationId xmlns:p14="http://schemas.microsoft.com/office/powerpoint/2010/main" val="1796597794"/>
      </p:ext>
    </p:extLst>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en-US" altLang="zh-TW" sz="2400" b="1" dirty="0">
                <a:solidFill>
                  <a:srgbClr val="0070C0"/>
                </a:solidFill>
              </a:rPr>
              <a:t>(1)</a:t>
            </a:r>
            <a:r>
              <a:rPr lang="zh-TW" altLang="en-US" sz="2400" b="1" dirty="0">
                <a:solidFill>
                  <a:srgbClr val="0070C0"/>
                </a:solidFill>
              </a:rPr>
              <a:t>投資成本為</a:t>
            </a:r>
            <a:r>
              <a:rPr lang="en-US" altLang="zh-TW" sz="2400" b="1" dirty="0">
                <a:solidFill>
                  <a:srgbClr val="0070C0"/>
                </a:solidFill>
              </a:rPr>
              <a:t>$</a:t>
            </a:r>
            <a:r>
              <a:rPr lang="en-US" altLang="zh-TW" sz="2400" b="1" dirty="0" smtClean="0">
                <a:solidFill>
                  <a:srgbClr val="0070C0"/>
                </a:solidFill>
              </a:rPr>
              <a:t>600,000</a:t>
            </a:r>
          </a:p>
          <a:p>
            <a:pPr marL="0" indent="0">
              <a:buNone/>
            </a:pPr>
            <a:endParaRPr lang="zh-TW" altLang="en-US" sz="2400" dirty="0"/>
          </a:p>
        </p:txBody>
      </p:sp>
      <p:graphicFrame>
        <p:nvGraphicFramePr>
          <p:cNvPr id="4" name="表格 3"/>
          <p:cNvGraphicFramePr>
            <a:graphicFrameLocks noGrp="1"/>
          </p:cNvGraphicFramePr>
          <p:nvPr>
            <p:extLst>
              <p:ext uri="{D42A27DB-BD31-4B8C-83A1-F6EECF244321}">
                <p14:modId xmlns:p14="http://schemas.microsoft.com/office/powerpoint/2010/main" val="4037543059"/>
              </p:ext>
            </p:extLst>
          </p:nvPr>
        </p:nvGraphicFramePr>
        <p:xfrm>
          <a:off x="550930" y="2132856"/>
          <a:ext cx="8042140" cy="1889760"/>
        </p:xfrm>
        <a:graphic>
          <a:graphicData uri="http://schemas.openxmlformats.org/drawingml/2006/table">
            <a:tbl>
              <a:tblPr firstRow="1" bandRow="1">
                <a:tableStyleId>{5C22544A-7EE6-4342-B048-85BDC9FD1C3A}</a:tableStyleId>
              </a:tblPr>
              <a:tblGrid>
                <a:gridCol w="2843790">
                  <a:extLst>
                    <a:ext uri="{9D8B030D-6E8A-4147-A177-3AD203B41FA5}">
                      <a16:colId xmlns:a16="http://schemas.microsoft.com/office/drawing/2014/main" xmlns="" val="1060335848"/>
                    </a:ext>
                  </a:extLst>
                </a:gridCol>
                <a:gridCol w="231731">
                  <a:extLst>
                    <a:ext uri="{9D8B030D-6E8A-4147-A177-3AD203B41FA5}">
                      <a16:colId xmlns:a16="http://schemas.microsoft.com/office/drawing/2014/main" xmlns="" val="2757184383"/>
                    </a:ext>
                  </a:extLst>
                </a:gridCol>
                <a:gridCol w="4966619">
                  <a:extLst>
                    <a:ext uri="{9D8B030D-6E8A-4147-A177-3AD203B41FA5}">
                      <a16:colId xmlns:a16="http://schemas.microsoft.com/office/drawing/2014/main" xmlns="" val="3455301220"/>
                    </a:ext>
                  </a:extLst>
                </a:gridCol>
              </a:tblGrid>
              <a:tr h="370840">
                <a:tc>
                  <a:txBody>
                    <a:bodyPr/>
                    <a:lstStyle/>
                    <a:p>
                      <a:pPr algn="ctr"/>
                      <a:r>
                        <a:rPr lang="zh-TW" altLang="en-US" sz="2000" dirty="0" smtClean="0">
                          <a:solidFill>
                            <a:schemeClr val="tx1"/>
                          </a:solidFill>
                        </a:rPr>
                        <a:t>股東權益帳面金額</a:t>
                      </a:r>
                      <a:r>
                        <a:rPr lang="en-US" altLang="zh-TW" sz="2000" dirty="0" smtClean="0">
                          <a:solidFill>
                            <a:schemeClr val="tx1"/>
                          </a:solidFill>
                        </a:rPr>
                        <a:t>(</a:t>
                      </a:r>
                      <a:r>
                        <a:rPr lang="zh-TW" altLang="en-US" sz="2000" dirty="0" smtClean="0">
                          <a:solidFill>
                            <a:schemeClr val="tx1"/>
                          </a:solidFill>
                        </a:rPr>
                        <a:t>柳營</a:t>
                      </a:r>
                      <a:r>
                        <a:rPr lang="en-US" altLang="zh-TW" sz="2000" dirty="0" smtClean="0">
                          <a:solidFill>
                            <a:schemeClr val="tx1"/>
                          </a:solidFill>
                        </a:rPr>
                        <a:t>)</a:t>
                      </a:r>
                      <a:endParaRPr lang="zh-TW" altLang="en-US" sz="20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2000"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dirty="0" smtClean="0">
                          <a:solidFill>
                            <a:schemeClr val="tx1"/>
                          </a:solidFill>
                        </a:rPr>
                        <a:t>新營公司持有</a:t>
                      </a:r>
                      <a:r>
                        <a:rPr lang="en-US" altLang="zh-TW" sz="2000" dirty="0" smtClean="0">
                          <a:solidFill>
                            <a:schemeClr val="tx1"/>
                          </a:solidFill>
                        </a:rPr>
                        <a:t>(40%)</a:t>
                      </a:r>
                      <a:endParaRPr lang="zh-TW" altLang="en-US" sz="20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73596500"/>
                  </a:ext>
                </a:extLst>
              </a:tr>
              <a:tr h="370840">
                <a:tc>
                  <a:txBody>
                    <a:bodyPr/>
                    <a:lstStyle/>
                    <a:p>
                      <a:pPr algn="r"/>
                      <a:endParaRPr lang="en-US" altLang="zh-TW" sz="2000" dirty="0" smtClean="0">
                        <a:solidFill>
                          <a:schemeClr val="tx1"/>
                        </a:solidFill>
                      </a:endParaRPr>
                    </a:p>
                    <a:p>
                      <a:pPr algn="ctr"/>
                      <a:r>
                        <a:rPr lang="en-US" altLang="zh-TW" sz="2000" dirty="0" smtClean="0">
                          <a:solidFill>
                            <a:schemeClr val="tx1"/>
                          </a:solidFill>
                        </a:rPr>
                        <a:t>$900,000</a:t>
                      </a:r>
                      <a:endParaRPr lang="zh-TW" altLang="en-US" sz="2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zh-TW" altLang="en-US" sz="2000"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a:t>
                      </a:r>
                      <a:r>
                        <a:rPr lang="zh-TW" altLang="en-US" sz="2000" dirty="0" smtClean="0">
                          <a:solidFill>
                            <a:schemeClr val="tx1"/>
                          </a:solidFill>
                        </a:rPr>
                        <a:t> 存貨   機器設備   商譽</a:t>
                      </a:r>
                      <a:endParaRPr lang="en-US" altLang="zh-TW" sz="2000" dirty="0" smtClean="0">
                        <a:solidFill>
                          <a:schemeClr val="tx1"/>
                        </a:solidFill>
                      </a:endParaRPr>
                    </a:p>
                    <a:p>
                      <a:r>
                        <a:rPr lang="en-US" altLang="zh-TW" sz="2000" dirty="0" smtClean="0">
                          <a:solidFill>
                            <a:schemeClr val="tx1"/>
                          </a:solidFill>
                        </a:rPr>
                        <a:t>360,000-40,000+160,000+120,000=600,000</a:t>
                      </a:r>
                      <a:endParaRPr lang="zh-TW" altLang="en-US" sz="2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774027000"/>
                  </a:ext>
                </a:extLst>
              </a:tr>
              <a:tr h="370840">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35416218"/>
                  </a:ext>
                </a:extLst>
              </a:tr>
              <a:tr h="370840">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09559587"/>
                  </a:ext>
                </a:extLst>
              </a:tr>
            </a:tbl>
          </a:graphicData>
        </a:graphic>
      </p:graphicFrame>
      <p:sp>
        <p:nvSpPr>
          <p:cNvPr id="5" name="矩形 4"/>
          <p:cNvSpPr/>
          <p:nvPr/>
        </p:nvSpPr>
        <p:spPr>
          <a:xfrm>
            <a:off x="144000" y="3789040"/>
            <a:ext cx="8856000" cy="1015663"/>
          </a:xfrm>
          <a:prstGeom prst="rect">
            <a:avLst/>
          </a:prstGeom>
        </p:spPr>
        <p:txBody>
          <a:bodyPr>
            <a:spAutoFit/>
          </a:bodyPr>
          <a:lstStyle/>
          <a:p>
            <a:pPr defTabSz="756000">
              <a:lnSpc>
                <a:spcPct val="150000"/>
              </a:lnSpc>
            </a:pPr>
            <a:r>
              <a:rPr lang="en-US" altLang="zh-TW" sz="2000" dirty="0" smtClean="0"/>
              <a:t>X1/ 4 /1</a:t>
            </a:r>
            <a:r>
              <a:rPr lang="zh-TW" altLang="en-US" sz="2000" dirty="0" smtClean="0"/>
              <a:t>採用</a:t>
            </a:r>
            <a:r>
              <a:rPr lang="zh-TW" altLang="en-US" sz="2000" dirty="0"/>
              <a:t>權益法之投資	</a:t>
            </a:r>
            <a:r>
              <a:rPr lang="en-US" altLang="zh-TW" sz="2000" dirty="0" smtClean="0"/>
              <a:t>				600,000</a:t>
            </a:r>
            <a:r>
              <a:rPr lang="en-US" altLang="zh-TW" sz="2000" dirty="0"/>
              <a:t>	</a:t>
            </a:r>
          </a:p>
          <a:p>
            <a:pPr defTabSz="756000">
              <a:lnSpc>
                <a:spcPct val="150000"/>
              </a:lnSpc>
            </a:pPr>
            <a:r>
              <a:rPr lang="en-US" altLang="zh-TW" sz="2000" dirty="0"/>
              <a:t>	 </a:t>
            </a:r>
            <a:r>
              <a:rPr lang="en-US" altLang="zh-TW" sz="2000" dirty="0" smtClean="0"/>
              <a:t>        </a:t>
            </a:r>
            <a:r>
              <a:rPr lang="zh-TW" altLang="en-US" sz="2000" dirty="0" smtClean="0"/>
              <a:t>現</a:t>
            </a:r>
            <a:r>
              <a:rPr lang="zh-TW" altLang="en-US" sz="2000" dirty="0"/>
              <a:t>　　</a:t>
            </a:r>
            <a:r>
              <a:rPr lang="zh-TW" altLang="en-US" sz="2000" dirty="0" smtClean="0"/>
              <a:t>金</a:t>
            </a:r>
            <a:r>
              <a:rPr lang="zh-TW" altLang="en-US" sz="2000" dirty="0"/>
              <a:t>		</a:t>
            </a:r>
            <a:r>
              <a:rPr lang="en-US" altLang="zh-TW" sz="2000" dirty="0" smtClean="0"/>
              <a:t>					600,000</a:t>
            </a:r>
            <a:endParaRPr lang="en-US" altLang="zh-TW" sz="2000" dirty="0"/>
          </a:p>
        </p:txBody>
      </p:sp>
      <p:sp>
        <p:nvSpPr>
          <p:cNvPr id="6" name="矩形 5"/>
          <p:cNvSpPr/>
          <p:nvPr/>
        </p:nvSpPr>
        <p:spPr bwMode="auto">
          <a:xfrm>
            <a:off x="6444208" y="2852937"/>
            <a:ext cx="864096" cy="342846"/>
          </a:xfrm>
          <a:prstGeom prst="rect">
            <a:avLst/>
          </a:prstGeom>
          <a:noFill/>
          <a:ln w="190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493568167"/>
      </p:ext>
    </p:extLst>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en-US" altLang="zh-TW" sz="2400" b="1" dirty="0">
                <a:solidFill>
                  <a:srgbClr val="0070C0"/>
                </a:solidFill>
              </a:rPr>
              <a:t>(2)</a:t>
            </a:r>
            <a:r>
              <a:rPr lang="zh-TW" altLang="en-US" sz="2400" b="1" dirty="0">
                <a:solidFill>
                  <a:srgbClr val="0070C0"/>
                </a:solidFill>
              </a:rPr>
              <a:t>投資成本為</a:t>
            </a:r>
            <a:r>
              <a:rPr lang="en-US" altLang="zh-TW" sz="2400" b="1" dirty="0">
                <a:solidFill>
                  <a:srgbClr val="0070C0"/>
                </a:solidFill>
              </a:rPr>
              <a:t>$440,000</a:t>
            </a:r>
            <a:endParaRPr lang="en-US" altLang="zh-TW" sz="2400" b="1" dirty="0" smtClean="0">
              <a:solidFill>
                <a:srgbClr val="0070C0"/>
              </a:solidFill>
            </a:endParaRPr>
          </a:p>
          <a:p>
            <a:pPr marL="0" indent="0">
              <a:buNone/>
            </a:pPr>
            <a:endParaRPr lang="zh-TW" altLang="en-US" sz="2400" dirty="0"/>
          </a:p>
        </p:txBody>
      </p:sp>
      <p:graphicFrame>
        <p:nvGraphicFramePr>
          <p:cNvPr id="4" name="表格 3"/>
          <p:cNvGraphicFramePr>
            <a:graphicFrameLocks noGrp="1"/>
          </p:cNvGraphicFramePr>
          <p:nvPr>
            <p:extLst>
              <p:ext uri="{D42A27DB-BD31-4B8C-83A1-F6EECF244321}">
                <p14:modId xmlns:p14="http://schemas.microsoft.com/office/powerpoint/2010/main" val="4151139467"/>
              </p:ext>
            </p:extLst>
          </p:nvPr>
        </p:nvGraphicFramePr>
        <p:xfrm>
          <a:off x="305780" y="2132856"/>
          <a:ext cx="8532440" cy="1889760"/>
        </p:xfrm>
        <a:graphic>
          <a:graphicData uri="http://schemas.openxmlformats.org/drawingml/2006/table">
            <a:tbl>
              <a:tblPr firstRow="1" bandRow="1">
                <a:tableStyleId>{5C22544A-7EE6-4342-B048-85BDC9FD1C3A}</a:tableStyleId>
              </a:tblPr>
              <a:tblGrid>
                <a:gridCol w="2847013">
                  <a:extLst>
                    <a:ext uri="{9D8B030D-6E8A-4147-A177-3AD203B41FA5}">
                      <a16:colId xmlns:a16="http://schemas.microsoft.com/office/drawing/2014/main" xmlns="" val="1060335848"/>
                    </a:ext>
                  </a:extLst>
                </a:gridCol>
                <a:gridCol w="231994">
                  <a:extLst>
                    <a:ext uri="{9D8B030D-6E8A-4147-A177-3AD203B41FA5}">
                      <a16:colId xmlns:a16="http://schemas.microsoft.com/office/drawing/2014/main" xmlns="" val="2757184383"/>
                    </a:ext>
                  </a:extLst>
                </a:gridCol>
                <a:gridCol w="5453433">
                  <a:extLst>
                    <a:ext uri="{9D8B030D-6E8A-4147-A177-3AD203B41FA5}">
                      <a16:colId xmlns:a16="http://schemas.microsoft.com/office/drawing/2014/main" xmlns="" val="3455301220"/>
                    </a:ext>
                  </a:extLst>
                </a:gridCol>
              </a:tblGrid>
              <a:tr h="370840">
                <a:tc>
                  <a:txBody>
                    <a:bodyPr/>
                    <a:lstStyle/>
                    <a:p>
                      <a:pPr algn="ctr"/>
                      <a:r>
                        <a:rPr lang="zh-TW" altLang="en-US" sz="2000" dirty="0" smtClean="0">
                          <a:solidFill>
                            <a:schemeClr val="tx1"/>
                          </a:solidFill>
                        </a:rPr>
                        <a:t>股東權益帳面金額</a:t>
                      </a:r>
                      <a:r>
                        <a:rPr lang="en-US" altLang="zh-TW" sz="2000" dirty="0" smtClean="0">
                          <a:solidFill>
                            <a:schemeClr val="tx1"/>
                          </a:solidFill>
                        </a:rPr>
                        <a:t>(</a:t>
                      </a:r>
                      <a:r>
                        <a:rPr lang="zh-TW" altLang="en-US" sz="2000" dirty="0" smtClean="0">
                          <a:solidFill>
                            <a:schemeClr val="tx1"/>
                          </a:solidFill>
                        </a:rPr>
                        <a:t>柳營</a:t>
                      </a:r>
                      <a:r>
                        <a:rPr lang="en-US" altLang="zh-TW" sz="2000" dirty="0" smtClean="0">
                          <a:solidFill>
                            <a:schemeClr val="tx1"/>
                          </a:solidFill>
                        </a:rPr>
                        <a:t>)</a:t>
                      </a:r>
                      <a:endParaRPr lang="zh-TW" altLang="en-US" sz="20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2000"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dirty="0" smtClean="0">
                          <a:solidFill>
                            <a:schemeClr val="tx1"/>
                          </a:solidFill>
                        </a:rPr>
                        <a:t>新營公司持有</a:t>
                      </a:r>
                      <a:r>
                        <a:rPr lang="en-US" altLang="zh-TW" sz="2000" dirty="0" smtClean="0">
                          <a:solidFill>
                            <a:schemeClr val="tx1"/>
                          </a:solidFill>
                        </a:rPr>
                        <a:t>(40%)</a:t>
                      </a:r>
                      <a:endParaRPr lang="zh-TW" altLang="en-US" sz="20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73596500"/>
                  </a:ext>
                </a:extLst>
              </a:tr>
              <a:tr h="370840">
                <a:tc>
                  <a:txBody>
                    <a:bodyPr/>
                    <a:lstStyle/>
                    <a:p>
                      <a:pPr algn="r"/>
                      <a:endParaRPr lang="en-US" altLang="zh-TW" sz="2000" dirty="0" smtClean="0">
                        <a:solidFill>
                          <a:schemeClr val="tx1"/>
                        </a:solidFill>
                      </a:endParaRPr>
                    </a:p>
                    <a:p>
                      <a:pPr algn="ctr"/>
                      <a:r>
                        <a:rPr lang="en-US" altLang="zh-TW" sz="2000" dirty="0" smtClean="0">
                          <a:solidFill>
                            <a:schemeClr val="tx1"/>
                          </a:solidFill>
                        </a:rPr>
                        <a:t>$900,000</a:t>
                      </a:r>
                      <a:endParaRPr lang="zh-TW" altLang="en-US" sz="2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zh-TW" altLang="en-US" sz="2000"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a:t>
                      </a:r>
                      <a:r>
                        <a:rPr lang="zh-TW" altLang="en-US" sz="2000" dirty="0" smtClean="0">
                          <a:solidFill>
                            <a:schemeClr val="tx1"/>
                          </a:solidFill>
                        </a:rPr>
                        <a:t> 存貨   機器設備               廉價購買利益</a:t>
                      </a:r>
                      <a:endParaRPr lang="en-US" altLang="zh-TW" sz="2000" dirty="0" smtClean="0">
                        <a:solidFill>
                          <a:schemeClr val="tx1"/>
                        </a:solidFill>
                      </a:endParaRPr>
                    </a:p>
                    <a:p>
                      <a:r>
                        <a:rPr lang="en-US" altLang="zh-TW" sz="2000" dirty="0" smtClean="0">
                          <a:solidFill>
                            <a:schemeClr val="tx1"/>
                          </a:solidFill>
                        </a:rPr>
                        <a:t>360,000-40,000+160,000=440,000+40,000</a:t>
                      </a:r>
                      <a:endParaRPr lang="zh-TW" altLang="en-US" sz="2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774027000"/>
                  </a:ext>
                </a:extLst>
              </a:tr>
              <a:tr h="370840">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635416218"/>
                  </a:ext>
                </a:extLst>
              </a:tr>
              <a:tr h="370840">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09559587"/>
                  </a:ext>
                </a:extLst>
              </a:tr>
            </a:tbl>
          </a:graphicData>
        </a:graphic>
      </p:graphicFrame>
      <p:sp>
        <p:nvSpPr>
          <p:cNvPr id="5" name="矩形 4"/>
          <p:cNvSpPr/>
          <p:nvPr/>
        </p:nvSpPr>
        <p:spPr>
          <a:xfrm>
            <a:off x="144000" y="3789040"/>
            <a:ext cx="8856000" cy="1477328"/>
          </a:xfrm>
          <a:prstGeom prst="rect">
            <a:avLst/>
          </a:prstGeom>
        </p:spPr>
        <p:txBody>
          <a:bodyPr>
            <a:spAutoFit/>
          </a:bodyPr>
          <a:lstStyle/>
          <a:p>
            <a:pPr defTabSz="756000">
              <a:lnSpc>
                <a:spcPct val="150000"/>
              </a:lnSpc>
            </a:pPr>
            <a:r>
              <a:rPr lang="en-US" altLang="zh-TW" sz="2000" dirty="0" smtClean="0"/>
              <a:t>X1/4/1</a:t>
            </a:r>
            <a:r>
              <a:rPr lang="en-US" altLang="zh-TW" sz="2000" dirty="0"/>
              <a:t>	</a:t>
            </a:r>
            <a:r>
              <a:rPr lang="zh-TW" altLang="en-US" sz="2000" dirty="0"/>
              <a:t>採用權益法之投資	</a:t>
            </a:r>
            <a:r>
              <a:rPr lang="en-US" altLang="zh-TW" sz="2000" dirty="0" smtClean="0"/>
              <a:t>				480,000</a:t>
            </a:r>
            <a:r>
              <a:rPr lang="en-US" altLang="zh-TW" sz="2000" dirty="0"/>
              <a:t>	</a:t>
            </a:r>
          </a:p>
          <a:p>
            <a:pPr defTabSz="756000">
              <a:lnSpc>
                <a:spcPct val="150000"/>
              </a:lnSpc>
            </a:pPr>
            <a:r>
              <a:rPr lang="en-US" altLang="zh-TW" sz="2000" dirty="0"/>
              <a:t>	 </a:t>
            </a:r>
            <a:r>
              <a:rPr lang="en-US" altLang="zh-TW" sz="2000" dirty="0" smtClean="0"/>
              <a:t>       </a:t>
            </a:r>
            <a:r>
              <a:rPr lang="zh-TW" altLang="en-US" sz="2000" dirty="0" smtClean="0"/>
              <a:t>現</a:t>
            </a:r>
            <a:r>
              <a:rPr lang="zh-TW" altLang="en-US" sz="2000" dirty="0"/>
              <a:t>　　</a:t>
            </a:r>
            <a:r>
              <a:rPr lang="zh-TW" altLang="en-US" sz="2000" dirty="0" smtClean="0"/>
              <a:t>金</a:t>
            </a:r>
            <a:r>
              <a:rPr lang="en-US" altLang="zh-TW" sz="2000" dirty="0" smtClean="0"/>
              <a:t>							440,000</a:t>
            </a:r>
            <a:endParaRPr lang="zh-TW" altLang="en-US" sz="2000" dirty="0"/>
          </a:p>
          <a:p>
            <a:pPr defTabSz="756000">
              <a:lnSpc>
                <a:spcPct val="150000"/>
              </a:lnSpc>
            </a:pPr>
            <a:r>
              <a:rPr lang="zh-TW" altLang="en-US" sz="2000" dirty="0"/>
              <a:t>    </a:t>
            </a:r>
            <a:r>
              <a:rPr lang="en-US" altLang="zh-TW" sz="2000" dirty="0" smtClean="0"/>
              <a:t>	        </a:t>
            </a:r>
            <a:r>
              <a:rPr lang="zh-TW" altLang="en-US" sz="2000" dirty="0" smtClean="0"/>
              <a:t>廉價</a:t>
            </a:r>
            <a:r>
              <a:rPr lang="zh-TW" altLang="en-US" sz="2000" dirty="0"/>
              <a:t>購買</a:t>
            </a:r>
            <a:r>
              <a:rPr lang="zh-TW" altLang="en-US" sz="2000" dirty="0" smtClean="0"/>
              <a:t>利益</a:t>
            </a:r>
            <a:r>
              <a:rPr lang="zh-TW" altLang="en-US" sz="2000" dirty="0"/>
              <a:t>		</a:t>
            </a:r>
            <a:r>
              <a:rPr lang="en-US" altLang="zh-TW" sz="2000" dirty="0" smtClean="0"/>
              <a:t>				  40,000</a:t>
            </a:r>
            <a:endParaRPr lang="en-US" altLang="zh-TW" sz="2000" dirty="0"/>
          </a:p>
        </p:txBody>
      </p:sp>
      <p:sp>
        <p:nvSpPr>
          <p:cNvPr id="6" name="矩形 5"/>
          <p:cNvSpPr/>
          <p:nvPr/>
        </p:nvSpPr>
        <p:spPr bwMode="auto">
          <a:xfrm>
            <a:off x="7164288" y="2855370"/>
            <a:ext cx="864096" cy="357606"/>
          </a:xfrm>
          <a:prstGeom prst="rect">
            <a:avLst/>
          </a:prstGeom>
          <a:noFill/>
          <a:ln w="190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116829391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a:t>交割日會計</a:t>
            </a:r>
          </a:p>
          <a:p>
            <a:pPr marL="0" indent="0">
              <a:buNone/>
            </a:pPr>
            <a:endParaRPr lang="en-US" altLang="zh-TW" dirty="0" smtClean="0"/>
          </a:p>
          <a:p>
            <a:pPr marL="0" indent="0">
              <a:buNone/>
            </a:pPr>
            <a:endParaRPr lang="zh-TW" altLang="en-US" dirty="0"/>
          </a:p>
        </p:txBody>
      </p:sp>
      <p:sp>
        <p:nvSpPr>
          <p:cNvPr id="4" name="圓角矩形 3"/>
          <p:cNvSpPr/>
          <p:nvPr/>
        </p:nvSpPr>
        <p:spPr bwMode="auto">
          <a:xfrm>
            <a:off x="611560" y="2492896"/>
            <a:ext cx="1368152" cy="576064"/>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3000" dirty="0">
                <a:effectLst>
                  <a:outerShdw blurRad="38100" dist="38100" dir="2700000" algn="tl">
                    <a:srgbClr val="000000">
                      <a:alpha val="43137"/>
                    </a:srgbClr>
                  </a:outerShdw>
                </a:effectLst>
                <a:latin typeface="+mn-ea"/>
              </a:rPr>
              <a:t>交易</a:t>
            </a:r>
            <a:r>
              <a:rPr kumimoji="1" lang="zh-TW" altLang="en-US" sz="3000" dirty="0" smtClean="0">
                <a:effectLst>
                  <a:outerShdw blurRad="38100" dist="38100" dir="2700000" algn="tl">
                    <a:srgbClr val="000000">
                      <a:alpha val="43137"/>
                    </a:srgbClr>
                  </a:outerShdw>
                </a:effectLst>
                <a:latin typeface="+mn-ea"/>
              </a:rPr>
              <a:t>日</a:t>
            </a:r>
            <a:endParaRPr kumimoji="1" lang="en-US" altLang="zh-TW" sz="3000" dirty="0" smtClean="0">
              <a:effectLst>
                <a:outerShdw blurRad="38100" dist="38100" dir="2700000" algn="tl">
                  <a:srgbClr val="000000">
                    <a:alpha val="43137"/>
                  </a:srgbClr>
                </a:outerShdw>
              </a:effectLst>
              <a:latin typeface="+mn-ea"/>
            </a:endParaRPr>
          </a:p>
          <a:p>
            <a:pPr algn="ctr" fontAlgn="base">
              <a:spcBef>
                <a:spcPct val="0"/>
              </a:spcBef>
              <a:spcAft>
                <a:spcPct val="0"/>
              </a:spcAft>
            </a:pPr>
            <a:r>
              <a:rPr kumimoji="1" lang="zh-TW" altLang="en-US" sz="3000" dirty="0">
                <a:effectLst>
                  <a:outerShdw blurRad="38100" dist="38100" dir="2700000" algn="tl">
                    <a:srgbClr val="000000">
                      <a:alpha val="43137"/>
                    </a:srgbClr>
                  </a:outerShdw>
                </a:effectLst>
                <a:latin typeface="+mn-ea"/>
              </a:rPr>
              <a:t>（合約簽訂日）</a:t>
            </a:r>
            <a:endParaRPr kumimoji="1" lang="zh-TW" altLang="en-US" sz="3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
        <p:nvSpPr>
          <p:cNvPr id="5" name="文字方塊 4"/>
          <p:cNvSpPr txBox="1"/>
          <p:nvPr/>
        </p:nvSpPr>
        <p:spPr>
          <a:xfrm>
            <a:off x="2627783" y="2500449"/>
            <a:ext cx="6453539" cy="523220"/>
          </a:xfrm>
          <a:prstGeom prst="rect">
            <a:avLst/>
          </a:prstGeom>
          <a:noFill/>
        </p:spPr>
        <p:txBody>
          <a:bodyPr wrap="square" rtlCol="0">
            <a:spAutoFit/>
          </a:bodyPr>
          <a:lstStyle/>
          <a:p>
            <a:r>
              <a:rPr kumimoji="1" lang="zh-TW" altLang="en-US" sz="2800" b="1" dirty="0"/>
              <a:t>不作任何分錄</a:t>
            </a:r>
          </a:p>
        </p:txBody>
      </p:sp>
      <p:sp>
        <p:nvSpPr>
          <p:cNvPr id="6" name="圓角矩形 5"/>
          <p:cNvSpPr/>
          <p:nvPr/>
        </p:nvSpPr>
        <p:spPr bwMode="auto">
          <a:xfrm>
            <a:off x="107504" y="3716472"/>
            <a:ext cx="2520279" cy="576064"/>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800" dirty="0" smtClean="0">
                <a:effectLst>
                  <a:outerShdw blurRad="38100" dist="38100" dir="2700000" algn="tl">
                    <a:srgbClr val="000000">
                      <a:alpha val="43137"/>
                    </a:srgbClr>
                  </a:outerShdw>
                </a:effectLst>
                <a:latin typeface="+mn-ea"/>
              </a:rPr>
              <a:t>報導期間結束</a:t>
            </a:r>
            <a:r>
              <a:rPr kumimoji="1" lang="zh-TW" altLang="en-US" sz="2800" dirty="0">
                <a:effectLst>
                  <a:outerShdw blurRad="38100" dist="38100" dir="2700000" algn="tl">
                    <a:srgbClr val="000000">
                      <a:alpha val="43137"/>
                    </a:srgbClr>
                  </a:outerShdw>
                </a:effectLst>
                <a:latin typeface="+mn-ea"/>
              </a:rPr>
              <a:t>日</a:t>
            </a:r>
            <a:endParaRPr kumimoji="1" lang="zh-TW"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
        <p:nvSpPr>
          <p:cNvPr id="7" name="文字方塊 6"/>
          <p:cNvSpPr txBox="1"/>
          <p:nvPr/>
        </p:nvSpPr>
        <p:spPr>
          <a:xfrm>
            <a:off x="2627783" y="3645024"/>
            <a:ext cx="6453539" cy="1384995"/>
          </a:xfrm>
          <a:prstGeom prst="rect">
            <a:avLst/>
          </a:prstGeom>
          <a:noFill/>
        </p:spPr>
        <p:txBody>
          <a:bodyPr wrap="square" rtlCol="0">
            <a:spAutoFit/>
          </a:bodyPr>
          <a:lstStyle/>
          <a:p>
            <a:r>
              <a:rPr kumimoji="1" lang="zh-TW" altLang="en-US" sz="2800" b="1" dirty="0">
                <a:solidFill>
                  <a:srgbClr val="00B050"/>
                </a:solidFill>
              </a:rPr>
              <a:t>按公允價值</a:t>
            </a:r>
            <a:r>
              <a:rPr kumimoji="1" lang="zh-TW" altLang="en-US" sz="2800" b="1" dirty="0" smtClean="0">
                <a:solidFill>
                  <a:srgbClr val="00B050"/>
                </a:solidFill>
              </a:rPr>
              <a:t>衡量：</a:t>
            </a:r>
            <a:r>
              <a:rPr kumimoji="1" lang="zh-TW" altLang="en-US" sz="2800" b="1" dirty="0"/>
              <a:t>認列交易日至報導期間結束日公允價值變動的</a:t>
            </a:r>
            <a:r>
              <a:rPr kumimoji="1" lang="zh-TW" altLang="en-US" sz="2800" b="1" dirty="0" smtClean="0"/>
              <a:t>損益</a:t>
            </a:r>
            <a:endParaRPr kumimoji="1" lang="en-US" altLang="zh-TW" sz="2800" b="1" dirty="0" smtClean="0"/>
          </a:p>
          <a:p>
            <a:r>
              <a:rPr kumimoji="1" lang="zh-TW" altLang="en-US" sz="2800" b="1" dirty="0" smtClean="0">
                <a:solidFill>
                  <a:srgbClr val="00B050"/>
                </a:solidFill>
              </a:rPr>
              <a:t>按</a:t>
            </a:r>
            <a:r>
              <a:rPr kumimoji="1" lang="zh-TW" altLang="en-US" sz="2800" b="1" dirty="0">
                <a:solidFill>
                  <a:srgbClr val="00B050"/>
                </a:solidFill>
              </a:rPr>
              <a:t>攤銷後成本衡量：</a:t>
            </a:r>
            <a:r>
              <a:rPr kumimoji="1" lang="zh-TW" altLang="en-US" sz="2800" b="1" dirty="0"/>
              <a:t>期末不作調整</a:t>
            </a:r>
            <a:endParaRPr kumimoji="1" lang="en-US" altLang="zh-TW" sz="2800" b="1" dirty="0" smtClean="0"/>
          </a:p>
        </p:txBody>
      </p:sp>
      <p:sp>
        <p:nvSpPr>
          <p:cNvPr id="8" name="圓角矩形 7"/>
          <p:cNvSpPr/>
          <p:nvPr/>
        </p:nvSpPr>
        <p:spPr bwMode="auto">
          <a:xfrm>
            <a:off x="611560" y="5229200"/>
            <a:ext cx="1368152" cy="576064"/>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3000" dirty="0" smtClean="0">
                <a:effectLst>
                  <a:outerShdw blurRad="38100" dist="38100" dir="2700000" algn="tl">
                    <a:srgbClr val="000000">
                      <a:alpha val="43137"/>
                    </a:srgbClr>
                  </a:outerShdw>
                </a:effectLst>
                <a:latin typeface="+mn-ea"/>
              </a:rPr>
              <a:t>交割</a:t>
            </a:r>
            <a:r>
              <a:rPr kumimoji="1" lang="zh-TW" altLang="en-US" sz="3000" dirty="0">
                <a:effectLst>
                  <a:outerShdw blurRad="38100" dist="38100" dir="2700000" algn="tl">
                    <a:srgbClr val="000000">
                      <a:alpha val="43137"/>
                    </a:srgbClr>
                  </a:outerShdw>
                </a:effectLst>
                <a:latin typeface="+mn-ea"/>
              </a:rPr>
              <a:t>日</a:t>
            </a:r>
            <a:endParaRPr kumimoji="1" lang="zh-TW" altLang="en-US" sz="3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
        <p:nvSpPr>
          <p:cNvPr id="9" name="文字方塊 8"/>
          <p:cNvSpPr txBox="1"/>
          <p:nvPr/>
        </p:nvSpPr>
        <p:spPr>
          <a:xfrm>
            <a:off x="2627782" y="5209491"/>
            <a:ext cx="6453539" cy="954107"/>
          </a:xfrm>
          <a:prstGeom prst="rect">
            <a:avLst/>
          </a:prstGeom>
          <a:noFill/>
        </p:spPr>
        <p:txBody>
          <a:bodyPr wrap="square" rtlCol="0">
            <a:spAutoFit/>
          </a:bodyPr>
          <a:lstStyle/>
          <a:p>
            <a:r>
              <a:rPr kumimoji="1" lang="zh-TW" altLang="en-US" sz="2800" b="1" dirty="0" smtClean="0">
                <a:solidFill>
                  <a:srgbClr val="00B050"/>
                </a:solidFill>
              </a:rPr>
              <a:t>買入：</a:t>
            </a:r>
            <a:r>
              <a:rPr kumimoji="1" lang="zh-TW" altLang="en-US" sz="2800" b="1" dirty="0"/>
              <a:t>認列金融資產</a:t>
            </a:r>
            <a:endParaRPr kumimoji="1" lang="en-US" altLang="zh-TW" sz="2800" b="1" dirty="0" smtClean="0"/>
          </a:p>
          <a:p>
            <a:r>
              <a:rPr kumimoji="1" lang="zh-TW" altLang="en-US" sz="2800" b="1" dirty="0">
                <a:solidFill>
                  <a:srgbClr val="00B050"/>
                </a:solidFill>
              </a:rPr>
              <a:t>出售：</a:t>
            </a:r>
            <a:r>
              <a:rPr kumimoji="1" lang="zh-TW" altLang="en-US" sz="2800" b="1" dirty="0"/>
              <a:t>除列金融資產並認列出售損益</a:t>
            </a:r>
          </a:p>
        </p:txBody>
      </p:sp>
    </p:spTree>
    <p:extLst>
      <p:ext uri="{BB962C8B-B14F-4D97-AF65-F5344CB8AC3E}">
        <p14:creationId xmlns:p14="http://schemas.microsoft.com/office/powerpoint/2010/main" val="3400401442"/>
      </p:ext>
    </p:extLst>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en-US" altLang="zh-TW" sz="2200" dirty="0"/>
              <a:t>2.</a:t>
            </a:r>
            <a:r>
              <a:rPr lang="zh-TW" altLang="en-US" sz="2200" dirty="0"/>
              <a:t>投資成本與所享有股權淨值份額間差異的攤銷</a:t>
            </a:r>
          </a:p>
        </p:txBody>
      </p:sp>
      <p:grpSp>
        <p:nvGrpSpPr>
          <p:cNvPr id="20" name="群組 19"/>
          <p:cNvGrpSpPr/>
          <p:nvPr/>
        </p:nvGrpSpPr>
        <p:grpSpPr>
          <a:xfrm>
            <a:off x="323528" y="2820201"/>
            <a:ext cx="8634267" cy="707886"/>
            <a:chOff x="323528" y="2820201"/>
            <a:chExt cx="8634267" cy="707886"/>
          </a:xfrm>
        </p:grpSpPr>
        <p:sp>
          <p:nvSpPr>
            <p:cNvPr id="4" name="圓角矩形 3"/>
            <p:cNvSpPr/>
            <p:nvPr/>
          </p:nvSpPr>
          <p:spPr bwMode="auto">
            <a:xfrm>
              <a:off x="323528" y="2924944"/>
              <a:ext cx="2880320" cy="432048"/>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a:latin typeface="+mn-ea"/>
                </a:rPr>
                <a:t>折舊、折耗或攤銷性資產</a:t>
              </a:r>
              <a:endParaRPr kumimoji="1" lang="zh-TW" altLang="en-US" sz="2000" b="0" i="0" u="none" strike="noStrike" cap="none" normalizeH="0" baseline="0" dirty="0" smtClean="0">
                <a:ln>
                  <a:noFill/>
                </a:ln>
                <a:solidFill>
                  <a:schemeClr val="tx1"/>
                </a:solidFill>
                <a:effectLst/>
                <a:latin typeface="+mn-ea"/>
              </a:endParaRPr>
            </a:p>
          </p:txBody>
        </p:sp>
        <p:sp>
          <p:nvSpPr>
            <p:cNvPr id="7" name="文字方塊 6"/>
            <p:cNvSpPr txBox="1"/>
            <p:nvPr/>
          </p:nvSpPr>
          <p:spPr>
            <a:xfrm>
              <a:off x="3341171" y="2820201"/>
              <a:ext cx="5616624" cy="707886"/>
            </a:xfrm>
            <a:prstGeom prst="rect">
              <a:avLst/>
            </a:prstGeom>
            <a:noFill/>
          </p:spPr>
          <p:txBody>
            <a:bodyPr wrap="square" rtlCol="0">
              <a:spAutoFit/>
            </a:bodyPr>
            <a:lstStyle/>
            <a:p>
              <a:r>
                <a:rPr lang="zh-TW" altLang="en-US" sz="2000" dirty="0"/>
                <a:t>依其估計經濟年限，按照被投資公司的折舊方法，分年攤銷</a:t>
              </a:r>
            </a:p>
          </p:txBody>
        </p:sp>
      </p:grpSp>
      <p:grpSp>
        <p:nvGrpSpPr>
          <p:cNvPr id="19" name="群組 18"/>
          <p:cNvGrpSpPr/>
          <p:nvPr/>
        </p:nvGrpSpPr>
        <p:grpSpPr>
          <a:xfrm>
            <a:off x="1043608" y="4054608"/>
            <a:ext cx="4889851" cy="432048"/>
            <a:chOff x="1043608" y="3645024"/>
            <a:chExt cx="4889851" cy="432048"/>
          </a:xfrm>
        </p:grpSpPr>
        <p:sp>
          <p:nvSpPr>
            <p:cNvPr id="5" name="圓角矩形 4"/>
            <p:cNvSpPr/>
            <p:nvPr/>
          </p:nvSpPr>
          <p:spPr bwMode="auto">
            <a:xfrm>
              <a:off x="1043608" y="3645024"/>
              <a:ext cx="1440000" cy="432048"/>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a:latin typeface="+mn-ea"/>
                </a:rPr>
                <a:t>存貨</a:t>
              </a:r>
              <a:endParaRPr kumimoji="1" lang="zh-TW" altLang="en-US" sz="2000" b="0" i="0" u="none" strike="noStrike" cap="none" normalizeH="0" baseline="0" dirty="0" smtClean="0">
                <a:ln>
                  <a:noFill/>
                </a:ln>
                <a:solidFill>
                  <a:schemeClr val="tx1"/>
                </a:solidFill>
                <a:effectLst/>
                <a:latin typeface="+mn-ea"/>
              </a:endParaRPr>
            </a:p>
          </p:txBody>
        </p:sp>
        <p:sp>
          <p:nvSpPr>
            <p:cNvPr id="8" name="文字方塊 7"/>
            <p:cNvSpPr txBox="1"/>
            <p:nvPr/>
          </p:nvSpPr>
          <p:spPr>
            <a:xfrm>
              <a:off x="3341171" y="3650501"/>
              <a:ext cx="2592288" cy="400110"/>
            </a:xfrm>
            <a:prstGeom prst="rect">
              <a:avLst/>
            </a:prstGeom>
            <a:noFill/>
          </p:spPr>
          <p:txBody>
            <a:bodyPr wrap="square" rtlCol="0">
              <a:spAutoFit/>
            </a:bodyPr>
            <a:lstStyle/>
            <a:p>
              <a:r>
                <a:rPr lang="zh-TW" altLang="en-US" sz="2000"/>
                <a:t>於出售時一次沖銷</a:t>
              </a:r>
              <a:endParaRPr lang="zh-TW" altLang="en-US" sz="2000" dirty="0"/>
            </a:p>
          </p:txBody>
        </p:sp>
      </p:grpSp>
      <p:grpSp>
        <p:nvGrpSpPr>
          <p:cNvPr id="18" name="群組 17"/>
          <p:cNvGrpSpPr/>
          <p:nvPr/>
        </p:nvGrpSpPr>
        <p:grpSpPr>
          <a:xfrm>
            <a:off x="1043608" y="5013176"/>
            <a:ext cx="4889851" cy="432048"/>
            <a:chOff x="1043608" y="4365104"/>
            <a:chExt cx="4889851" cy="432048"/>
          </a:xfrm>
        </p:grpSpPr>
        <p:sp>
          <p:nvSpPr>
            <p:cNvPr id="6" name="圓角矩形 5"/>
            <p:cNvSpPr/>
            <p:nvPr/>
          </p:nvSpPr>
          <p:spPr bwMode="auto">
            <a:xfrm>
              <a:off x="1043608" y="4365104"/>
              <a:ext cx="1440000" cy="432048"/>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土地</a:t>
              </a:r>
              <a:endParaRPr kumimoji="1" lang="zh-TW" altLang="en-US" sz="2000" b="0" i="0" u="none" strike="noStrike" cap="none" normalizeH="0" baseline="0" dirty="0" smtClean="0">
                <a:ln>
                  <a:noFill/>
                </a:ln>
                <a:solidFill>
                  <a:schemeClr val="tx1"/>
                </a:solidFill>
                <a:effectLst/>
                <a:latin typeface="+mn-ea"/>
              </a:endParaRPr>
            </a:p>
          </p:txBody>
        </p:sp>
        <p:sp>
          <p:nvSpPr>
            <p:cNvPr id="9" name="文字方塊 8"/>
            <p:cNvSpPr txBox="1"/>
            <p:nvPr/>
          </p:nvSpPr>
          <p:spPr>
            <a:xfrm>
              <a:off x="3341171" y="4365104"/>
              <a:ext cx="2592288" cy="400110"/>
            </a:xfrm>
            <a:prstGeom prst="rect">
              <a:avLst/>
            </a:prstGeom>
            <a:noFill/>
          </p:spPr>
          <p:txBody>
            <a:bodyPr wrap="square" rtlCol="0">
              <a:spAutoFit/>
            </a:bodyPr>
            <a:lstStyle/>
            <a:p>
              <a:r>
                <a:rPr lang="zh-TW" altLang="en-US" sz="2000"/>
                <a:t>於出售時一次沖銷</a:t>
              </a:r>
              <a:endParaRPr lang="zh-TW" altLang="en-US" sz="2000" dirty="0"/>
            </a:p>
          </p:txBody>
        </p:sp>
      </p:grpSp>
      <p:sp>
        <p:nvSpPr>
          <p:cNvPr id="10" name="文字方塊 9"/>
          <p:cNvSpPr txBox="1"/>
          <p:nvPr/>
        </p:nvSpPr>
        <p:spPr>
          <a:xfrm>
            <a:off x="1475656" y="1876762"/>
            <a:ext cx="4572508" cy="430887"/>
          </a:xfrm>
          <a:prstGeom prst="rect">
            <a:avLst/>
          </a:prstGeom>
          <a:noFill/>
          <a:ln w="19050">
            <a:solidFill>
              <a:srgbClr val="FF0000"/>
            </a:solidFill>
          </a:ln>
        </p:spPr>
        <p:txBody>
          <a:bodyPr wrap="square" rtlCol="0">
            <a:spAutoFit/>
          </a:bodyPr>
          <a:lstStyle/>
          <a:p>
            <a:r>
              <a:rPr lang="zh-TW" altLang="en-US" sz="2200" dirty="0"/>
              <a:t>差異均應以投資日的持股</a:t>
            </a:r>
            <a:r>
              <a:rPr lang="zh-TW" altLang="en-US" sz="2200" dirty="0" smtClean="0"/>
              <a:t>比率攤</a:t>
            </a:r>
            <a:r>
              <a:rPr lang="zh-TW" altLang="en-US" sz="2200" dirty="0"/>
              <a:t>銷</a:t>
            </a:r>
          </a:p>
        </p:txBody>
      </p:sp>
    </p:spTree>
    <p:extLst>
      <p:ext uri="{BB962C8B-B14F-4D97-AF65-F5344CB8AC3E}">
        <p14:creationId xmlns:p14="http://schemas.microsoft.com/office/powerpoint/2010/main" val="550047563"/>
      </p:ext>
    </p:extLst>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686800" cy="863600"/>
          </a:xfrm>
        </p:spPr>
        <p:txBody>
          <a:bodyPr/>
          <a:lstStyle/>
          <a:p>
            <a:r>
              <a:rPr lang="zh-TW" altLang="en-US" dirty="0"/>
              <a:t>釋例</a:t>
            </a:r>
            <a:r>
              <a:rPr lang="en-US" altLang="zh-TW" dirty="0"/>
              <a:t>37</a:t>
            </a:r>
            <a:r>
              <a:rPr lang="zh-TW" altLang="en-US" dirty="0"/>
              <a:t>：投資成本與所享有股權淨值份額</a:t>
            </a:r>
            <a:r>
              <a:rPr lang="zh-TW" altLang="en-US" dirty="0" smtClean="0"/>
              <a:t>差異</a:t>
            </a:r>
            <a:r>
              <a:rPr lang="en-US" altLang="zh-TW" dirty="0"/>
              <a:t/>
            </a:r>
            <a:br>
              <a:rPr lang="en-US" altLang="zh-TW" dirty="0"/>
            </a:br>
            <a:r>
              <a:rPr lang="en-US" altLang="zh-TW" dirty="0" smtClean="0"/>
              <a:t>	       </a:t>
            </a:r>
            <a:r>
              <a:rPr lang="zh-TW" altLang="en-US" dirty="0" smtClean="0"/>
              <a:t>的</a:t>
            </a:r>
            <a:r>
              <a:rPr lang="zh-TW" altLang="en-US" dirty="0"/>
              <a:t>攤銷</a:t>
            </a:r>
          </a:p>
        </p:txBody>
      </p:sp>
      <p:sp>
        <p:nvSpPr>
          <p:cNvPr id="3" name="內容版面配置區 2"/>
          <p:cNvSpPr>
            <a:spLocks noGrp="1"/>
          </p:cNvSpPr>
          <p:nvPr>
            <p:ph idx="1"/>
          </p:nvPr>
        </p:nvSpPr>
        <p:spPr/>
        <p:txBody>
          <a:bodyPr/>
          <a:lstStyle/>
          <a:p>
            <a:pPr marL="0" indent="0">
              <a:buNone/>
            </a:pPr>
            <a:r>
              <a:rPr lang="zh-TW" altLang="en-US" sz="2400" dirty="0"/>
              <a:t>沿釋例</a:t>
            </a:r>
            <a:r>
              <a:rPr lang="en-US" altLang="zh-TW" sz="2400" dirty="0"/>
              <a:t>36</a:t>
            </a:r>
            <a:r>
              <a:rPr lang="zh-TW" altLang="en-US" sz="2400" dirty="0"/>
              <a:t>，該機器尚餘</a:t>
            </a:r>
            <a:r>
              <a:rPr lang="en-US" altLang="zh-TW" sz="2400" dirty="0"/>
              <a:t>4</a:t>
            </a:r>
            <a:r>
              <a:rPr lang="zh-TW" altLang="en-US" sz="2400" dirty="0"/>
              <a:t>年經濟年限，無殘值，按直線法計提折舊，柳營公司於</a:t>
            </a:r>
            <a:r>
              <a:rPr lang="en-US" altLang="zh-TW" sz="2400" dirty="0"/>
              <a:t>X1</a:t>
            </a:r>
            <a:r>
              <a:rPr lang="zh-TW" altLang="en-US" sz="2400" dirty="0"/>
              <a:t>年中將該批存貨全部</a:t>
            </a:r>
            <a:r>
              <a:rPr lang="zh-TW" altLang="en-US" sz="2400" dirty="0" smtClean="0"/>
              <a:t>出售。</a:t>
            </a:r>
            <a:endParaRPr lang="zh-TW" altLang="en-US" sz="2400" dirty="0"/>
          </a:p>
        </p:txBody>
      </p:sp>
      <p:graphicFrame>
        <p:nvGraphicFramePr>
          <p:cNvPr id="4" name="表格 3"/>
          <p:cNvGraphicFramePr>
            <a:graphicFrameLocks noGrp="1"/>
          </p:cNvGraphicFramePr>
          <p:nvPr>
            <p:extLst>
              <p:ext uri="{D42A27DB-BD31-4B8C-83A1-F6EECF244321}">
                <p14:modId xmlns:p14="http://schemas.microsoft.com/office/powerpoint/2010/main" val="1691623355"/>
              </p:ext>
            </p:extLst>
          </p:nvPr>
        </p:nvGraphicFramePr>
        <p:xfrm>
          <a:off x="39860" y="3212976"/>
          <a:ext cx="9064280" cy="1752600"/>
        </p:xfrm>
        <a:graphic>
          <a:graphicData uri="http://schemas.openxmlformats.org/drawingml/2006/table">
            <a:tbl>
              <a:tblPr firstRow="1" bandRow="1">
                <a:tableStyleId>{5C22544A-7EE6-4342-B048-85BDC9FD1C3A}</a:tableStyleId>
              </a:tblPr>
              <a:tblGrid>
                <a:gridCol w="1944000">
                  <a:extLst>
                    <a:ext uri="{9D8B030D-6E8A-4147-A177-3AD203B41FA5}">
                      <a16:colId xmlns:a16="http://schemas.microsoft.com/office/drawing/2014/main" xmlns="" val="3292622707"/>
                    </a:ext>
                  </a:extLst>
                </a:gridCol>
                <a:gridCol w="2556000">
                  <a:extLst>
                    <a:ext uri="{9D8B030D-6E8A-4147-A177-3AD203B41FA5}">
                      <a16:colId xmlns:a16="http://schemas.microsoft.com/office/drawing/2014/main" xmlns="" val="1060335848"/>
                    </a:ext>
                  </a:extLst>
                </a:gridCol>
                <a:gridCol w="208280">
                  <a:extLst>
                    <a:ext uri="{9D8B030D-6E8A-4147-A177-3AD203B41FA5}">
                      <a16:colId xmlns:a16="http://schemas.microsoft.com/office/drawing/2014/main" xmlns="" val="2757184383"/>
                    </a:ext>
                  </a:extLst>
                </a:gridCol>
                <a:gridCol w="4356000">
                  <a:extLst>
                    <a:ext uri="{9D8B030D-6E8A-4147-A177-3AD203B41FA5}">
                      <a16:colId xmlns:a16="http://schemas.microsoft.com/office/drawing/2014/main" xmlns="" val="3455301220"/>
                    </a:ext>
                  </a:extLst>
                </a:gridCol>
              </a:tblGrid>
              <a:tr h="370840">
                <a:tc>
                  <a:txBody>
                    <a:bodyPr/>
                    <a:lstStyle/>
                    <a:p>
                      <a:pPr algn="ctr"/>
                      <a:endParaRPr lang="zh-TW" altLang="en-US"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dirty="0" smtClean="0">
                          <a:solidFill>
                            <a:schemeClr val="tx1"/>
                          </a:solidFill>
                        </a:rPr>
                        <a:t>股東權益帳面金額</a:t>
                      </a:r>
                      <a:r>
                        <a:rPr lang="en-US" altLang="zh-TW" dirty="0" smtClean="0">
                          <a:solidFill>
                            <a:schemeClr val="tx1"/>
                          </a:solidFill>
                        </a:rPr>
                        <a:t>(</a:t>
                      </a:r>
                      <a:r>
                        <a:rPr lang="zh-TW" altLang="en-US" dirty="0" smtClean="0">
                          <a:solidFill>
                            <a:schemeClr val="tx1"/>
                          </a:solidFill>
                        </a:rPr>
                        <a:t>柳營</a:t>
                      </a:r>
                      <a:r>
                        <a:rPr lang="en-US" altLang="zh-TW" dirty="0" smtClean="0">
                          <a:solidFill>
                            <a:schemeClr val="tx1"/>
                          </a:solidFill>
                        </a:rPr>
                        <a:t>)</a:t>
                      </a:r>
                      <a:endParaRPr lang="zh-TW" altLang="en-US"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dirty="0" smtClean="0">
                          <a:solidFill>
                            <a:schemeClr val="tx1"/>
                          </a:solidFill>
                        </a:rPr>
                        <a:t>新營公司持有</a:t>
                      </a:r>
                      <a:r>
                        <a:rPr lang="en-US" altLang="zh-TW" dirty="0" smtClean="0">
                          <a:solidFill>
                            <a:schemeClr val="tx1"/>
                          </a:solidFill>
                        </a:rPr>
                        <a:t>(40%)</a:t>
                      </a:r>
                      <a:endParaRPr lang="zh-TW" altLang="en-US"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73596500"/>
                  </a:ext>
                </a:extLst>
              </a:tr>
              <a:tr h="370840">
                <a:tc>
                  <a:txBody>
                    <a:bodyPr/>
                    <a:lstStyle/>
                    <a:p>
                      <a:pPr algn="ctr"/>
                      <a:endParaRPr lang="zh-TW" altLang="en-US" dirty="0">
                        <a:solidFill>
                          <a:schemeClr val="tx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altLang="zh-TW" dirty="0" smtClean="0">
                        <a:solidFill>
                          <a:schemeClr val="tx1"/>
                        </a:solidFill>
                      </a:endParaRPr>
                    </a:p>
                    <a:p>
                      <a:pPr algn="ctr"/>
                      <a:r>
                        <a:rPr lang="en-US" altLang="zh-TW" dirty="0" smtClean="0">
                          <a:solidFill>
                            <a:schemeClr val="tx1"/>
                          </a:solidFill>
                        </a:rPr>
                        <a:t>$900,000</a:t>
                      </a:r>
                      <a:endParaRPr lang="zh-TW" altLang="en-US"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zh-TW" altLang="en-US"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altLang="zh-TW" dirty="0" smtClean="0">
                          <a:solidFill>
                            <a:schemeClr val="tx1"/>
                          </a:solidFill>
                        </a:rPr>
                        <a:t>               </a:t>
                      </a:r>
                      <a:r>
                        <a:rPr lang="zh-TW" altLang="en-US" dirty="0" smtClean="0">
                          <a:solidFill>
                            <a:schemeClr val="tx1"/>
                          </a:solidFill>
                        </a:rPr>
                        <a:t> 存貨   機器設備   商譽</a:t>
                      </a:r>
                      <a:endParaRPr lang="en-US" altLang="zh-TW" dirty="0" smtClean="0">
                        <a:solidFill>
                          <a:schemeClr val="tx1"/>
                        </a:solidFill>
                      </a:endParaRPr>
                    </a:p>
                    <a:p>
                      <a:r>
                        <a:rPr lang="en-US" altLang="zh-TW" dirty="0" smtClean="0">
                          <a:solidFill>
                            <a:schemeClr val="tx1"/>
                          </a:solidFill>
                        </a:rPr>
                        <a:t>360,000-40,000+160,000+120,000=600,000</a:t>
                      </a:r>
                      <a:endParaRPr lang="zh-TW" alt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74027000"/>
                  </a:ext>
                </a:extLst>
              </a:tr>
              <a:tr h="370840">
                <a:tc>
                  <a:txBody>
                    <a:bodyPr/>
                    <a:lstStyle/>
                    <a:p>
                      <a:r>
                        <a:rPr lang="en-US" altLang="zh-TW" dirty="0" smtClean="0">
                          <a:solidFill>
                            <a:schemeClr val="tx1"/>
                          </a:solidFill>
                        </a:rPr>
                        <a:t>X1/4/1~12/31</a:t>
                      </a:r>
                      <a:r>
                        <a:rPr lang="zh-TW" altLang="en-US" dirty="0" smtClean="0">
                          <a:solidFill>
                            <a:schemeClr val="tx1"/>
                          </a:solidFill>
                        </a:rPr>
                        <a:t>淨利</a:t>
                      </a:r>
                      <a:endParaRPr lang="zh-TW" alt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800" kern="1200" dirty="0" smtClean="0">
                          <a:solidFill>
                            <a:schemeClr val="tx1"/>
                          </a:solidFill>
                          <a:latin typeface="+mn-lt"/>
                          <a:ea typeface="+mn-ea"/>
                          <a:cs typeface="+mn-cs"/>
                        </a:rPr>
                        <a:t>  375,000</a:t>
                      </a:r>
                      <a:endParaRPr lang="zh-TW" altLang="en-US" sz="1800"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altLang="zh-TW" dirty="0" smtClean="0">
                          <a:solidFill>
                            <a:schemeClr val="tx1"/>
                          </a:solidFill>
                        </a:rPr>
                        <a:t>150,000+40,000-30,000  -      0     </a:t>
                      </a:r>
                      <a:r>
                        <a:rPr lang="en-US" altLang="zh-TW" baseline="0" dirty="0" smtClean="0">
                          <a:solidFill>
                            <a:schemeClr val="tx1"/>
                          </a:solidFill>
                        </a:rPr>
                        <a:t> =150,000</a:t>
                      </a:r>
                      <a:endParaRPr lang="zh-TW" alt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35416218"/>
                  </a:ext>
                </a:extLst>
              </a:tr>
              <a:tr h="370840">
                <a:tc>
                  <a:txBody>
                    <a:bodyPr/>
                    <a:lstStyle/>
                    <a:p>
                      <a:endParaRPr lang="zh-TW" alt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dirty="0">
                        <a:solidFill>
                          <a:schemeClr val="tx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09559587"/>
                  </a:ext>
                </a:extLst>
              </a:tr>
            </a:tbl>
          </a:graphicData>
        </a:graphic>
      </p:graphicFrame>
    </p:spTree>
    <p:extLst>
      <p:ext uri="{BB962C8B-B14F-4D97-AF65-F5344CB8AC3E}">
        <p14:creationId xmlns:p14="http://schemas.microsoft.com/office/powerpoint/2010/main" val="1916465965"/>
      </p:ext>
    </p:extLst>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zh-TW" altLang="en-US" sz="2400" b="1" dirty="0">
                <a:solidFill>
                  <a:srgbClr val="FF0000"/>
                </a:solidFill>
              </a:rPr>
              <a:t>五、權益法與非權益法轉換的會計</a:t>
            </a:r>
            <a:r>
              <a:rPr lang="zh-TW" altLang="en-US" sz="2400" b="1" dirty="0" smtClean="0">
                <a:solidFill>
                  <a:srgbClr val="FF0000"/>
                </a:solidFill>
              </a:rPr>
              <a:t>處理</a:t>
            </a:r>
            <a:endParaRPr lang="en-US" altLang="zh-TW" sz="2400" b="1" dirty="0" smtClean="0">
              <a:solidFill>
                <a:srgbClr val="FF0000"/>
              </a:solidFill>
            </a:endParaRPr>
          </a:p>
          <a:p>
            <a:pPr marL="0" indent="0">
              <a:buNone/>
            </a:pPr>
            <a:r>
              <a:rPr lang="en-US" altLang="zh-TW" sz="2400" dirty="0" smtClean="0"/>
              <a:t>1.</a:t>
            </a:r>
            <a:r>
              <a:rPr lang="zh-TW" altLang="en-US" sz="2400" dirty="0" smtClean="0"/>
              <a:t>由</a:t>
            </a:r>
            <a:r>
              <a:rPr lang="zh-TW" altLang="en-US" sz="2400" dirty="0"/>
              <a:t>非權益法改為權益</a:t>
            </a:r>
            <a:r>
              <a:rPr lang="zh-TW" altLang="en-US" sz="2400" dirty="0" smtClean="0"/>
              <a:t>法</a:t>
            </a:r>
            <a:endParaRPr lang="en-US" altLang="zh-TW" sz="2400" dirty="0" smtClean="0"/>
          </a:p>
          <a:p>
            <a:pPr marL="0" indent="0">
              <a:buNone/>
            </a:pPr>
            <a:endParaRPr lang="en-US" altLang="zh-TW" sz="2400" dirty="0"/>
          </a:p>
          <a:p>
            <a:pPr marL="0" indent="0">
              <a:buNone/>
            </a:pPr>
            <a:endParaRPr lang="en-US" altLang="zh-TW" sz="2400" dirty="0" smtClean="0"/>
          </a:p>
          <a:p>
            <a:pPr marL="0" indent="0">
              <a:buNone/>
            </a:pPr>
            <a:endParaRPr lang="en-US" altLang="zh-TW" sz="2400" dirty="0"/>
          </a:p>
          <a:p>
            <a:pPr marL="0" indent="0">
              <a:buNone/>
            </a:pPr>
            <a:endParaRPr lang="en-US" altLang="zh-TW" sz="2400" dirty="0" smtClean="0"/>
          </a:p>
          <a:p>
            <a:pPr marL="0" indent="0">
              <a:buNone/>
            </a:pPr>
            <a:r>
              <a:rPr lang="zh-TW" altLang="en-US" sz="2200" dirty="0"/>
              <a:t>當企業對某一公司原來有權益工具投資，而分類為「透過其他綜合損益按公允價值衡量之金融資產」或「透過損益按公允價值衡量之金融資產」，其後增加投資而取得對被投資公司之重大影響力時，應於取得重大影響力之日，將原來之投資依當日公允價值轉換為「採用權益法之投資」，並將所有相關之其他綜合損益結帳後轉入其他權益，再結轉保留盈餘。連同新投資亦認列為「採用權益法之投資」，再一併計算投資成本與所享有股權淨值份額之差額。</a:t>
            </a:r>
            <a:endParaRPr lang="en-US" altLang="zh-TW" sz="2200" dirty="0" smtClean="0"/>
          </a:p>
        </p:txBody>
      </p:sp>
      <p:sp>
        <p:nvSpPr>
          <p:cNvPr id="2" name="圓角矩形 1"/>
          <p:cNvSpPr/>
          <p:nvPr/>
        </p:nvSpPr>
        <p:spPr bwMode="auto">
          <a:xfrm>
            <a:off x="539552" y="2132856"/>
            <a:ext cx="1008112" cy="432048"/>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mn-ea"/>
              </a:rPr>
              <a:t>IFRS9</a:t>
            </a:r>
            <a:endParaRPr kumimoji="1" lang="zh-TW" altLang="en-US" sz="2000" b="0" i="0" u="none" strike="noStrike" cap="none" normalizeH="0" baseline="0" dirty="0" smtClean="0">
              <a:ln>
                <a:noFill/>
              </a:ln>
              <a:solidFill>
                <a:schemeClr val="tx1"/>
              </a:solidFill>
              <a:effectLst/>
              <a:latin typeface="+mn-ea"/>
            </a:endParaRPr>
          </a:p>
        </p:txBody>
      </p:sp>
      <p:sp>
        <p:nvSpPr>
          <p:cNvPr id="4" name="圓角矩形 3"/>
          <p:cNvSpPr/>
          <p:nvPr/>
        </p:nvSpPr>
        <p:spPr bwMode="auto">
          <a:xfrm>
            <a:off x="539552" y="2708920"/>
            <a:ext cx="1008112" cy="432048"/>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mn-ea"/>
              </a:rPr>
              <a:t>IAS28</a:t>
            </a:r>
            <a:endParaRPr kumimoji="1" lang="zh-TW" altLang="en-US" sz="2000" b="0" i="0" u="none" strike="noStrike" cap="none" normalizeH="0" baseline="0" dirty="0" smtClean="0">
              <a:ln>
                <a:noFill/>
              </a:ln>
              <a:solidFill>
                <a:schemeClr val="tx1"/>
              </a:solidFill>
              <a:effectLst/>
              <a:latin typeface="+mn-ea"/>
            </a:endParaRPr>
          </a:p>
        </p:txBody>
      </p:sp>
      <p:sp>
        <p:nvSpPr>
          <p:cNvPr id="5" name="圓角矩形 4"/>
          <p:cNvSpPr/>
          <p:nvPr/>
        </p:nvSpPr>
        <p:spPr bwMode="auto">
          <a:xfrm>
            <a:off x="539552" y="3284984"/>
            <a:ext cx="1008112" cy="576064"/>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mn-ea"/>
              </a:rPr>
              <a:t>IFRS3</a:t>
            </a:r>
            <a:r>
              <a:rPr kumimoji="1" lang="zh-TW" altLang="en-US" sz="2000" b="0" i="0" u="none" strike="noStrike" cap="none" normalizeH="0" baseline="0" dirty="0" smtClean="0">
                <a:ln>
                  <a:noFill/>
                </a:ln>
                <a:solidFill>
                  <a:schemeClr val="tx1"/>
                </a:solidFill>
                <a:effectLst/>
                <a:latin typeface="+mn-ea"/>
              </a:rPr>
              <a:t>、</a:t>
            </a:r>
            <a:endParaRPr kumimoji="1" lang="en-US" altLang="zh-TW" sz="2000" b="0" i="0" u="none" strike="noStrike" cap="none" normalizeH="0" baseline="0" dirty="0" smtClean="0">
              <a:ln>
                <a:noFill/>
              </a:ln>
              <a:solidFill>
                <a:schemeClr val="tx1"/>
              </a:solidFill>
              <a:effectLst/>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2000" dirty="0" smtClean="0">
                <a:latin typeface="+mn-ea"/>
              </a:rPr>
              <a:t>IFRS10 </a:t>
            </a:r>
            <a:endParaRPr kumimoji="1" lang="zh-TW" altLang="en-US" sz="2000" b="0" i="0" u="none" strike="noStrike" cap="none" normalizeH="0" baseline="0" dirty="0" smtClean="0">
              <a:ln>
                <a:noFill/>
              </a:ln>
              <a:solidFill>
                <a:schemeClr val="tx1"/>
              </a:solidFill>
              <a:effectLst/>
              <a:latin typeface="+mn-ea"/>
            </a:endParaRPr>
          </a:p>
        </p:txBody>
      </p:sp>
      <p:sp>
        <p:nvSpPr>
          <p:cNvPr id="7" name="文字方塊 6"/>
          <p:cNvSpPr txBox="1"/>
          <p:nvPr/>
        </p:nvSpPr>
        <p:spPr>
          <a:xfrm>
            <a:off x="1816088" y="2726456"/>
            <a:ext cx="4968552" cy="400110"/>
          </a:xfrm>
          <a:prstGeom prst="rect">
            <a:avLst/>
          </a:prstGeom>
          <a:noFill/>
        </p:spPr>
        <p:txBody>
          <a:bodyPr wrap="square" rtlCol="0">
            <a:spAutoFit/>
          </a:bodyPr>
          <a:lstStyle/>
          <a:p>
            <a:r>
              <a:rPr lang="zh-TW" altLang="en-US" sz="2000" dirty="0"/>
              <a:t>有重大影響力或聯合控制</a:t>
            </a:r>
          </a:p>
        </p:txBody>
      </p:sp>
      <p:sp>
        <p:nvSpPr>
          <p:cNvPr id="8" name="文字方塊 7"/>
          <p:cNvSpPr txBox="1"/>
          <p:nvPr/>
        </p:nvSpPr>
        <p:spPr>
          <a:xfrm>
            <a:off x="1816088" y="2301225"/>
            <a:ext cx="4968552" cy="400110"/>
          </a:xfrm>
          <a:prstGeom prst="rect">
            <a:avLst/>
          </a:prstGeom>
          <a:noFill/>
        </p:spPr>
        <p:txBody>
          <a:bodyPr wrap="square" rtlCol="0">
            <a:spAutoFit/>
          </a:bodyPr>
          <a:lstStyle/>
          <a:p>
            <a:r>
              <a:rPr lang="zh-TW" altLang="en-US" sz="2000"/>
              <a:t>既無重大影響力，亦無聯合控制或控制</a:t>
            </a:r>
            <a:endParaRPr lang="zh-TW" altLang="en-US" sz="2000" dirty="0"/>
          </a:p>
        </p:txBody>
      </p:sp>
      <p:sp>
        <p:nvSpPr>
          <p:cNvPr id="9" name="文字方塊 8"/>
          <p:cNvSpPr txBox="1"/>
          <p:nvPr/>
        </p:nvSpPr>
        <p:spPr>
          <a:xfrm>
            <a:off x="1816088" y="3372961"/>
            <a:ext cx="4968552" cy="400110"/>
          </a:xfrm>
          <a:prstGeom prst="rect">
            <a:avLst/>
          </a:prstGeom>
          <a:noFill/>
        </p:spPr>
        <p:txBody>
          <a:bodyPr wrap="square" rtlCol="0">
            <a:spAutoFit/>
          </a:bodyPr>
          <a:lstStyle/>
          <a:p>
            <a:r>
              <a:rPr lang="zh-TW" altLang="en-US" sz="2000" dirty="0"/>
              <a:t>有控制能力</a:t>
            </a:r>
          </a:p>
        </p:txBody>
      </p:sp>
    </p:spTree>
    <p:extLst>
      <p:ext uri="{BB962C8B-B14F-4D97-AF65-F5344CB8AC3E}">
        <p14:creationId xmlns:p14="http://schemas.microsoft.com/office/powerpoint/2010/main" val="339477781"/>
      </p:ext>
    </p:extLst>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363272" cy="863600"/>
          </a:xfrm>
        </p:spPr>
        <p:txBody>
          <a:bodyPr/>
          <a:lstStyle/>
          <a:p>
            <a:r>
              <a:rPr lang="zh-TW" altLang="en-US" dirty="0"/>
              <a:t>釋例</a:t>
            </a:r>
            <a:r>
              <a:rPr lang="en-US" altLang="zh-TW" dirty="0"/>
              <a:t>38</a:t>
            </a:r>
            <a:r>
              <a:rPr lang="zh-TW" altLang="en-US" dirty="0"/>
              <a:t>：由透過其他綜合損益按公允價值</a:t>
            </a:r>
            <a:r>
              <a:rPr lang="zh-TW" altLang="en-US" dirty="0" smtClean="0"/>
              <a:t>衡量</a:t>
            </a:r>
            <a:r>
              <a:rPr lang="en-US" altLang="zh-TW" dirty="0" smtClean="0"/>
              <a:t/>
            </a:r>
            <a:br>
              <a:rPr lang="en-US" altLang="zh-TW" dirty="0" smtClean="0"/>
            </a:br>
            <a:r>
              <a:rPr lang="en-US" altLang="zh-TW" dirty="0" smtClean="0"/>
              <a:t>	</a:t>
            </a:r>
            <a:r>
              <a:rPr lang="zh-TW" altLang="en-US" dirty="0" smtClean="0"/>
              <a:t>       之</a:t>
            </a:r>
            <a:r>
              <a:rPr lang="zh-TW" altLang="en-US" dirty="0"/>
              <a:t>金融資產改按權益法處理</a:t>
            </a:r>
          </a:p>
        </p:txBody>
      </p:sp>
      <p:sp>
        <p:nvSpPr>
          <p:cNvPr id="3" name="內容版面配置區 2"/>
          <p:cNvSpPr>
            <a:spLocks noGrp="1"/>
          </p:cNvSpPr>
          <p:nvPr>
            <p:ph idx="1"/>
          </p:nvPr>
        </p:nvSpPr>
        <p:spPr/>
        <p:txBody>
          <a:bodyPr/>
          <a:lstStyle/>
          <a:p>
            <a:pPr marL="0" indent="0">
              <a:lnSpc>
                <a:spcPct val="130000"/>
              </a:lnSpc>
              <a:buNone/>
            </a:pPr>
            <a:r>
              <a:rPr lang="zh-TW" altLang="en-US" sz="2400" dirty="0"/>
              <a:t>青山公司於</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日持有東原公司普通股</a:t>
            </a:r>
            <a:r>
              <a:rPr lang="en-US" altLang="zh-TW" sz="2400" dirty="0"/>
              <a:t>400,000</a:t>
            </a:r>
            <a:r>
              <a:rPr lang="zh-TW" altLang="en-US" sz="2400" dirty="0"/>
              <a:t>股，佔東原公司流通在外普通股</a:t>
            </a:r>
            <a:r>
              <a:rPr lang="en-US" altLang="zh-TW" sz="2400" dirty="0"/>
              <a:t>10%</a:t>
            </a:r>
            <a:r>
              <a:rPr lang="zh-TW" altLang="en-US" sz="2400" dirty="0"/>
              <a:t>，分類為透過其他綜合損益按公允價值衡量之金融資產，其成本為</a:t>
            </a:r>
            <a:r>
              <a:rPr lang="en-US" altLang="zh-TW" sz="2400" dirty="0"/>
              <a:t>$9,000,000</a:t>
            </a:r>
            <a:r>
              <a:rPr lang="zh-TW" altLang="en-US" sz="2400" dirty="0"/>
              <a:t>，另有評價調整借方餘額</a:t>
            </a:r>
            <a:r>
              <a:rPr lang="en-US" altLang="zh-TW" sz="2400" dirty="0"/>
              <a:t>$1,000,000</a:t>
            </a:r>
            <a:r>
              <a:rPr lang="zh-TW" altLang="en-US" sz="2400" dirty="0"/>
              <a:t>及相關之其他綜合損益</a:t>
            </a:r>
            <a:r>
              <a:rPr lang="en-US" altLang="zh-TW" sz="2400" dirty="0"/>
              <a:t>(</a:t>
            </a:r>
            <a:r>
              <a:rPr lang="zh-TW" altLang="en-US" sz="2400" dirty="0"/>
              <a:t>結帳後已轉入其他權益</a:t>
            </a:r>
            <a:r>
              <a:rPr lang="en-US" altLang="zh-TW" sz="2400" dirty="0"/>
              <a:t>)</a:t>
            </a:r>
            <a:r>
              <a:rPr lang="zh-TW" altLang="en-US" sz="2400" dirty="0"/>
              <a:t>貸方餘額</a:t>
            </a:r>
            <a:r>
              <a:rPr lang="en-US" altLang="zh-TW" sz="2400" dirty="0"/>
              <a:t>$1,000,000</a:t>
            </a:r>
            <a:r>
              <a:rPr lang="zh-TW" altLang="en-US" sz="2400" dirty="0"/>
              <a:t>。青山公司於</a:t>
            </a:r>
            <a:r>
              <a:rPr lang="en-US" altLang="zh-TW" sz="2400" dirty="0"/>
              <a:t>X1</a:t>
            </a:r>
            <a:r>
              <a:rPr lang="zh-TW" altLang="en-US" sz="2400" dirty="0"/>
              <a:t>年</a:t>
            </a:r>
            <a:r>
              <a:rPr lang="en-US" altLang="zh-TW" sz="2400" dirty="0"/>
              <a:t>7</a:t>
            </a:r>
            <a:r>
              <a:rPr lang="zh-TW" altLang="en-US" sz="2400" dirty="0"/>
              <a:t>月</a:t>
            </a:r>
            <a:r>
              <a:rPr lang="en-US" altLang="zh-TW" sz="2400" dirty="0"/>
              <a:t>1</a:t>
            </a:r>
            <a:r>
              <a:rPr lang="zh-TW" altLang="en-US" sz="2400" dirty="0"/>
              <a:t>日再以每股</a:t>
            </a:r>
            <a:r>
              <a:rPr lang="en-US" altLang="zh-TW" sz="2400" dirty="0"/>
              <a:t>$28</a:t>
            </a:r>
            <a:r>
              <a:rPr lang="zh-TW" altLang="en-US" sz="2400" dirty="0"/>
              <a:t>購入東原公司普通股</a:t>
            </a:r>
            <a:r>
              <a:rPr lang="en-US" altLang="zh-TW" sz="2400" dirty="0"/>
              <a:t>600,000</a:t>
            </a:r>
            <a:r>
              <a:rPr lang="zh-TW" altLang="en-US" sz="2400" dirty="0"/>
              <a:t>股，連同原持股合計為</a:t>
            </a:r>
            <a:r>
              <a:rPr lang="en-US" altLang="zh-TW" sz="2400" dirty="0"/>
              <a:t>1,000,000</a:t>
            </a:r>
            <a:r>
              <a:rPr lang="zh-TW" altLang="en-US" sz="2400" dirty="0"/>
              <a:t>股，佔東原公司流通在外普通股</a:t>
            </a:r>
            <a:r>
              <a:rPr lang="en-US" altLang="zh-TW" sz="2400" dirty="0"/>
              <a:t>25%</a:t>
            </a:r>
            <a:r>
              <a:rPr lang="zh-TW" altLang="en-US" sz="2400" dirty="0"/>
              <a:t>，取得對東原公司之重大影響力。相關分錄如下：</a:t>
            </a:r>
          </a:p>
        </p:txBody>
      </p:sp>
    </p:spTree>
    <p:extLst>
      <p:ext uri="{BB962C8B-B14F-4D97-AF65-F5344CB8AC3E}">
        <p14:creationId xmlns:p14="http://schemas.microsoft.com/office/powerpoint/2010/main" val="3444815926"/>
      </p:ext>
    </p:extLst>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220554"/>
            <a:ext cx="8856000" cy="6247864"/>
          </a:xfrm>
          <a:prstGeom prst="rect">
            <a:avLst/>
          </a:prstGeom>
        </p:spPr>
        <p:txBody>
          <a:bodyPr>
            <a:spAutoFit/>
          </a:bodyPr>
          <a:lstStyle/>
          <a:p>
            <a:pPr defTabSz="756000"/>
            <a:r>
              <a:rPr lang="en-US" altLang="zh-TW" sz="2000" dirty="0" smtClean="0"/>
              <a:t>X1/7/1</a:t>
            </a:r>
            <a:r>
              <a:rPr lang="en-US" altLang="zh-TW" sz="2000" dirty="0"/>
              <a:t>	</a:t>
            </a:r>
            <a:r>
              <a:rPr lang="zh-TW" altLang="en-US" sz="2000" dirty="0"/>
              <a:t>透過其他綜合按公允價值衡量之金融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    評價</a:t>
            </a:r>
            <a:r>
              <a:rPr lang="zh-TW" altLang="en-US" sz="2000" dirty="0"/>
              <a:t>調整－</a:t>
            </a:r>
            <a:r>
              <a:rPr lang="zh-TW" altLang="en-US" sz="2000" dirty="0" smtClean="0"/>
              <a:t>股票</a:t>
            </a:r>
            <a:r>
              <a:rPr lang="en-US" altLang="zh-TW" sz="2000" dirty="0" smtClean="0"/>
              <a:t>				</a:t>
            </a:r>
            <a:r>
              <a:rPr lang="en-US" altLang="zh-TW" sz="2000" dirty="0"/>
              <a:t>	</a:t>
            </a:r>
            <a:r>
              <a:rPr lang="zh-TW" altLang="en-US" sz="2000" dirty="0"/>
              <a:t> </a:t>
            </a:r>
            <a:r>
              <a:rPr lang="zh-TW" altLang="en-US" sz="2000" dirty="0" smtClean="0"/>
              <a:t>       </a:t>
            </a:r>
            <a:r>
              <a:rPr lang="en-US" altLang="zh-TW" sz="2000" dirty="0" smtClean="0"/>
              <a:t>1,200,000</a:t>
            </a:r>
            <a:r>
              <a:rPr lang="en-US" altLang="zh-TW" sz="2000" dirty="0"/>
              <a:t>	</a:t>
            </a:r>
          </a:p>
          <a:p>
            <a:pPr defTabSz="756000"/>
            <a:r>
              <a:rPr lang="en-US" altLang="zh-TW" sz="2000" dirty="0"/>
              <a:t>	 </a:t>
            </a:r>
            <a:r>
              <a:rPr lang="en-US" altLang="zh-TW" sz="2000" dirty="0" smtClean="0"/>
              <a:t>       </a:t>
            </a:r>
            <a:r>
              <a:rPr lang="zh-TW" altLang="en-US" sz="2000" dirty="0" smtClean="0"/>
              <a:t>其他</a:t>
            </a:r>
            <a:r>
              <a:rPr lang="zh-TW" altLang="en-US" sz="2000" dirty="0"/>
              <a:t>綜合損益－透過其他綜合按公允價值</a:t>
            </a:r>
            <a:r>
              <a:rPr lang="zh-TW" altLang="en-US" sz="2000" dirty="0" smtClean="0"/>
              <a:t>衡量</a:t>
            </a:r>
            <a:r>
              <a:rPr lang="en-US" altLang="zh-TW" sz="2000" dirty="0" smtClean="0"/>
              <a:t/>
            </a:r>
            <a:br>
              <a:rPr lang="en-US" altLang="zh-TW" sz="2000" dirty="0" smtClean="0"/>
            </a:br>
            <a:r>
              <a:rPr lang="en-US" altLang="zh-TW" sz="2000" dirty="0" smtClean="0"/>
              <a:t>		</a:t>
            </a:r>
            <a:r>
              <a:rPr lang="zh-TW" altLang="en-US" sz="2000" dirty="0" smtClean="0"/>
              <a:t>之金融</a:t>
            </a:r>
            <a:r>
              <a:rPr lang="zh-TW" altLang="en-US" sz="2000" dirty="0"/>
              <a:t>資產未實現</a:t>
            </a:r>
            <a:r>
              <a:rPr lang="zh-TW" altLang="en-US" sz="2000" dirty="0" smtClean="0"/>
              <a:t>損益</a:t>
            </a:r>
            <a:r>
              <a:rPr lang="en-US" altLang="zh-TW" sz="2000" dirty="0" smtClean="0"/>
              <a:t>					</a:t>
            </a:r>
            <a:r>
              <a:rPr lang="zh-TW" altLang="en-US" sz="2000" dirty="0" smtClean="0"/>
              <a:t> </a:t>
            </a:r>
            <a:r>
              <a:rPr lang="en-US" altLang="zh-TW" sz="2000" dirty="0" smtClean="0"/>
              <a:t>1,200,000</a:t>
            </a:r>
            <a:endParaRPr lang="en-US" altLang="zh-TW" sz="2000" dirty="0"/>
          </a:p>
          <a:p>
            <a:pPr defTabSz="756000"/>
            <a:r>
              <a:rPr lang="en-US" altLang="zh-TW" sz="2000" dirty="0"/>
              <a:t>	</a:t>
            </a:r>
            <a:r>
              <a:rPr lang="zh-TW" altLang="en-US" sz="2000" dirty="0" smtClean="0"/>
              <a:t>採用</a:t>
            </a:r>
            <a:r>
              <a:rPr lang="zh-TW" altLang="en-US" sz="2000" dirty="0"/>
              <a:t>權益法之投資	</a:t>
            </a:r>
            <a:r>
              <a:rPr lang="en-US" altLang="zh-TW" sz="2000" dirty="0" smtClean="0"/>
              <a:t>				</a:t>
            </a:r>
            <a:r>
              <a:rPr lang="zh-TW" altLang="en-US" sz="2000" dirty="0" smtClean="0"/>
              <a:t>      </a:t>
            </a:r>
            <a:r>
              <a:rPr lang="en-US" altLang="zh-TW" sz="2000" dirty="0" smtClean="0"/>
              <a:t>11,200,000</a:t>
            </a:r>
            <a:r>
              <a:rPr lang="en-US" altLang="zh-TW" sz="2000" dirty="0"/>
              <a:t>	</a:t>
            </a:r>
          </a:p>
          <a:p>
            <a:pPr defTabSz="756000"/>
            <a:r>
              <a:rPr lang="en-US" altLang="zh-TW" sz="2000" dirty="0"/>
              <a:t>	 </a:t>
            </a:r>
            <a:r>
              <a:rPr lang="en-US" altLang="zh-TW" sz="2000" dirty="0" smtClean="0"/>
              <a:t>       </a:t>
            </a:r>
            <a:r>
              <a:rPr lang="zh-TW" altLang="en-US" sz="2000" dirty="0" smtClean="0"/>
              <a:t>透過</a:t>
            </a:r>
            <a:r>
              <a:rPr lang="zh-TW" altLang="en-US" sz="2000" dirty="0"/>
              <a:t>其他綜合按公允價值衡量之</a:t>
            </a:r>
            <a:r>
              <a:rPr lang="zh-TW" altLang="en-US" sz="2000" dirty="0" smtClean="0"/>
              <a:t>金融資產</a:t>
            </a:r>
            <a:r>
              <a:rPr lang="en-US" altLang="zh-TW" sz="2000" dirty="0" smtClean="0"/>
              <a:t/>
            </a:r>
            <a:br>
              <a:rPr lang="en-US" altLang="zh-TW" sz="2000" dirty="0" smtClean="0"/>
            </a:br>
            <a:r>
              <a:rPr lang="en-US" altLang="zh-TW" sz="2000" dirty="0" smtClean="0"/>
              <a:t>		</a:t>
            </a:r>
            <a:r>
              <a:rPr lang="zh-TW" altLang="en-US" sz="2000" dirty="0" smtClean="0"/>
              <a:t>－股票</a:t>
            </a:r>
            <a:r>
              <a:rPr lang="en-US" altLang="zh-TW" sz="2000" dirty="0" smtClean="0"/>
              <a:t>	</a:t>
            </a:r>
            <a:r>
              <a:rPr lang="zh-TW" altLang="en-US" sz="2000" dirty="0" smtClean="0"/>
              <a:t> </a:t>
            </a:r>
            <a:r>
              <a:rPr lang="en-US" altLang="zh-TW" sz="2000" dirty="0" smtClean="0"/>
              <a:t>						</a:t>
            </a:r>
            <a:r>
              <a:rPr lang="zh-TW" altLang="en-US" sz="2000" dirty="0" smtClean="0"/>
              <a:t> </a:t>
            </a:r>
            <a:r>
              <a:rPr lang="en-US" altLang="zh-TW" sz="2000" dirty="0" smtClean="0"/>
              <a:t>9,000,000</a:t>
            </a:r>
            <a:endParaRPr lang="en-US" altLang="zh-TW" sz="2000" dirty="0"/>
          </a:p>
          <a:p>
            <a:pPr defTabSz="756000"/>
            <a:r>
              <a:rPr lang="en-US" altLang="zh-TW" sz="2000" dirty="0"/>
              <a:t>	 </a:t>
            </a:r>
            <a:r>
              <a:rPr lang="en-US" altLang="zh-TW" sz="2000" dirty="0" smtClean="0"/>
              <a:t>       </a:t>
            </a:r>
            <a:r>
              <a:rPr lang="zh-TW" altLang="en-US" sz="2000" dirty="0" smtClean="0"/>
              <a:t>透過</a:t>
            </a:r>
            <a:r>
              <a:rPr lang="zh-TW" altLang="en-US" sz="2000" dirty="0"/>
              <a:t>其他綜合按公允價值衡量之</a:t>
            </a:r>
            <a:r>
              <a:rPr lang="zh-TW" altLang="en-US" sz="2000" dirty="0" smtClean="0"/>
              <a:t>金融資產</a:t>
            </a:r>
            <a:r>
              <a:rPr lang="zh-TW" altLang="en-US" sz="2000" dirty="0"/>
              <a:t>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－股票</a:t>
            </a:r>
            <a:r>
              <a:rPr lang="en-US" altLang="zh-TW" sz="2000" dirty="0" smtClean="0"/>
              <a:t>							</a:t>
            </a:r>
            <a:r>
              <a:rPr lang="zh-TW" altLang="en-US" sz="2000" dirty="0" smtClean="0"/>
              <a:t> </a:t>
            </a:r>
            <a:r>
              <a:rPr lang="en-US" altLang="zh-TW" sz="2000" dirty="0" smtClean="0"/>
              <a:t>2,200,000</a:t>
            </a:r>
          </a:p>
          <a:p>
            <a:pPr defTabSz="756000"/>
            <a:r>
              <a:rPr lang="zh-TW" altLang="en-US" sz="2000" dirty="0"/>
              <a:t>	</a:t>
            </a:r>
            <a:r>
              <a:rPr lang="zh-TW" altLang="en-US" sz="2000" dirty="0" smtClean="0"/>
              <a:t>其他</a:t>
            </a:r>
            <a:r>
              <a:rPr lang="zh-TW" altLang="en-US" sz="2000" dirty="0"/>
              <a:t>綜合損益－透過其他綜合按公允價值</a:t>
            </a:r>
            <a:r>
              <a:rPr lang="zh-TW" altLang="en-US" sz="2000" dirty="0" smtClean="0"/>
              <a:t>衡量之</a:t>
            </a:r>
            <a:r>
              <a:rPr lang="en-US" altLang="zh-TW" sz="2000" dirty="0" smtClean="0"/>
              <a:t/>
            </a:r>
            <a:br>
              <a:rPr lang="en-US" altLang="zh-TW" sz="2000" dirty="0" smtClean="0"/>
            </a:br>
            <a:r>
              <a:rPr lang="en-US" altLang="zh-TW" sz="2000" dirty="0" smtClean="0"/>
              <a:t>	</a:t>
            </a:r>
            <a:r>
              <a:rPr lang="zh-TW" altLang="en-US" sz="2000" dirty="0" smtClean="0"/>
              <a:t>    金融</a:t>
            </a:r>
            <a:r>
              <a:rPr lang="zh-TW" altLang="en-US" sz="2000" dirty="0"/>
              <a:t>資產未實現</a:t>
            </a:r>
            <a:r>
              <a:rPr lang="zh-TW" altLang="en-US" sz="2000" dirty="0" smtClean="0"/>
              <a:t>損益</a:t>
            </a:r>
            <a:r>
              <a:rPr lang="en-US" altLang="zh-TW" sz="2000" dirty="0" smtClean="0"/>
              <a:t>				</a:t>
            </a:r>
            <a:r>
              <a:rPr lang="zh-TW" altLang="en-US" sz="2000" dirty="0" smtClean="0"/>
              <a:t>      </a:t>
            </a:r>
            <a:r>
              <a:rPr lang="zh-TW" altLang="en-US" sz="2000" dirty="0"/>
              <a:t> </a:t>
            </a:r>
            <a:r>
              <a:rPr lang="en-US" altLang="zh-TW" sz="2000" dirty="0" smtClean="0"/>
              <a:t>1,200,000</a:t>
            </a:r>
            <a:r>
              <a:rPr lang="en-US" altLang="zh-TW" sz="2000" dirty="0"/>
              <a:t>	</a:t>
            </a:r>
          </a:p>
          <a:p>
            <a:pPr defTabSz="756000"/>
            <a:r>
              <a:rPr lang="en-US" altLang="zh-TW" sz="2000" dirty="0"/>
              <a:t>	 </a:t>
            </a:r>
            <a:r>
              <a:rPr lang="en-US" altLang="zh-TW" sz="2000" dirty="0" smtClean="0"/>
              <a:t>       </a:t>
            </a:r>
            <a:r>
              <a:rPr lang="zh-TW" altLang="en-US" sz="2000" dirty="0" smtClean="0"/>
              <a:t>其他</a:t>
            </a:r>
            <a:r>
              <a:rPr lang="zh-TW" altLang="en-US" sz="2000" dirty="0"/>
              <a:t>權益─透過其他綜合按公允</a:t>
            </a:r>
            <a:r>
              <a:rPr lang="zh-TW" altLang="en-US" sz="2000" dirty="0" smtClean="0"/>
              <a:t>價值衡量</a:t>
            </a:r>
            <a:r>
              <a:rPr lang="en-US" altLang="zh-TW" sz="2000" dirty="0" smtClean="0"/>
              <a:t/>
            </a:r>
            <a:br>
              <a:rPr lang="en-US" altLang="zh-TW" sz="2000" dirty="0" smtClean="0"/>
            </a:br>
            <a:r>
              <a:rPr lang="en-US" altLang="zh-TW" sz="2000" dirty="0" smtClean="0"/>
              <a:t>		</a:t>
            </a:r>
            <a:r>
              <a:rPr lang="zh-TW" altLang="en-US" sz="2000" dirty="0" smtClean="0"/>
              <a:t>之</a:t>
            </a:r>
            <a:r>
              <a:rPr lang="zh-TW" altLang="en-US" sz="2000" dirty="0"/>
              <a:t>金融資產未實現</a:t>
            </a:r>
            <a:r>
              <a:rPr lang="zh-TW" altLang="en-US" sz="2000" dirty="0" smtClean="0"/>
              <a:t>損益</a:t>
            </a:r>
            <a:r>
              <a:rPr lang="en-US" altLang="zh-TW" sz="2000" dirty="0" smtClean="0"/>
              <a:t>					 1,200,000</a:t>
            </a:r>
            <a:endParaRPr lang="en-US" altLang="zh-TW" sz="2000" dirty="0"/>
          </a:p>
          <a:p>
            <a:pPr defTabSz="756000"/>
            <a:r>
              <a:rPr lang="en-US" altLang="zh-TW" sz="2000" dirty="0"/>
              <a:t>	</a:t>
            </a:r>
            <a:r>
              <a:rPr lang="zh-TW" altLang="en-US" sz="2000" dirty="0" smtClean="0"/>
              <a:t>其他</a:t>
            </a:r>
            <a:r>
              <a:rPr lang="zh-TW" altLang="en-US" sz="2000" dirty="0"/>
              <a:t>權益─透過其他綜合按公允價值</a:t>
            </a:r>
            <a:r>
              <a:rPr lang="zh-TW" altLang="en-US" sz="2000" dirty="0" smtClean="0"/>
              <a:t>衡量之</a:t>
            </a:r>
            <a:r>
              <a:rPr lang="zh-TW" altLang="en-US" sz="2000" dirty="0"/>
              <a:t>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未</a:t>
            </a:r>
            <a:r>
              <a:rPr lang="zh-TW" altLang="en-US" sz="2000" dirty="0"/>
              <a:t>實現</a:t>
            </a:r>
            <a:r>
              <a:rPr lang="zh-TW" altLang="en-US" sz="2000" dirty="0" smtClean="0"/>
              <a:t>損益</a:t>
            </a:r>
            <a:r>
              <a:rPr lang="en-US" altLang="zh-TW" sz="2000" dirty="0" smtClean="0"/>
              <a:t>				</a:t>
            </a:r>
            <a:r>
              <a:rPr lang="en-US" altLang="zh-TW" sz="2000" dirty="0"/>
              <a:t> </a:t>
            </a:r>
            <a:r>
              <a:rPr lang="en-US" altLang="zh-TW" sz="2000" dirty="0" smtClean="0"/>
              <a:t>                  2,200,000</a:t>
            </a:r>
            <a:r>
              <a:rPr lang="en-US" altLang="zh-TW" sz="2000" dirty="0"/>
              <a:t>	</a:t>
            </a:r>
          </a:p>
          <a:p>
            <a:pPr defTabSz="756000"/>
            <a:r>
              <a:rPr lang="en-US" altLang="zh-TW" sz="2000" dirty="0"/>
              <a:t>	 </a:t>
            </a:r>
            <a:r>
              <a:rPr lang="en-US" altLang="zh-TW" sz="2000" dirty="0" smtClean="0"/>
              <a:t>       </a:t>
            </a:r>
            <a:r>
              <a:rPr lang="zh-TW" altLang="en-US" sz="2000" dirty="0" smtClean="0"/>
              <a:t>保留</a:t>
            </a:r>
            <a:r>
              <a:rPr lang="zh-TW" altLang="en-US" sz="2000" dirty="0"/>
              <a:t>盈餘		</a:t>
            </a:r>
            <a:r>
              <a:rPr lang="en-US" altLang="zh-TW" sz="2000" dirty="0" smtClean="0"/>
              <a:t>					 2,200,000</a:t>
            </a:r>
            <a:endParaRPr lang="en-US" altLang="zh-TW" sz="2000" dirty="0"/>
          </a:p>
          <a:p>
            <a:pPr defTabSz="756000"/>
            <a:r>
              <a:rPr lang="en-US" altLang="zh-TW" sz="2000" dirty="0"/>
              <a:t>	</a:t>
            </a:r>
            <a:r>
              <a:rPr lang="zh-TW" altLang="en-US" sz="2000" dirty="0" smtClean="0"/>
              <a:t>採用</a:t>
            </a:r>
            <a:r>
              <a:rPr lang="zh-TW" altLang="en-US" sz="2000" dirty="0"/>
              <a:t>權益法之投資	</a:t>
            </a:r>
            <a:r>
              <a:rPr lang="en-US" altLang="zh-TW" sz="2000" dirty="0" smtClean="0"/>
              <a:t>				     16,800,000</a:t>
            </a:r>
            <a:r>
              <a:rPr lang="en-US" altLang="zh-TW" sz="2000" dirty="0"/>
              <a:t>	</a:t>
            </a:r>
          </a:p>
          <a:p>
            <a:pPr defTabSz="756000"/>
            <a:r>
              <a:rPr lang="en-US" altLang="zh-TW" sz="2000" dirty="0"/>
              <a:t>	 </a:t>
            </a:r>
            <a:r>
              <a:rPr lang="en-US" altLang="zh-TW" sz="2000" dirty="0" smtClean="0"/>
              <a:t>       </a:t>
            </a:r>
            <a:r>
              <a:rPr lang="zh-TW" altLang="en-US" sz="2000" dirty="0" smtClean="0"/>
              <a:t>現</a:t>
            </a:r>
            <a:r>
              <a:rPr lang="zh-TW" altLang="en-US" sz="2000" dirty="0"/>
              <a:t>　　金		</a:t>
            </a:r>
            <a:r>
              <a:rPr lang="en-US" altLang="zh-TW" sz="2000" dirty="0" smtClean="0"/>
              <a:t>				           16,800,000</a:t>
            </a:r>
            <a:endParaRPr lang="en-US" altLang="zh-TW" sz="2000" dirty="0"/>
          </a:p>
          <a:p>
            <a:pPr defTabSz="756000"/>
            <a:r>
              <a:rPr lang="en-US" altLang="zh-TW" sz="2000" dirty="0"/>
              <a:t>		</a:t>
            </a:r>
            <a:r>
              <a:rPr lang="zh-TW" altLang="en-US" sz="2000" dirty="0"/>
              <a:t>		</a:t>
            </a:r>
          </a:p>
          <a:p>
            <a:pPr defTabSz="756000"/>
            <a:endParaRPr lang="en-US" altLang="zh-TW" sz="2000" dirty="0"/>
          </a:p>
        </p:txBody>
      </p:sp>
    </p:spTree>
    <p:extLst>
      <p:ext uri="{BB962C8B-B14F-4D97-AF65-F5344CB8AC3E}">
        <p14:creationId xmlns:p14="http://schemas.microsoft.com/office/powerpoint/2010/main" val="3739508657"/>
      </p:ext>
    </p:extLst>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50000"/>
              </a:lnSpc>
              <a:buNone/>
            </a:pPr>
            <a:r>
              <a:rPr lang="en-US" altLang="zh-TW" sz="2400" dirty="0" smtClean="0"/>
              <a:t>2</a:t>
            </a:r>
            <a:r>
              <a:rPr lang="en-US" altLang="zh-TW" sz="2400" dirty="0"/>
              <a:t>.</a:t>
            </a:r>
            <a:r>
              <a:rPr lang="zh-TW" altLang="en-US" sz="2400" dirty="0"/>
              <a:t>處分採用權益法之</a:t>
            </a:r>
            <a:r>
              <a:rPr lang="zh-TW" altLang="en-US" sz="2400" dirty="0" smtClean="0"/>
              <a:t>投資</a:t>
            </a:r>
            <a:endParaRPr lang="en-US" altLang="zh-TW" sz="2400" dirty="0" smtClean="0"/>
          </a:p>
          <a:p>
            <a:pPr marL="457200" indent="-457200">
              <a:lnSpc>
                <a:spcPct val="150000"/>
              </a:lnSpc>
              <a:buFont typeface="Wingdings" panose="05000000000000000000" pitchFamily="2" charset="2"/>
              <a:buAutoNum type="circleNumWdWhitePlain"/>
            </a:pPr>
            <a:r>
              <a:rPr lang="zh-TW" altLang="en-US" sz="2400" dirty="0" smtClean="0"/>
              <a:t>部分</a:t>
            </a:r>
            <a:r>
              <a:rPr lang="zh-TW" altLang="en-US" sz="2400" dirty="0"/>
              <a:t>處分但仍具重大</a:t>
            </a:r>
            <a:r>
              <a:rPr lang="zh-TW" altLang="en-US" sz="2400" dirty="0" smtClean="0"/>
              <a:t>影響力</a:t>
            </a:r>
            <a:endParaRPr lang="en-US" altLang="zh-TW" sz="2400" dirty="0" smtClean="0"/>
          </a:p>
          <a:p>
            <a:pPr marL="457200" indent="-457200">
              <a:lnSpc>
                <a:spcPct val="150000"/>
              </a:lnSpc>
              <a:buFont typeface="Wingdings" panose="05000000000000000000" pitchFamily="2" charset="2"/>
              <a:buAutoNum type="circleNumWdWhitePlain"/>
            </a:pPr>
            <a:r>
              <a:rPr lang="zh-TW" altLang="en-US" sz="2400" dirty="0"/>
              <a:t>部分處分而喪失重大</a:t>
            </a:r>
            <a:r>
              <a:rPr lang="zh-TW" altLang="en-US" sz="2400" dirty="0" smtClean="0"/>
              <a:t>影響力</a:t>
            </a:r>
            <a:endParaRPr lang="en-US" altLang="zh-TW" sz="2400" dirty="0" smtClean="0"/>
          </a:p>
          <a:p>
            <a:pPr marL="457200" indent="-457200">
              <a:lnSpc>
                <a:spcPct val="150000"/>
              </a:lnSpc>
              <a:buFont typeface="Wingdings" panose="05000000000000000000" pitchFamily="2" charset="2"/>
              <a:buAutoNum type="circleNumWdWhitePlain"/>
            </a:pPr>
            <a:r>
              <a:rPr lang="zh-TW" altLang="en-US" sz="2400" dirty="0"/>
              <a:t>全部處分</a:t>
            </a:r>
          </a:p>
        </p:txBody>
      </p:sp>
    </p:spTree>
    <p:extLst>
      <p:ext uri="{BB962C8B-B14F-4D97-AF65-F5344CB8AC3E}">
        <p14:creationId xmlns:p14="http://schemas.microsoft.com/office/powerpoint/2010/main" val="2832145585"/>
      </p:ext>
    </p:extLst>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457200" indent="-457200">
              <a:buFont typeface="Wingdings" panose="05000000000000000000" pitchFamily="2" charset="2"/>
              <a:buAutoNum type="circleNumWdWhitePlain"/>
            </a:pPr>
            <a:r>
              <a:rPr lang="zh-TW" altLang="en-US" sz="2400" dirty="0"/>
              <a:t>部分處分但仍具重大</a:t>
            </a:r>
            <a:r>
              <a:rPr lang="zh-TW" altLang="en-US" sz="2400" dirty="0" smtClean="0"/>
              <a:t>影響</a:t>
            </a:r>
            <a:endParaRPr lang="en-US" altLang="zh-TW" sz="2400" dirty="0" smtClean="0"/>
          </a:p>
          <a:p>
            <a:pPr marL="0" indent="0">
              <a:buNone/>
            </a:pPr>
            <a:r>
              <a:rPr lang="zh-TW" altLang="en-US" sz="2400" dirty="0"/>
              <a:t>當投資公司處分其採用權益法之投資之一部分，而仍對被投資公司具重大影響力時，應將所處分部分之投資依權益法認列當年度至處分日之損益份額及其他綜合損益份額，再將所處分部分之投資之帳面金額沖銷，其與所收價款之差額計入處分損益。與被處分部分相關之其他綜合損益餘額，亦應依相關會計準則重分類入損益或轉入保留盈餘。</a:t>
            </a:r>
          </a:p>
        </p:txBody>
      </p:sp>
    </p:spTree>
    <p:extLst>
      <p:ext uri="{BB962C8B-B14F-4D97-AF65-F5344CB8AC3E}">
        <p14:creationId xmlns:p14="http://schemas.microsoft.com/office/powerpoint/2010/main" val="3152491023"/>
      </p:ext>
    </p:extLst>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457200" indent="-457200">
              <a:buFont typeface="Wingdings" panose="05000000000000000000" pitchFamily="2" charset="2"/>
              <a:buAutoNum type="circleNumWdWhitePlain" startAt="2"/>
            </a:pPr>
            <a:r>
              <a:rPr lang="zh-TW" altLang="en-US" sz="2400" dirty="0"/>
              <a:t>部分處分而喪失重大</a:t>
            </a:r>
            <a:r>
              <a:rPr lang="zh-TW" altLang="en-US" sz="2400" dirty="0" smtClean="0"/>
              <a:t>影響力</a:t>
            </a:r>
            <a:endParaRPr lang="en-US" altLang="zh-TW" sz="2400" dirty="0" smtClean="0"/>
          </a:p>
          <a:p>
            <a:pPr marL="0" indent="0">
              <a:buNone/>
            </a:pPr>
            <a:r>
              <a:rPr lang="zh-TW" altLang="en-US" sz="2200" dirty="0"/>
              <a:t>當投資公司處分部分或全部採用權益法之投資而喪失重大影響力時，仍應依權益法處理全部投資（包含未出售部分）至處分日，認列所有損益及其他綜合損益份額，沖銷公司間交易未實現損益及攤銷投資成本與所享有股權淨值份額間之差異，將帳面金額更新至處分日（喪失重大影響力之日）。</a:t>
            </a:r>
          </a:p>
          <a:p>
            <a:pPr marL="0" indent="0">
              <a:buNone/>
            </a:pPr>
            <a:r>
              <a:rPr lang="zh-TW" altLang="en-US" sz="2200" dirty="0" smtClean="0"/>
              <a:t>剩餘</a:t>
            </a:r>
            <a:r>
              <a:rPr lang="zh-TW" altLang="en-US" sz="2200" dirty="0"/>
              <a:t>之投資應按當日之公允價值轉入「透過損益按公允價值衡量之金融資產」或「透過其他綜合損益按公允價值衡量之金融資產」，並沖銷全部「採用權益法之投資」帳面金額。轉入「透過損益按公允價值衡量之金融資產」或「透過其他綜合損益按公允價值衡量之金融資產」之金額加出售投資所得價款，減去「採用權益法之投資」之帳面金額，即為處分投資損益。</a:t>
            </a:r>
          </a:p>
          <a:p>
            <a:pPr marL="0" indent="0">
              <a:buNone/>
            </a:pPr>
            <a:r>
              <a:rPr lang="zh-TW" altLang="en-US" sz="2200" dirty="0" smtClean="0"/>
              <a:t>相關</a:t>
            </a:r>
            <a:r>
              <a:rPr lang="zh-TW" altLang="en-US" sz="2200" dirty="0"/>
              <a:t>之其他綜合損益應全部轉銷（因已喪失控制，結束權益法之採用；若仍有重大影響力，則按出售比例沖銷），依規定分別重分類入損益或轉入保留盈餘。</a:t>
            </a:r>
          </a:p>
          <a:p>
            <a:pPr marL="0" indent="0">
              <a:buNone/>
            </a:pPr>
            <a:endParaRPr lang="zh-TW" altLang="en-US" sz="2200" dirty="0"/>
          </a:p>
        </p:txBody>
      </p:sp>
    </p:spTree>
    <p:extLst>
      <p:ext uri="{BB962C8B-B14F-4D97-AF65-F5344CB8AC3E}">
        <p14:creationId xmlns:p14="http://schemas.microsoft.com/office/powerpoint/2010/main" val="1534135265"/>
      </p:ext>
    </p:extLst>
  </p:cSld>
  <p:clrMapOvr>
    <a:masterClrMapping/>
  </p:clrMapOvr>
  <p:transition>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39</a:t>
            </a:r>
            <a:r>
              <a:rPr lang="zh-TW" altLang="en-US" dirty="0"/>
              <a:t>：處分採用權益法投資之一部分</a:t>
            </a:r>
            <a:r>
              <a:rPr lang="zh-TW" altLang="en-US" dirty="0" smtClean="0"/>
              <a:t>，</a:t>
            </a:r>
            <a:r>
              <a:rPr lang="en-US" altLang="zh-TW" dirty="0" smtClean="0"/>
              <a:t/>
            </a:r>
            <a:br>
              <a:rPr lang="en-US" altLang="zh-TW" dirty="0" smtClean="0"/>
            </a:br>
            <a:r>
              <a:rPr lang="en-US" altLang="zh-TW" dirty="0" smtClean="0"/>
              <a:t>	       </a:t>
            </a:r>
            <a:r>
              <a:rPr lang="zh-TW" altLang="en-US" dirty="0" smtClean="0"/>
              <a:t>仍</a:t>
            </a:r>
            <a:r>
              <a:rPr lang="zh-TW" altLang="en-US" dirty="0"/>
              <a:t>具重大影響</a:t>
            </a:r>
          </a:p>
        </p:txBody>
      </p:sp>
      <p:sp>
        <p:nvSpPr>
          <p:cNvPr id="3" name="內容版面配置區 2"/>
          <p:cNvSpPr>
            <a:spLocks noGrp="1"/>
          </p:cNvSpPr>
          <p:nvPr>
            <p:ph idx="1"/>
          </p:nvPr>
        </p:nvSpPr>
        <p:spPr>
          <a:xfrm>
            <a:off x="144000" y="1989138"/>
            <a:ext cx="8856000" cy="4608214"/>
          </a:xfrm>
        </p:spPr>
        <p:txBody>
          <a:bodyPr/>
          <a:lstStyle/>
          <a:p>
            <a:pPr marL="0" indent="0">
              <a:buNone/>
            </a:pPr>
            <a:r>
              <a:rPr lang="zh-TW" altLang="en-US" sz="2400" dirty="0"/>
              <a:t>新店公司於</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日持有文山公司普通股</a:t>
            </a:r>
            <a:r>
              <a:rPr lang="en-US" altLang="zh-TW" sz="2400" dirty="0"/>
              <a:t>1,200,000</a:t>
            </a:r>
            <a:r>
              <a:rPr lang="zh-TW" altLang="en-US" sz="2400" dirty="0"/>
              <a:t>股，佔文山公司流通在外普通股股權之</a:t>
            </a:r>
            <a:r>
              <a:rPr lang="en-US" altLang="zh-TW" sz="2400" dirty="0"/>
              <a:t>30%</a:t>
            </a:r>
            <a:r>
              <a:rPr lang="zh-TW" altLang="en-US" sz="2400" dirty="0"/>
              <a:t>，對文山公司具重大影響，採用權益法處理其投資。</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日之投資帳面金額為</a:t>
            </a:r>
            <a:r>
              <a:rPr lang="en-US" altLang="zh-TW" sz="2400" dirty="0"/>
              <a:t>$26,400,000</a:t>
            </a:r>
            <a:r>
              <a:rPr lang="zh-TW" altLang="en-US" sz="2400" dirty="0"/>
              <a:t>，另有相關之其他綜合損益，包括：</a:t>
            </a:r>
            <a:r>
              <a:rPr lang="en-US" altLang="zh-TW" sz="2400" dirty="0"/>
              <a:t>(1)</a:t>
            </a:r>
            <a:r>
              <a:rPr lang="zh-TW" altLang="en-US" sz="2400" dirty="0"/>
              <a:t>不動產、廠房及設備重估增值（投資後新增加者）（貸餘）</a:t>
            </a:r>
            <a:r>
              <a:rPr lang="en-US" altLang="zh-TW" sz="2400" dirty="0"/>
              <a:t>$1,500,000</a:t>
            </a:r>
            <a:r>
              <a:rPr lang="zh-TW" altLang="en-US" sz="2400" dirty="0"/>
              <a:t>，</a:t>
            </a:r>
            <a:r>
              <a:rPr lang="en-US" altLang="zh-TW" sz="2400" dirty="0"/>
              <a:t>(2)</a:t>
            </a:r>
            <a:r>
              <a:rPr lang="zh-TW" altLang="en-US" sz="2400" dirty="0"/>
              <a:t>國外營運機構財務報表換算之兌換差額（貸餘）</a:t>
            </a:r>
            <a:r>
              <a:rPr lang="en-US" altLang="zh-TW" sz="2400" dirty="0"/>
              <a:t>$1,200,000</a:t>
            </a:r>
            <a:r>
              <a:rPr lang="zh-TW" altLang="en-US" sz="2400" dirty="0"/>
              <a:t>及</a:t>
            </a:r>
            <a:r>
              <a:rPr lang="en-US" altLang="zh-TW" sz="2400" dirty="0"/>
              <a:t>(3) </a:t>
            </a:r>
            <a:r>
              <a:rPr lang="zh-TW" altLang="en-US" sz="2400" dirty="0"/>
              <a:t>透過其他綜合損益按公允價值衡量之金融資產未實現損益</a:t>
            </a:r>
            <a:r>
              <a:rPr lang="en-US" altLang="zh-TW" sz="2400" dirty="0"/>
              <a:t>(</a:t>
            </a:r>
            <a:r>
              <a:rPr lang="zh-TW" altLang="en-US" sz="2400" dirty="0"/>
              <a:t>債券</a:t>
            </a:r>
            <a:r>
              <a:rPr lang="en-US" altLang="zh-TW" sz="2400" dirty="0"/>
              <a:t>)</a:t>
            </a:r>
            <a:r>
              <a:rPr lang="zh-TW" altLang="en-US" sz="2400" dirty="0"/>
              <a:t>（借餘）</a:t>
            </a:r>
            <a:r>
              <a:rPr lang="en-US" altLang="zh-TW" sz="2400" dirty="0"/>
              <a:t>$900,000</a:t>
            </a:r>
            <a:r>
              <a:rPr lang="zh-TW" altLang="en-US" sz="2400" dirty="0"/>
              <a:t>。</a:t>
            </a:r>
          </a:p>
          <a:p>
            <a:pPr marL="0" indent="0">
              <a:buNone/>
            </a:pPr>
            <a:r>
              <a:rPr lang="en-US" altLang="zh-TW" sz="2400" dirty="0"/>
              <a:t>X1</a:t>
            </a:r>
            <a:r>
              <a:rPr lang="zh-TW" altLang="en-US" sz="2400" dirty="0"/>
              <a:t>年</a:t>
            </a:r>
            <a:r>
              <a:rPr lang="en-US" altLang="zh-TW" sz="2400" dirty="0"/>
              <a:t>5</a:t>
            </a:r>
            <a:r>
              <a:rPr lang="zh-TW" altLang="en-US" sz="2400" dirty="0"/>
              <a:t>月</a:t>
            </a:r>
            <a:r>
              <a:rPr lang="en-US" altLang="zh-TW" sz="2400" dirty="0"/>
              <a:t>1</a:t>
            </a:r>
            <a:r>
              <a:rPr lang="zh-TW" altLang="en-US" sz="2400" dirty="0"/>
              <a:t>日文山公司發放現金股利每股</a:t>
            </a:r>
            <a:r>
              <a:rPr lang="en-US" altLang="zh-TW" sz="2400" dirty="0"/>
              <a:t>$1</a:t>
            </a:r>
            <a:r>
              <a:rPr lang="zh-TW" altLang="en-US" sz="2400" dirty="0"/>
              <a:t>。新店公司於</a:t>
            </a:r>
            <a:r>
              <a:rPr lang="en-US" altLang="zh-TW" sz="2400" dirty="0"/>
              <a:t>X1</a:t>
            </a:r>
            <a:r>
              <a:rPr lang="zh-TW" altLang="en-US" sz="2400" dirty="0"/>
              <a:t>年</a:t>
            </a:r>
            <a:r>
              <a:rPr lang="en-US" altLang="zh-TW" sz="2400" dirty="0"/>
              <a:t>7</a:t>
            </a:r>
            <a:r>
              <a:rPr lang="zh-TW" altLang="en-US" sz="2400" dirty="0"/>
              <a:t>月</a:t>
            </a:r>
            <a:r>
              <a:rPr lang="en-US" altLang="zh-TW" sz="2400" dirty="0"/>
              <a:t>1</a:t>
            </a:r>
            <a:r>
              <a:rPr lang="zh-TW" altLang="en-US" sz="2400" dirty="0"/>
              <a:t>日</a:t>
            </a:r>
            <a:r>
              <a:rPr lang="zh-TW" altLang="en-US" sz="2400" dirty="0" smtClean="0"/>
              <a:t>出售</a:t>
            </a:r>
            <a:r>
              <a:rPr lang="zh-TW" altLang="en-US" sz="2400" dirty="0"/>
              <a:t>文山公司股票</a:t>
            </a:r>
            <a:r>
              <a:rPr lang="en-US" altLang="zh-TW" sz="2400" dirty="0"/>
              <a:t>400,000</a:t>
            </a:r>
            <a:r>
              <a:rPr lang="zh-TW" altLang="en-US" sz="2400" dirty="0"/>
              <a:t>股，每股售價</a:t>
            </a:r>
            <a:r>
              <a:rPr lang="en-US" altLang="zh-TW" sz="2400" dirty="0"/>
              <a:t>$25</a:t>
            </a:r>
            <a:r>
              <a:rPr lang="zh-TW" altLang="en-US" sz="2400" dirty="0"/>
              <a:t>。文山公司</a:t>
            </a:r>
            <a:r>
              <a:rPr lang="en-US" altLang="zh-TW" sz="2400" dirty="0"/>
              <a:t>X1</a:t>
            </a:r>
            <a:r>
              <a:rPr lang="zh-TW" altLang="en-US" sz="2400" dirty="0"/>
              <a:t>年上半年結算之淨利為</a:t>
            </a:r>
            <a:r>
              <a:rPr lang="en-US" altLang="zh-TW" sz="2400" dirty="0"/>
              <a:t>$10,000,000</a:t>
            </a:r>
            <a:r>
              <a:rPr lang="zh-TW" altLang="en-US" sz="2400" dirty="0" smtClean="0"/>
              <a:t>。</a:t>
            </a:r>
            <a:endParaRPr lang="en-US" altLang="zh-TW" sz="2400" dirty="0" smtClean="0"/>
          </a:p>
          <a:p>
            <a:pPr marL="0" indent="0">
              <a:buNone/>
            </a:pPr>
            <a:r>
              <a:rPr lang="zh-TW" altLang="en-US" sz="2400" dirty="0"/>
              <a:t>相關分錄如下：</a:t>
            </a:r>
          </a:p>
          <a:p>
            <a:pPr marL="0" indent="0">
              <a:buNone/>
            </a:pPr>
            <a:endParaRPr lang="zh-TW" altLang="en-US" sz="2400" dirty="0"/>
          </a:p>
        </p:txBody>
      </p:sp>
    </p:spTree>
    <p:extLst>
      <p:ext uri="{BB962C8B-B14F-4D97-AF65-F5344CB8AC3E}">
        <p14:creationId xmlns:p14="http://schemas.microsoft.com/office/powerpoint/2010/main" val="3890644573"/>
      </p:ext>
    </p:extLst>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208333"/>
            <a:ext cx="8856000" cy="6029407"/>
          </a:xfrm>
          <a:prstGeom prst="rect">
            <a:avLst/>
          </a:prstGeom>
        </p:spPr>
        <p:txBody>
          <a:bodyPr>
            <a:spAutoFit/>
          </a:bodyPr>
          <a:lstStyle/>
          <a:p>
            <a:pPr defTabSz="756000">
              <a:lnSpc>
                <a:spcPct val="114000"/>
              </a:lnSpc>
            </a:pPr>
            <a:r>
              <a:rPr lang="en-US" altLang="zh-TW" sz="2000" dirty="0" smtClean="0"/>
              <a:t>X1</a:t>
            </a:r>
            <a:r>
              <a:rPr lang="en-US" altLang="zh-TW" sz="2000" dirty="0"/>
              <a:t>/ 5/ </a:t>
            </a:r>
            <a:r>
              <a:rPr lang="en-US" altLang="zh-TW" sz="2000" dirty="0" smtClean="0"/>
              <a:t>1</a:t>
            </a:r>
            <a:r>
              <a:rPr lang="zh-TW" altLang="en-US" sz="2000" dirty="0" smtClean="0"/>
              <a:t>現</a:t>
            </a:r>
            <a:r>
              <a:rPr lang="zh-TW" altLang="en-US" sz="2000" dirty="0"/>
              <a:t>　　金</a:t>
            </a:r>
            <a:r>
              <a:rPr lang="en-US" altLang="zh-TW" sz="2000" dirty="0"/>
              <a:t>($1×1,200,000</a:t>
            </a:r>
            <a:r>
              <a:rPr lang="zh-TW" altLang="en-US" sz="2000" dirty="0"/>
              <a:t>股</a:t>
            </a:r>
            <a:r>
              <a:rPr lang="en-US" altLang="zh-TW" sz="2000" dirty="0"/>
              <a:t>)	</a:t>
            </a:r>
            <a:r>
              <a:rPr lang="en-US" altLang="zh-TW" sz="2000" dirty="0" smtClean="0"/>
              <a:t>		</a:t>
            </a:r>
            <a:r>
              <a:rPr lang="en-US" altLang="zh-TW" sz="2000" dirty="0"/>
              <a:t>	</a:t>
            </a:r>
            <a:r>
              <a:rPr lang="zh-TW" altLang="en-US" sz="2000" dirty="0"/>
              <a:t> </a:t>
            </a:r>
            <a:r>
              <a:rPr lang="zh-TW" altLang="en-US" sz="2000" dirty="0" smtClean="0"/>
              <a:t>    </a:t>
            </a:r>
            <a:r>
              <a:rPr lang="en-US" altLang="zh-TW" sz="2000" dirty="0" smtClean="0"/>
              <a:t>1,200,000</a:t>
            </a:r>
            <a:r>
              <a:rPr lang="en-US" altLang="zh-TW" sz="2000" dirty="0"/>
              <a:t>	</a:t>
            </a:r>
          </a:p>
          <a:p>
            <a:pPr defTabSz="756000">
              <a:lnSpc>
                <a:spcPct val="114000"/>
              </a:lnSpc>
            </a:pPr>
            <a:r>
              <a:rPr lang="en-US" altLang="zh-TW" sz="2000" dirty="0"/>
              <a:t>	 </a:t>
            </a:r>
            <a:r>
              <a:rPr lang="en-US" altLang="zh-TW" sz="2000" dirty="0" smtClean="0"/>
              <a:t>        </a:t>
            </a:r>
            <a:r>
              <a:rPr lang="zh-TW" altLang="en-US" sz="2000" dirty="0" smtClean="0"/>
              <a:t>採用</a:t>
            </a:r>
            <a:r>
              <a:rPr lang="zh-TW" altLang="en-US" sz="2000" dirty="0"/>
              <a:t>權益法之投資		</a:t>
            </a:r>
            <a:r>
              <a:rPr lang="en-US" altLang="zh-TW" sz="2000" dirty="0" smtClean="0"/>
              <a:t>				</a:t>
            </a:r>
            <a:r>
              <a:rPr lang="zh-TW" altLang="en-US" sz="2000" dirty="0" smtClean="0"/>
              <a:t> </a:t>
            </a:r>
            <a:r>
              <a:rPr lang="en-US" altLang="zh-TW" sz="2000" dirty="0" smtClean="0"/>
              <a:t>1,200,000</a:t>
            </a:r>
            <a:endParaRPr lang="en-US" altLang="zh-TW" sz="2000" dirty="0"/>
          </a:p>
          <a:p>
            <a:pPr defTabSz="756000">
              <a:lnSpc>
                <a:spcPct val="114000"/>
              </a:lnSpc>
            </a:pPr>
            <a:r>
              <a:rPr lang="en-US" altLang="zh-TW" sz="2000" dirty="0"/>
              <a:t> </a:t>
            </a:r>
            <a:r>
              <a:rPr lang="en-US" altLang="zh-TW" sz="2000" dirty="0" smtClean="0"/>
              <a:t>      7</a:t>
            </a:r>
            <a:r>
              <a:rPr lang="en-US" altLang="zh-TW" sz="2000" dirty="0"/>
              <a:t>/ </a:t>
            </a:r>
            <a:r>
              <a:rPr lang="en-US" altLang="zh-TW" sz="2000" dirty="0" smtClean="0"/>
              <a:t>1</a:t>
            </a:r>
            <a:r>
              <a:rPr lang="zh-TW" altLang="en-US" sz="2000" dirty="0" smtClean="0"/>
              <a:t>採用</a:t>
            </a:r>
            <a:r>
              <a:rPr lang="zh-TW" altLang="en-US" sz="2000" dirty="0"/>
              <a:t>權益法之投資	</a:t>
            </a:r>
            <a:r>
              <a:rPr lang="en-US" altLang="zh-TW" sz="2000" dirty="0" smtClean="0"/>
              <a:t>				</a:t>
            </a:r>
            <a:r>
              <a:rPr lang="zh-TW" altLang="en-US" sz="2000" dirty="0" smtClean="0"/>
              <a:t>     </a:t>
            </a:r>
            <a:r>
              <a:rPr lang="en-US" altLang="zh-TW" sz="2000" dirty="0" smtClean="0"/>
              <a:t>1,000,000</a:t>
            </a:r>
            <a:r>
              <a:rPr lang="en-US" altLang="zh-TW" sz="2000" dirty="0"/>
              <a:t>	</a:t>
            </a:r>
          </a:p>
          <a:p>
            <a:pPr defTabSz="756000">
              <a:lnSpc>
                <a:spcPct val="114000"/>
              </a:lnSpc>
            </a:pPr>
            <a:r>
              <a:rPr lang="en-US" altLang="zh-TW" sz="2000" dirty="0"/>
              <a:t>	 </a:t>
            </a:r>
            <a:r>
              <a:rPr lang="en-US" altLang="zh-TW" sz="2000" dirty="0" smtClean="0"/>
              <a:t>        </a:t>
            </a:r>
            <a:r>
              <a:rPr lang="zh-TW" altLang="en-US" sz="2000" dirty="0" smtClean="0"/>
              <a:t>採用</a:t>
            </a:r>
            <a:r>
              <a:rPr lang="zh-TW" altLang="en-US" sz="2000" dirty="0"/>
              <a:t>權益法認列之關聯企業損益份額		</a:t>
            </a:r>
            <a:r>
              <a:rPr lang="en-US" altLang="zh-TW" sz="2000" dirty="0" smtClean="0"/>
              <a:t>	</a:t>
            </a:r>
            <a:r>
              <a:rPr lang="zh-TW" altLang="en-US" sz="2000" dirty="0" smtClean="0"/>
              <a:t> </a:t>
            </a:r>
            <a:r>
              <a:rPr lang="en-US" altLang="zh-TW" sz="2000" dirty="0" smtClean="0"/>
              <a:t>1,000,000</a:t>
            </a:r>
            <a:endParaRPr lang="en-US" altLang="zh-TW" sz="2000" dirty="0"/>
          </a:p>
          <a:p>
            <a:pPr defTabSz="756000">
              <a:lnSpc>
                <a:spcPct val="114000"/>
              </a:lnSpc>
            </a:pPr>
            <a:r>
              <a:rPr lang="en-US" altLang="zh-TW" sz="2000" dirty="0"/>
              <a:t>	</a:t>
            </a:r>
            <a:r>
              <a:rPr lang="zh-TW" altLang="en-US" sz="2000" dirty="0" smtClean="0"/>
              <a:t> 現</a:t>
            </a:r>
            <a:r>
              <a:rPr lang="zh-TW" altLang="en-US" sz="2000" dirty="0"/>
              <a:t>　　金</a:t>
            </a:r>
            <a:r>
              <a:rPr lang="en-US" altLang="zh-TW" sz="2000" dirty="0"/>
              <a:t>($25×400,000</a:t>
            </a:r>
            <a:r>
              <a:rPr lang="zh-TW" altLang="en-US" sz="2000" dirty="0"/>
              <a:t>股</a:t>
            </a:r>
            <a:r>
              <a:rPr lang="en-US" altLang="zh-TW" sz="2000" dirty="0"/>
              <a:t>)	</a:t>
            </a:r>
            <a:r>
              <a:rPr lang="en-US" altLang="zh-TW" sz="2000" dirty="0" smtClean="0"/>
              <a:t>			</a:t>
            </a:r>
            <a:r>
              <a:rPr lang="zh-TW" altLang="en-US" sz="2000" dirty="0" smtClean="0"/>
              <a:t>   </a:t>
            </a:r>
            <a:r>
              <a:rPr lang="en-US" altLang="zh-TW" sz="2000" dirty="0" smtClean="0"/>
              <a:t>10,000,000</a:t>
            </a:r>
            <a:r>
              <a:rPr lang="en-US" altLang="zh-TW" sz="2000" dirty="0"/>
              <a:t>	</a:t>
            </a:r>
          </a:p>
          <a:p>
            <a:pPr defTabSz="756000">
              <a:lnSpc>
                <a:spcPct val="114000"/>
              </a:lnSpc>
            </a:pPr>
            <a:r>
              <a:rPr lang="en-US" altLang="zh-TW" sz="2000" dirty="0"/>
              <a:t>	 </a:t>
            </a:r>
            <a:r>
              <a:rPr lang="en-US" altLang="zh-TW" sz="2000" dirty="0" smtClean="0"/>
              <a:t>        </a:t>
            </a:r>
            <a:r>
              <a:rPr lang="zh-TW" altLang="en-US" sz="2000" dirty="0" smtClean="0"/>
              <a:t>採用</a:t>
            </a:r>
            <a:r>
              <a:rPr lang="zh-TW" altLang="en-US" sz="2000" dirty="0"/>
              <a:t>權益法之投資		</a:t>
            </a:r>
            <a:r>
              <a:rPr lang="en-US" altLang="zh-TW" sz="2000" dirty="0" smtClean="0"/>
              <a:t>				</a:t>
            </a:r>
            <a:r>
              <a:rPr lang="zh-TW" altLang="en-US" sz="2000" dirty="0" smtClean="0"/>
              <a:t> </a:t>
            </a:r>
            <a:r>
              <a:rPr lang="en-US" altLang="zh-TW" sz="2000" dirty="0" smtClean="0"/>
              <a:t>9,400,000</a:t>
            </a:r>
            <a:endParaRPr lang="en-US" altLang="zh-TW" sz="2000" dirty="0"/>
          </a:p>
          <a:p>
            <a:pPr defTabSz="756000">
              <a:lnSpc>
                <a:spcPct val="114000"/>
              </a:lnSpc>
            </a:pPr>
            <a:r>
              <a:rPr lang="en-US" altLang="zh-TW" sz="2000" dirty="0"/>
              <a:t>	 </a:t>
            </a:r>
            <a:r>
              <a:rPr lang="en-US" altLang="zh-TW" sz="2000" dirty="0" smtClean="0"/>
              <a:t>        </a:t>
            </a:r>
            <a:r>
              <a:rPr lang="zh-TW" altLang="en-US" sz="2000" dirty="0" smtClean="0"/>
              <a:t>處分</a:t>
            </a:r>
            <a:r>
              <a:rPr lang="zh-TW" altLang="en-US" sz="2000" dirty="0"/>
              <a:t>投資損益		</a:t>
            </a:r>
            <a:r>
              <a:rPr lang="en-US" altLang="zh-TW" sz="2000" dirty="0" smtClean="0"/>
              <a:t>				</a:t>
            </a:r>
            <a:r>
              <a:rPr lang="zh-TW" altLang="en-US" sz="2000" dirty="0" smtClean="0"/>
              <a:t>                </a:t>
            </a:r>
            <a:r>
              <a:rPr lang="en-US" altLang="zh-TW" sz="2000" dirty="0" smtClean="0"/>
              <a:t>600,000</a:t>
            </a:r>
            <a:endParaRPr lang="en-US" altLang="zh-TW" sz="2000" dirty="0"/>
          </a:p>
          <a:p>
            <a:pPr defTabSz="756000">
              <a:lnSpc>
                <a:spcPct val="114000"/>
              </a:lnSpc>
            </a:pPr>
            <a:r>
              <a:rPr lang="en-US" altLang="zh-TW" sz="2000" dirty="0"/>
              <a:t>	</a:t>
            </a:r>
            <a:r>
              <a:rPr lang="zh-TW" altLang="en-US" sz="2000" dirty="0" smtClean="0"/>
              <a:t> 其他</a:t>
            </a:r>
            <a:r>
              <a:rPr lang="zh-TW" altLang="en-US" sz="2000" dirty="0"/>
              <a:t>權益－資產重估增值	</a:t>
            </a:r>
            <a:r>
              <a:rPr lang="en-US" altLang="zh-TW" sz="2000" dirty="0" smtClean="0"/>
              <a:t>			</a:t>
            </a:r>
            <a:r>
              <a:rPr lang="zh-TW" altLang="en-US" sz="2000" dirty="0" smtClean="0"/>
              <a:t>        </a:t>
            </a:r>
            <a:r>
              <a:rPr lang="en-US" altLang="zh-TW" sz="2000" dirty="0" smtClean="0"/>
              <a:t>500,000</a:t>
            </a:r>
            <a:r>
              <a:rPr lang="en-US" altLang="zh-TW" sz="2000" dirty="0"/>
              <a:t>	</a:t>
            </a:r>
          </a:p>
          <a:p>
            <a:pPr defTabSz="756000">
              <a:lnSpc>
                <a:spcPct val="114000"/>
              </a:lnSpc>
            </a:pPr>
            <a:r>
              <a:rPr lang="en-US" altLang="zh-TW" sz="2000" dirty="0"/>
              <a:t>	 </a:t>
            </a:r>
            <a:r>
              <a:rPr lang="en-US" altLang="zh-TW" sz="2000" dirty="0" smtClean="0"/>
              <a:t>        </a:t>
            </a:r>
            <a:r>
              <a:rPr lang="zh-TW" altLang="en-US" sz="2000" dirty="0" smtClean="0"/>
              <a:t>保留</a:t>
            </a:r>
            <a:r>
              <a:rPr lang="zh-TW" altLang="en-US" sz="2000" dirty="0"/>
              <a:t>盈餘		</a:t>
            </a:r>
            <a:r>
              <a:rPr lang="en-US" altLang="zh-TW" sz="2000" dirty="0" smtClean="0"/>
              <a:t>					</a:t>
            </a:r>
            <a:r>
              <a:rPr lang="zh-TW" altLang="en-US" sz="2000" dirty="0" smtClean="0"/>
              <a:t>    </a:t>
            </a:r>
            <a:r>
              <a:rPr lang="en-US" altLang="zh-TW" sz="2000" dirty="0" smtClean="0"/>
              <a:t>500,000</a:t>
            </a:r>
            <a:endParaRPr lang="en-US" altLang="zh-TW" sz="2000" dirty="0"/>
          </a:p>
          <a:p>
            <a:pPr defTabSz="756000">
              <a:lnSpc>
                <a:spcPct val="114000"/>
              </a:lnSpc>
            </a:pPr>
            <a:r>
              <a:rPr lang="en-US" altLang="zh-TW" sz="2000" dirty="0"/>
              <a:t>	</a:t>
            </a:r>
            <a:r>
              <a:rPr lang="zh-TW" altLang="en-US" sz="2000" b="1" dirty="0" smtClean="0"/>
              <a:t>本</a:t>
            </a:r>
            <a:r>
              <a:rPr lang="zh-TW" altLang="en-US" sz="2000" b="1" dirty="0"/>
              <a:t>分錄可以不做。</a:t>
            </a:r>
          </a:p>
          <a:p>
            <a:pPr defTabSz="756000">
              <a:lnSpc>
                <a:spcPct val="114000"/>
              </a:lnSpc>
            </a:pPr>
            <a:r>
              <a:rPr lang="zh-TW" altLang="en-US" sz="2000" dirty="0"/>
              <a:t>	</a:t>
            </a:r>
            <a:r>
              <a:rPr lang="zh-TW" altLang="en-US" sz="2000" dirty="0" smtClean="0"/>
              <a:t>其他</a:t>
            </a:r>
            <a:r>
              <a:rPr lang="zh-TW" altLang="en-US" sz="2000" dirty="0"/>
              <a:t>綜合損益－國外營運機構財務報表</a:t>
            </a:r>
            <a:r>
              <a:rPr lang="zh-TW" altLang="en-US" sz="2000" dirty="0" smtClean="0"/>
              <a:t>換算之</a:t>
            </a:r>
            <a:r>
              <a:rPr lang="en-US" altLang="zh-TW" sz="2000" dirty="0" smtClean="0"/>
              <a:t/>
            </a:r>
            <a:br>
              <a:rPr lang="en-US" altLang="zh-TW" sz="2000" dirty="0" smtClean="0"/>
            </a:br>
            <a:r>
              <a:rPr lang="en-US" altLang="zh-TW" sz="2000" dirty="0" smtClean="0"/>
              <a:t>	</a:t>
            </a:r>
            <a:r>
              <a:rPr lang="zh-TW" altLang="en-US" sz="2000" dirty="0" smtClean="0"/>
              <a:t>    兌換差額</a:t>
            </a:r>
            <a:r>
              <a:rPr lang="en-US" altLang="zh-TW" sz="2000" dirty="0" smtClean="0"/>
              <a:t>						</a:t>
            </a:r>
            <a:r>
              <a:rPr lang="zh-TW" altLang="en-US" sz="2000" dirty="0" smtClean="0"/>
              <a:t>        </a:t>
            </a:r>
            <a:r>
              <a:rPr lang="en-US" altLang="zh-TW" sz="2000" dirty="0" smtClean="0"/>
              <a:t>400,000</a:t>
            </a:r>
            <a:r>
              <a:rPr lang="en-US" altLang="zh-TW" sz="2000" dirty="0"/>
              <a:t>	</a:t>
            </a:r>
          </a:p>
          <a:p>
            <a:pPr defTabSz="756000">
              <a:lnSpc>
                <a:spcPct val="114000"/>
              </a:lnSpc>
            </a:pPr>
            <a:r>
              <a:rPr lang="en-US" altLang="zh-TW" sz="2000" dirty="0"/>
              <a:t>	 </a:t>
            </a:r>
            <a:r>
              <a:rPr lang="en-US" altLang="zh-TW" sz="2000" dirty="0" smtClean="0"/>
              <a:t>       </a:t>
            </a:r>
            <a:r>
              <a:rPr lang="zh-TW" altLang="en-US" sz="2000" dirty="0" smtClean="0"/>
              <a:t>其他</a:t>
            </a:r>
            <a:r>
              <a:rPr lang="zh-TW" altLang="en-US" sz="2000" dirty="0"/>
              <a:t>綜合損益－透過其他綜合損益</a:t>
            </a:r>
            <a:r>
              <a:rPr lang="zh-TW" altLang="en-US" sz="2000" dirty="0" smtClean="0"/>
              <a:t>按公允</a:t>
            </a:r>
            <a:r>
              <a:rPr lang="en-US" altLang="zh-TW" sz="2000" dirty="0" smtClean="0"/>
              <a:t/>
            </a:r>
            <a:br>
              <a:rPr lang="en-US" altLang="zh-TW" sz="2000" dirty="0" smtClean="0"/>
            </a:br>
            <a:r>
              <a:rPr lang="en-US" altLang="zh-TW" sz="2000" dirty="0" smtClean="0"/>
              <a:t>		</a:t>
            </a:r>
            <a:r>
              <a:rPr lang="zh-TW" altLang="en-US" sz="2000" dirty="0" smtClean="0"/>
              <a:t>價值衡量之</a:t>
            </a:r>
            <a:r>
              <a:rPr lang="zh-TW" altLang="en-US" sz="2000" dirty="0"/>
              <a:t>金融資產未</a:t>
            </a:r>
            <a:r>
              <a:rPr lang="zh-TW" altLang="en-US" sz="2000" dirty="0" smtClean="0"/>
              <a:t>實現損益</a:t>
            </a:r>
            <a:r>
              <a:rPr lang="en-US" altLang="zh-TW" sz="2000" dirty="0"/>
              <a:t>(</a:t>
            </a:r>
            <a:r>
              <a:rPr lang="zh-TW" altLang="en-US" sz="2000" dirty="0"/>
              <a:t>債券</a:t>
            </a:r>
            <a:r>
              <a:rPr lang="en-US" altLang="zh-TW" sz="2000" dirty="0" smtClean="0"/>
              <a:t>)			    300,000</a:t>
            </a:r>
          </a:p>
          <a:p>
            <a:pPr defTabSz="756000">
              <a:lnSpc>
                <a:spcPct val="114000"/>
              </a:lnSpc>
            </a:pPr>
            <a:r>
              <a:rPr lang="en-US" altLang="zh-TW" sz="2000" dirty="0"/>
              <a:t>	</a:t>
            </a:r>
            <a:r>
              <a:rPr lang="zh-TW" altLang="en-US" sz="2000" dirty="0"/>
              <a:t>　</a:t>
            </a:r>
            <a:r>
              <a:rPr lang="en-US" altLang="zh-TW" sz="2000" dirty="0"/>
              <a:t> </a:t>
            </a:r>
            <a:r>
              <a:rPr lang="en-US" altLang="zh-TW" sz="2000" dirty="0" smtClean="0"/>
              <a:t>   </a:t>
            </a:r>
            <a:r>
              <a:rPr lang="zh-TW" altLang="en-US" sz="2000" dirty="0" smtClean="0"/>
              <a:t>處分</a:t>
            </a:r>
            <a:r>
              <a:rPr lang="zh-TW" altLang="en-US" sz="2000" dirty="0"/>
              <a:t>投資損益		</a:t>
            </a:r>
            <a:r>
              <a:rPr lang="en-US" altLang="zh-TW" sz="2000" dirty="0" smtClean="0"/>
              <a:t>				                100,000</a:t>
            </a:r>
            <a:endParaRPr lang="en-US" altLang="zh-TW" sz="2000" dirty="0"/>
          </a:p>
          <a:p>
            <a:pPr defTabSz="756000">
              <a:lnSpc>
                <a:spcPct val="114000"/>
              </a:lnSpc>
            </a:pPr>
            <a:r>
              <a:rPr lang="en-US" altLang="zh-TW" sz="2000" dirty="0"/>
              <a:t>	</a:t>
            </a:r>
            <a:r>
              <a:rPr lang="en-US" altLang="zh-TW" sz="2000" dirty="0" smtClean="0"/>
              <a:t> </a:t>
            </a:r>
            <a:r>
              <a:rPr lang="zh-TW" altLang="en-US" sz="2000" b="1" dirty="0" smtClean="0"/>
              <a:t>本</a:t>
            </a:r>
            <a:r>
              <a:rPr lang="zh-TW" altLang="en-US" sz="2000" b="1" dirty="0"/>
              <a:t>分錄必須做。</a:t>
            </a:r>
          </a:p>
          <a:p>
            <a:pPr defTabSz="756000">
              <a:lnSpc>
                <a:spcPct val="114000"/>
              </a:lnSpc>
            </a:pPr>
            <a:r>
              <a:rPr lang="zh-TW" altLang="en-US" sz="2000" dirty="0"/>
              <a:t>	</a:t>
            </a:r>
          </a:p>
        </p:txBody>
      </p:sp>
    </p:spTree>
    <p:extLst>
      <p:ext uri="{BB962C8B-B14F-4D97-AF65-F5344CB8AC3E}">
        <p14:creationId xmlns:p14="http://schemas.microsoft.com/office/powerpoint/2010/main" val="10140603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79512" y="1125538"/>
            <a:ext cx="8964488" cy="863600"/>
          </a:xfrm>
        </p:spPr>
        <p:txBody>
          <a:bodyPr/>
          <a:lstStyle/>
          <a:p>
            <a:r>
              <a:rPr lang="zh-TW" altLang="en-US" dirty="0"/>
              <a:t>釋例</a:t>
            </a:r>
            <a:r>
              <a:rPr lang="en-US" altLang="zh-TW" dirty="0"/>
              <a:t>2</a:t>
            </a:r>
            <a:r>
              <a:rPr lang="zh-TW" altLang="en-US" dirty="0"/>
              <a:t>：購買金融資產的交易日會計與交割日會計</a:t>
            </a:r>
          </a:p>
        </p:txBody>
      </p:sp>
      <p:sp>
        <p:nvSpPr>
          <p:cNvPr id="5" name="內容版面配置區 4"/>
          <p:cNvSpPr>
            <a:spLocks noGrp="1"/>
          </p:cNvSpPr>
          <p:nvPr>
            <p:ph idx="1"/>
          </p:nvPr>
        </p:nvSpPr>
        <p:spPr/>
        <p:txBody>
          <a:bodyPr/>
          <a:lstStyle/>
          <a:p>
            <a:pPr marL="0" indent="0">
              <a:buNone/>
            </a:pPr>
            <a:r>
              <a:rPr lang="zh-TW" altLang="en-US" sz="2800" dirty="0"/>
              <a:t>設高原公司於</a:t>
            </a:r>
            <a:r>
              <a:rPr lang="en-US" altLang="zh-TW" sz="2800" dirty="0"/>
              <a:t>X1</a:t>
            </a:r>
            <a:r>
              <a:rPr lang="zh-TW" altLang="en-US" sz="2800" dirty="0"/>
              <a:t>年</a:t>
            </a:r>
            <a:r>
              <a:rPr lang="en-US" altLang="zh-TW" sz="2800" dirty="0"/>
              <a:t>12</a:t>
            </a:r>
            <a:r>
              <a:rPr lang="zh-TW" altLang="en-US" sz="2800" dirty="0"/>
              <a:t>月</a:t>
            </a:r>
            <a:r>
              <a:rPr lang="en-US" altLang="zh-TW" sz="2800" dirty="0"/>
              <a:t>30</a:t>
            </a:r>
            <a:r>
              <a:rPr lang="zh-TW" altLang="en-US" sz="2800" dirty="0"/>
              <a:t>日以每張</a:t>
            </a:r>
            <a:r>
              <a:rPr lang="en-US" altLang="zh-TW" sz="2800" dirty="0"/>
              <a:t>$980</a:t>
            </a:r>
            <a:r>
              <a:rPr lang="zh-TW" altLang="en-US" sz="2800" dirty="0"/>
              <a:t>的價格買入青山公司發行的</a:t>
            </a:r>
            <a:r>
              <a:rPr lang="zh-TW" altLang="en-US" sz="2800" dirty="0" smtClean="0"/>
              <a:t>公司債</a:t>
            </a:r>
            <a:r>
              <a:rPr lang="en-US" altLang="zh-TW" sz="2800" dirty="0" smtClean="0"/>
              <a:t>1,000</a:t>
            </a:r>
            <a:r>
              <a:rPr lang="zh-TW" altLang="en-US" sz="2800" dirty="0"/>
              <a:t>張（假設不考慮交易成本），</a:t>
            </a:r>
            <a:r>
              <a:rPr lang="en-US" altLang="zh-TW" sz="2800" dirty="0"/>
              <a:t>X1</a:t>
            </a:r>
            <a:r>
              <a:rPr lang="zh-TW" altLang="en-US" sz="2800" dirty="0"/>
              <a:t>年</a:t>
            </a:r>
            <a:r>
              <a:rPr lang="en-US" altLang="zh-TW" sz="2800" dirty="0"/>
              <a:t>12</a:t>
            </a:r>
            <a:r>
              <a:rPr lang="zh-TW" altLang="en-US" sz="2800" dirty="0"/>
              <a:t>月</a:t>
            </a:r>
            <a:r>
              <a:rPr lang="en-US" altLang="zh-TW" sz="2800" dirty="0"/>
              <a:t>31</a:t>
            </a:r>
            <a:r>
              <a:rPr lang="zh-TW" altLang="en-US" sz="2800" dirty="0"/>
              <a:t>日報導期間結束日時，公司債每張市價為</a:t>
            </a:r>
            <a:r>
              <a:rPr lang="en-US" altLang="zh-TW" sz="2800" dirty="0"/>
              <a:t>$1,020</a:t>
            </a:r>
            <a:r>
              <a:rPr lang="zh-TW" altLang="en-US" sz="2800" dirty="0"/>
              <a:t>，</a:t>
            </a:r>
            <a:r>
              <a:rPr lang="en-US" altLang="zh-TW" sz="2800" dirty="0"/>
              <a:t>X2</a:t>
            </a:r>
            <a:r>
              <a:rPr lang="zh-TW" altLang="en-US" sz="2800" dirty="0"/>
              <a:t>年</a:t>
            </a:r>
            <a:r>
              <a:rPr lang="en-US" altLang="zh-TW" sz="2800" dirty="0"/>
              <a:t>1</a:t>
            </a:r>
            <a:r>
              <a:rPr lang="zh-TW" altLang="en-US" sz="2800" dirty="0"/>
              <a:t>月</a:t>
            </a:r>
            <a:r>
              <a:rPr lang="en-US" altLang="zh-TW" sz="2800" dirty="0"/>
              <a:t>2</a:t>
            </a:r>
            <a:r>
              <a:rPr lang="zh-TW" altLang="en-US" sz="2800" dirty="0"/>
              <a:t>日交割時，公司債每張市價為</a:t>
            </a:r>
            <a:r>
              <a:rPr lang="en-US" altLang="zh-TW" sz="2800" dirty="0"/>
              <a:t>$1,050</a:t>
            </a:r>
            <a:r>
              <a:rPr lang="zh-TW" altLang="en-US" sz="2800" dirty="0"/>
              <a:t>。假設該公司債投資被分類為：</a:t>
            </a:r>
          </a:p>
          <a:p>
            <a:pPr marL="0" indent="0">
              <a:lnSpc>
                <a:spcPct val="110000"/>
              </a:lnSpc>
              <a:buNone/>
            </a:pPr>
            <a:r>
              <a:rPr lang="en-US" altLang="zh-TW" sz="2000" dirty="0"/>
              <a:t>(1)</a:t>
            </a:r>
            <a:r>
              <a:rPr lang="zh-TW" altLang="en-US" sz="2000" dirty="0">
                <a:solidFill>
                  <a:srgbClr val="FF0000"/>
                </a:solidFill>
              </a:rPr>
              <a:t>透過損益按公允價值衡量金融</a:t>
            </a:r>
            <a:r>
              <a:rPr lang="zh-TW" altLang="en-US" sz="2000" dirty="0" smtClean="0">
                <a:solidFill>
                  <a:srgbClr val="FF0000"/>
                </a:solidFill>
              </a:rPr>
              <a:t>資產</a:t>
            </a:r>
            <a:r>
              <a:rPr lang="zh-TW" altLang="en-US" sz="2000" dirty="0" smtClean="0"/>
              <a:t>，後續應按公允價值衡量，公允價 </a:t>
            </a:r>
            <a:endParaRPr lang="en-US" altLang="zh-TW" sz="2000" dirty="0" smtClean="0"/>
          </a:p>
          <a:p>
            <a:pPr marL="0" indent="0">
              <a:lnSpc>
                <a:spcPct val="110000"/>
              </a:lnSpc>
              <a:buNone/>
            </a:pPr>
            <a:r>
              <a:rPr lang="en-US" altLang="zh-TW" sz="2000" dirty="0"/>
              <a:t> </a:t>
            </a:r>
            <a:r>
              <a:rPr lang="en-US" altLang="zh-TW" sz="2000" dirty="0" smtClean="0"/>
              <a:t>    </a:t>
            </a:r>
            <a:r>
              <a:rPr lang="zh-TW" altLang="en-US" sz="2000" dirty="0" smtClean="0"/>
              <a:t>值變動計入損益；</a:t>
            </a:r>
            <a:endParaRPr lang="zh-TW" altLang="en-US" sz="2000" dirty="0"/>
          </a:p>
          <a:p>
            <a:pPr marL="0" indent="0">
              <a:lnSpc>
                <a:spcPct val="110000"/>
              </a:lnSpc>
              <a:buNone/>
            </a:pPr>
            <a:r>
              <a:rPr lang="en-US" altLang="zh-TW" sz="2000" dirty="0"/>
              <a:t>(2)</a:t>
            </a:r>
            <a:r>
              <a:rPr lang="zh-TW" altLang="en-US" sz="2000" dirty="0">
                <a:solidFill>
                  <a:srgbClr val="FF0000"/>
                </a:solidFill>
              </a:rPr>
              <a:t>透過其他綜合損益按公允價值衡量金融資產</a:t>
            </a:r>
            <a:r>
              <a:rPr lang="zh-TW" altLang="en-US" sz="2000" dirty="0" smtClean="0"/>
              <a:t>，後續應按公允價值衡量，</a:t>
            </a:r>
            <a:endParaRPr lang="en-US" altLang="zh-TW" sz="2000" dirty="0" smtClean="0"/>
          </a:p>
          <a:p>
            <a:pPr marL="0" indent="0">
              <a:lnSpc>
                <a:spcPct val="110000"/>
              </a:lnSpc>
              <a:buNone/>
            </a:pPr>
            <a:r>
              <a:rPr lang="en-US" altLang="zh-TW" sz="2000" dirty="0"/>
              <a:t> </a:t>
            </a:r>
            <a:r>
              <a:rPr lang="en-US" altLang="zh-TW" sz="2000" dirty="0" smtClean="0"/>
              <a:t>  </a:t>
            </a:r>
            <a:r>
              <a:rPr lang="zh-TW" altLang="en-US" sz="2000" dirty="0" smtClean="0"/>
              <a:t> 公允價值變動計入其他綜合損益；</a:t>
            </a:r>
            <a:endParaRPr lang="zh-TW" altLang="en-US" sz="2000" dirty="0"/>
          </a:p>
          <a:p>
            <a:pPr marL="0" indent="0">
              <a:lnSpc>
                <a:spcPct val="110000"/>
              </a:lnSpc>
              <a:buNone/>
            </a:pPr>
            <a:r>
              <a:rPr lang="en-US" altLang="zh-TW" sz="2000" dirty="0"/>
              <a:t>(3)</a:t>
            </a:r>
            <a:r>
              <a:rPr lang="zh-TW" altLang="en-US" sz="2000" dirty="0">
                <a:solidFill>
                  <a:srgbClr val="FF0000"/>
                </a:solidFill>
              </a:rPr>
              <a:t>按攤銷後成本衡量金融資產</a:t>
            </a:r>
            <a:r>
              <a:rPr lang="zh-TW" altLang="en-US" sz="2000" dirty="0"/>
              <a:t>，後續應按攤銷後成本衡量，不考慮</a:t>
            </a:r>
            <a:r>
              <a:rPr lang="zh-TW" altLang="en-US" sz="2000" dirty="0" smtClean="0"/>
              <a:t>公允</a:t>
            </a:r>
            <a:endParaRPr lang="en-US" altLang="zh-TW" sz="2000" dirty="0" smtClean="0"/>
          </a:p>
          <a:p>
            <a:pPr marL="0" indent="0">
              <a:lnSpc>
                <a:spcPct val="110000"/>
              </a:lnSpc>
              <a:buNone/>
            </a:pPr>
            <a:r>
              <a:rPr lang="en-US" altLang="zh-TW" sz="2000" dirty="0"/>
              <a:t> </a:t>
            </a:r>
            <a:r>
              <a:rPr lang="en-US" altLang="zh-TW" sz="2000" dirty="0" smtClean="0"/>
              <a:t>   </a:t>
            </a:r>
            <a:r>
              <a:rPr lang="zh-TW" altLang="en-US" sz="2000" dirty="0" smtClean="0"/>
              <a:t>價值</a:t>
            </a:r>
            <a:r>
              <a:rPr lang="zh-TW" altLang="en-US" sz="2000" dirty="0"/>
              <a:t>變動。</a:t>
            </a:r>
          </a:p>
          <a:p>
            <a:pPr marL="0" indent="0">
              <a:buNone/>
            </a:pPr>
            <a:endParaRPr lang="zh-TW" altLang="en-US" sz="2800" dirty="0"/>
          </a:p>
        </p:txBody>
      </p:sp>
    </p:spTree>
    <p:extLst>
      <p:ext uri="{BB962C8B-B14F-4D97-AF65-F5344CB8AC3E}">
        <p14:creationId xmlns:p14="http://schemas.microsoft.com/office/powerpoint/2010/main" val="1817519550"/>
      </p:ext>
    </p:extLst>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208333"/>
            <a:ext cx="8856000" cy="3785652"/>
          </a:xfrm>
          <a:prstGeom prst="rect">
            <a:avLst/>
          </a:prstGeom>
        </p:spPr>
        <p:txBody>
          <a:bodyPr>
            <a:spAutoFit/>
          </a:bodyPr>
          <a:lstStyle/>
          <a:p>
            <a:pPr defTabSz="756000">
              <a:lnSpc>
                <a:spcPct val="150000"/>
              </a:lnSpc>
            </a:pPr>
            <a:r>
              <a:rPr lang="zh-TW" altLang="en-US" sz="2000" dirty="0"/>
              <a:t>	</a:t>
            </a:r>
            <a:r>
              <a:rPr lang="zh-TW" altLang="en-US" sz="2000" dirty="0" smtClean="0"/>
              <a:t> 其他</a:t>
            </a:r>
            <a:r>
              <a:rPr lang="zh-TW" altLang="en-US" sz="2000" dirty="0"/>
              <a:t>權益─國外營運機構財務報表換算</a:t>
            </a:r>
            <a:r>
              <a:rPr lang="zh-TW" altLang="en-US" sz="2000" dirty="0" smtClean="0"/>
              <a:t>之兌換差額</a:t>
            </a:r>
            <a:r>
              <a:rPr lang="en-US" altLang="zh-TW" sz="2000" dirty="0" smtClean="0"/>
              <a:t>	400,000</a:t>
            </a:r>
            <a:r>
              <a:rPr lang="en-US" altLang="zh-TW" sz="2000" dirty="0"/>
              <a:t>	</a:t>
            </a:r>
          </a:p>
          <a:p>
            <a:pPr defTabSz="756000">
              <a:lnSpc>
                <a:spcPct val="150000"/>
              </a:lnSpc>
            </a:pPr>
            <a:r>
              <a:rPr lang="en-US" altLang="zh-TW" sz="2000" dirty="0"/>
              <a:t>	</a:t>
            </a:r>
            <a:r>
              <a:rPr lang="en-US" altLang="zh-TW" sz="2000" dirty="0" smtClean="0"/>
              <a:t>         </a:t>
            </a:r>
            <a:r>
              <a:rPr lang="zh-TW" altLang="en-US" sz="2000" dirty="0" smtClean="0"/>
              <a:t>其他</a:t>
            </a:r>
            <a:r>
              <a:rPr lang="zh-TW" altLang="en-US" sz="2000" dirty="0"/>
              <a:t>綜合損益－國外營運機構</a:t>
            </a:r>
            <a:r>
              <a:rPr lang="zh-TW" altLang="en-US" sz="2000" dirty="0" smtClean="0"/>
              <a:t>財務報表</a:t>
            </a:r>
            <a:r>
              <a:rPr lang="zh-TW" altLang="en-US" sz="2000" dirty="0"/>
              <a:t>換算</a:t>
            </a:r>
            <a:r>
              <a:rPr lang="zh-TW" altLang="en-US" sz="2000" dirty="0" smtClean="0"/>
              <a:t>之</a:t>
            </a:r>
            <a:r>
              <a:rPr lang="en-US" altLang="zh-TW" sz="2000" dirty="0" smtClean="0"/>
              <a:t/>
            </a:r>
            <a:br>
              <a:rPr lang="en-US" altLang="zh-TW" sz="2000" dirty="0" smtClean="0"/>
            </a:br>
            <a:r>
              <a:rPr lang="en-US" altLang="zh-TW" sz="2000" dirty="0" smtClean="0"/>
              <a:t>		 </a:t>
            </a:r>
            <a:r>
              <a:rPr lang="zh-TW" altLang="en-US" sz="2000" dirty="0" smtClean="0"/>
              <a:t>兌換差額</a:t>
            </a:r>
            <a:r>
              <a:rPr lang="en-US" altLang="zh-TW" sz="2000" dirty="0" smtClean="0"/>
              <a:t>	   						    400,000</a:t>
            </a:r>
            <a:endParaRPr lang="en-US" altLang="zh-TW" sz="2000" dirty="0"/>
          </a:p>
          <a:p>
            <a:pPr defTabSz="756000">
              <a:lnSpc>
                <a:spcPct val="150000"/>
              </a:lnSpc>
            </a:pPr>
            <a:r>
              <a:rPr lang="en-US" altLang="zh-TW" sz="2000" dirty="0"/>
              <a:t>	</a:t>
            </a:r>
            <a:r>
              <a:rPr lang="en-US" altLang="zh-TW" sz="2000" dirty="0" smtClean="0"/>
              <a:t> </a:t>
            </a:r>
            <a:r>
              <a:rPr lang="zh-TW" altLang="en-US" sz="2000" dirty="0" smtClean="0"/>
              <a:t>其他</a:t>
            </a:r>
            <a:r>
              <a:rPr lang="zh-TW" altLang="en-US" sz="2000" dirty="0"/>
              <a:t>綜合損益－透過其他綜合損益按</a:t>
            </a:r>
            <a:r>
              <a:rPr lang="zh-TW" altLang="en-US" sz="2000" dirty="0" smtClean="0"/>
              <a:t>公允價值</a:t>
            </a:r>
            <a:r>
              <a:rPr lang="zh-TW" altLang="en-US" sz="2000" dirty="0"/>
              <a:t>衡量</a:t>
            </a:r>
            <a:r>
              <a:rPr lang="zh-TW" altLang="en-US" sz="2000" dirty="0" smtClean="0"/>
              <a:t>之</a:t>
            </a:r>
            <a:r>
              <a:rPr lang="en-US" altLang="zh-TW" sz="2000" dirty="0" smtClean="0"/>
              <a:t/>
            </a:r>
            <a:br>
              <a:rPr lang="en-US" altLang="zh-TW" sz="2000" dirty="0" smtClean="0"/>
            </a:br>
            <a:r>
              <a:rPr lang="en-US" altLang="zh-TW" sz="2000" dirty="0" smtClean="0"/>
              <a:t>	     </a:t>
            </a:r>
            <a:r>
              <a:rPr lang="zh-TW" altLang="en-US" sz="2000" dirty="0" smtClean="0"/>
              <a:t>金融</a:t>
            </a:r>
            <a:r>
              <a:rPr lang="zh-TW" altLang="en-US" sz="2000" dirty="0"/>
              <a:t>資產未實現損益（</a:t>
            </a:r>
            <a:r>
              <a:rPr lang="zh-TW" altLang="en-US" sz="2000" dirty="0" smtClean="0"/>
              <a:t>債券）</a:t>
            </a:r>
            <a:r>
              <a:rPr lang="en-US" altLang="zh-TW" sz="2000" dirty="0" smtClean="0"/>
              <a:t>				300,000</a:t>
            </a:r>
            <a:r>
              <a:rPr lang="en-US" altLang="zh-TW" sz="2000" dirty="0"/>
              <a:t>	</a:t>
            </a:r>
          </a:p>
          <a:p>
            <a:pPr defTabSz="756000">
              <a:lnSpc>
                <a:spcPct val="150000"/>
              </a:lnSpc>
            </a:pPr>
            <a:r>
              <a:rPr lang="en-US" altLang="zh-TW" sz="2000" dirty="0" smtClean="0"/>
              <a:t>	         </a:t>
            </a:r>
            <a:r>
              <a:rPr lang="zh-TW" altLang="en-US" sz="2000" dirty="0" smtClean="0"/>
              <a:t>其他</a:t>
            </a:r>
            <a:r>
              <a:rPr lang="zh-TW" altLang="en-US" sz="2000" dirty="0"/>
              <a:t>權益─透過其他綜合損益按</a:t>
            </a:r>
            <a:r>
              <a:rPr lang="zh-TW" altLang="en-US" sz="2000" dirty="0" smtClean="0"/>
              <a:t>公允價值</a:t>
            </a:r>
            <a:r>
              <a:rPr lang="zh-TW" altLang="en-US" sz="2000" dirty="0"/>
              <a:t>衡量</a:t>
            </a:r>
            <a:r>
              <a:rPr lang="zh-TW" altLang="en-US" sz="2000" dirty="0" smtClean="0"/>
              <a:t>之</a:t>
            </a:r>
            <a:r>
              <a:rPr lang="en-US" altLang="zh-TW" sz="2000" dirty="0" smtClean="0"/>
              <a:t/>
            </a:r>
            <a:br>
              <a:rPr lang="en-US" altLang="zh-TW" sz="2000" dirty="0" smtClean="0"/>
            </a:br>
            <a:r>
              <a:rPr lang="en-US" altLang="zh-TW" sz="2000" dirty="0" smtClean="0"/>
              <a:t>		 </a:t>
            </a:r>
            <a:r>
              <a:rPr lang="zh-TW" altLang="en-US" sz="2000" dirty="0" smtClean="0"/>
              <a:t>金融資產</a:t>
            </a:r>
            <a:r>
              <a:rPr lang="zh-TW" altLang="en-US" sz="2000" dirty="0"/>
              <a:t>未實現</a:t>
            </a:r>
            <a:r>
              <a:rPr lang="zh-TW" altLang="en-US" sz="2000" dirty="0" smtClean="0"/>
              <a:t>損益（債券）</a:t>
            </a:r>
            <a:r>
              <a:rPr lang="en-US" altLang="zh-TW" sz="2000" dirty="0" smtClean="0"/>
              <a:t>				    300,000</a:t>
            </a:r>
            <a:endParaRPr lang="en-US" altLang="zh-TW" sz="2000" dirty="0"/>
          </a:p>
          <a:p>
            <a:pPr defTabSz="756000">
              <a:lnSpc>
                <a:spcPct val="150000"/>
              </a:lnSpc>
            </a:pPr>
            <a:r>
              <a:rPr lang="en-US" altLang="zh-TW" sz="2000" dirty="0"/>
              <a:t>	</a:t>
            </a:r>
            <a:r>
              <a:rPr lang="en-US" altLang="zh-TW" sz="2000" dirty="0" smtClean="0"/>
              <a:t>	</a:t>
            </a:r>
            <a:r>
              <a:rPr lang="en-US" altLang="zh-TW" sz="2000" dirty="0"/>
              <a:t>	</a:t>
            </a:r>
            <a:r>
              <a:rPr lang="zh-TW" altLang="en-US" sz="2000" dirty="0"/>
              <a:t>	</a:t>
            </a:r>
          </a:p>
        </p:txBody>
      </p:sp>
    </p:spTree>
    <p:extLst>
      <p:ext uri="{BB962C8B-B14F-4D97-AF65-F5344CB8AC3E}">
        <p14:creationId xmlns:p14="http://schemas.microsoft.com/office/powerpoint/2010/main" val="3140679017"/>
      </p:ext>
    </p:extLst>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40</a:t>
            </a:r>
            <a:r>
              <a:rPr lang="zh-TW" altLang="en-US" dirty="0"/>
              <a:t>：處分採用權益法投資之一部分</a:t>
            </a:r>
            <a:r>
              <a:rPr lang="zh-TW" altLang="en-US" dirty="0" smtClean="0"/>
              <a:t>，</a:t>
            </a:r>
            <a:r>
              <a:rPr lang="en-US" altLang="zh-TW" dirty="0" smtClean="0"/>
              <a:t/>
            </a:r>
            <a:br>
              <a:rPr lang="en-US" altLang="zh-TW" dirty="0" smtClean="0"/>
            </a:br>
            <a:r>
              <a:rPr lang="en-US" altLang="zh-TW" dirty="0" smtClean="0"/>
              <a:t>	       </a:t>
            </a:r>
            <a:r>
              <a:rPr lang="zh-TW" altLang="en-US" dirty="0" smtClean="0"/>
              <a:t>喪失</a:t>
            </a:r>
            <a:r>
              <a:rPr lang="zh-TW" altLang="en-US" dirty="0"/>
              <a:t>重大影響力</a:t>
            </a:r>
          </a:p>
        </p:txBody>
      </p:sp>
      <p:sp>
        <p:nvSpPr>
          <p:cNvPr id="3" name="內容版面配置區 2"/>
          <p:cNvSpPr>
            <a:spLocks noGrp="1"/>
          </p:cNvSpPr>
          <p:nvPr>
            <p:ph idx="1"/>
          </p:nvPr>
        </p:nvSpPr>
        <p:spPr>
          <a:xfrm>
            <a:off x="144000" y="1989138"/>
            <a:ext cx="8856000" cy="4608214"/>
          </a:xfrm>
        </p:spPr>
        <p:txBody>
          <a:bodyPr/>
          <a:lstStyle/>
          <a:p>
            <a:pPr marL="0" indent="0">
              <a:buNone/>
            </a:pPr>
            <a:r>
              <a:rPr lang="zh-TW" altLang="en-US" sz="2400" dirty="0"/>
              <a:t>新店公司於</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日持有文山公司普通股</a:t>
            </a:r>
            <a:r>
              <a:rPr lang="en-US" altLang="zh-TW" sz="2400" dirty="0"/>
              <a:t>1,200,000</a:t>
            </a:r>
            <a:r>
              <a:rPr lang="zh-TW" altLang="en-US" sz="2400" dirty="0"/>
              <a:t>股，佔文山公司流通在外普通股股權之</a:t>
            </a:r>
            <a:r>
              <a:rPr lang="en-US" altLang="zh-TW" sz="2400" dirty="0"/>
              <a:t>30%</a:t>
            </a:r>
            <a:r>
              <a:rPr lang="zh-TW" altLang="en-US" sz="2400" dirty="0"/>
              <a:t>，對文山公司具重大影響，採用權益法處理其投資。</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日之投資帳面金額為</a:t>
            </a:r>
            <a:r>
              <a:rPr lang="en-US" altLang="zh-TW" sz="2400" dirty="0"/>
              <a:t>$26,400,000</a:t>
            </a:r>
            <a:r>
              <a:rPr lang="zh-TW" altLang="en-US" sz="2400" dirty="0"/>
              <a:t>，另有相關之其他綜合損益，包括：</a:t>
            </a:r>
            <a:r>
              <a:rPr lang="en-US" altLang="zh-TW" sz="2400" dirty="0"/>
              <a:t>(1)</a:t>
            </a:r>
            <a:r>
              <a:rPr lang="zh-TW" altLang="en-US" sz="2400" dirty="0"/>
              <a:t>不動產、廠房及設備重估增值（投資後新增加者）（貸餘）</a:t>
            </a:r>
            <a:r>
              <a:rPr lang="en-US" altLang="zh-TW" sz="2400" dirty="0"/>
              <a:t>$1,500,000</a:t>
            </a:r>
            <a:r>
              <a:rPr lang="zh-TW" altLang="en-US" sz="2400" dirty="0"/>
              <a:t>，</a:t>
            </a:r>
            <a:r>
              <a:rPr lang="en-US" altLang="zh-TW" sz="2400" dirty="0"/>
              <a:t>(2)</a:t>
            </a:r>
            <a:r>
              <a:rPr lang="zh-TW" altLang="en-US" sz="2400" dirty="0"/>
              <a:t>國外營運機構財務報表換算之兌換差額（貸餘）</a:t>
            </a:r>
            <a:r>
              <a:rPr lang="en-US" altLang="zh-TW" sz="2400" dirty="0"/>
              <a:t>$1,200,000</a:t>
            </a:r>
            <a:r>
              <a:rPr lang="zh-TW" altLang="en-US" sz="2400" dirty="0"/>
              <a:t>及</a:t>
            </a:r>
            <a:r>
              <a:rPr lang="en-US" altLang="zh-TW" sz="2400" dirty="0"/>
              <a:t>(3) </a:t>
            </a:r>
            <a:r>
              <a:rPr lang="zh-TW" altLang="en-US" sz="2400" dirty="0"/>
              <a:t>透過其他綜合損益按公允價值衡量之金融資產未實現損益</a:t>
            </a:r>
            <a:r>
              <a:rPr lang="en-US" altLang="zh-TW" sz="2400" dirty="0"/>
              <a:t>(</a:t>
            </a:r>
            <a:r>
              <a:rPr lang="zh-TW" altLang="en-US" sz="2400" dirty="0"/>
              <a:t>債券</a:t>
            </a:r>
            <a:r>
              <a:rPr lang="en-US" altLang="zh-TW" sz="2400" dirty="0"/>
              <a:t>)</a:t>
            </a:r>
            <a:r>
              <a:rPr lang="zh-TW" altLang="en-US" sz="2400" dirty="0"/>
              <a:t>（借餘）</a:t>
            </a:r>
            <a:r>
              <a:rPr lang="en-US" altLang="zh-TW" sz="2400" dirty="0"/>
              <a:t>$900,000</a:t>
            </a:r>
            <a:r>
              <a:rPr lang="zh-TW" altLang="en-US" sz="2400" dirty="0"/>
              <a:t>。</a:t>
            </a:r>
          </a:p>
          <a:p>
            <a:pPr marL="0" indent="0">
              <a:buNone/>
            </a:pPr>
            <a:r>
              <a:rPr lang="en-US" altLang="zh-TW" sz="2400" dirty="0"/>
              <a:t>X1</a:t>
            </a:r>
            <a:r>
              <a:rPr lang="zh-TW" altLang="en-US" sz="2400" dirty="0"/>
              <a:t>年</a:t>
            </a:r>
            <a:r>
              <a:rPr lang="en-US" altLang="zh-TW" sz="2400" dirty="0"/>
              <a:t>5</a:t>
            </a:r>
            <a:r>
              <a:rPr lang="zh-TW" altLang="en-US" sz="2400" dirty="0"/>
              <a:t>月</a:t>
            </a:r>
            <a:r>
              <a:rPr lang="en-US" altLang="zh-TW" sz="2400" dirty="0"/>
              <a:t>1</a:t>
            </a:r>
            <a:r>
              <a:rPr lang="zh-TW" altLang="en-US" sz="2400" dirty="0"/>
              <a:t>日文山公司發放現金股利每股</a:t>
            </a:r>
            <a:r>
              <a:rPr lang="en-US" altLang="zh-TW" sz="2400" dirty="0"/>
              <a:t>$1</a:t>
            </a:r>
            <a:r>
              <a:rPr lang="zh-TW" altLang="en-US" sz="2400" dirty="0"/>
              <a:t>。新店公司於</a:t>
            </a:r>
            <a:r>
              <a:rPr lang="en-US" altLang="zh-TW" sz="2400" dirty="0"/>
              <a:t>X1</a:t>
            </a:r>
            <a:r>
              <a:rPr lang="zh-TW" altLang="en-US" sz="2400" dirty="0"/>
              <a:t>年</a:t>
            </a:r>
            <a:r>
              <a:rPr lang="en-US" altLang="zh-TW" sz="2400" dirty="0"/>
              <a:t>7</a:t>
            </a:r>
            <a:r>
              <a:rPr lang="zh-TW" altLang="en-US" sz="2400" dirty="0"/>
              <a:t>月</a:t>
            </a:r>
            <a:r>
              <a:rPr lang="en-US" altLang="zh-TW" sz="2400" dirty="0"/>
              <a:t>1</a:t>
            </a:r>
            <a:r>
              <a:rPr lang="zh-TW" altLang="en-US" sz="2400" dirty="0"/>
              <a:t>日</a:t>
            </a:r>
            <a:r>
              <a:rPr lang="zh-TW" altLang="en-US" sz="2400" dirty="0" smtClean="0"/>
              <a:t>出售</a:t>
            </a:r>
            <a:r>
              <a:rPr lang="zh-TW" altLang="en-US" sz="2400" dirty="0"/>
              <a:t>文山公司</a:t>
            </a:r>
            <a:r>
              <a:rPr lang="zh-TW" altLang="en-US" sz="2400" dirty="0" smtClean="0"/>
              <a:t>股票</a:t>
            </a:r>
            <a:r>
              <a:rPr lang="en-US" altLang="zh-TW" sz="2400" dirty="0" smtClean="0"/>
              <a:t>800,000</a:t>
            </a:r>
            <a:r>
              <a:rPr lang="zh-TW" altLang="en-US" sz="2400" dirty="0"/>
              <a:t>股，每股售價</a:t>
            </a:r>
            <a:r>
              <a:rPr lang="en-US" altLang="zh-TW" sz="2400" dirty="0"/>
              <a:t>$25</a:t>
            </a:r>
            <a:r>
              <a:rPr lang="zh-TW" altLang="en-US" sz="2400" dirty="0"/>
              <a:t>。文山公司</a:t>
            </a:r>
            <a:r>
              <a:rPr lang="en-US" altLang="zh-TW" sz="2400" dirty="0"/>
              <a:t>X1</a:t>
            </a:r>
            <a:r>
              <a:rPr lang="zh-TW" altLang="en-US" sz="2400" dirty="0"/>
              <a:t>年上半年結算之淨利為</a:t>
            </a:r>
            <a:r>
              <a:rPr lang="en-US" altLang="zh-TW" sz="2400" dirty="0"/>
              <a:t>$10,000,000</a:t>
            </a:r>
            <a:r>
              <a:rPr lang="zh-TW" altLang="en-US" sz="2400" dirty="0" smtClean="0"/>
              <a:t>。</a:t>
            </a:r>
            <a:endParaRPr lang="en-US" altLang="zh-TW" sz="2400" dirty="0" smtClean="0"/>
          </a:p>
          <a:p>
            <a:pPr marL="0" indent="0">
              <a:buNone/>
            </a:pPr>
            <a:r>
              <a:rPr lang="zh-TW" altLang="en-US" sz="2400" dirty="0"/>
              <a:t>相關分錄如下：</a:t>
            </a:r>
          </a:p>
          <a:p>
            <a:pPr marL="0" indent="0">
              <a:buNone/>
            </a:pPr>
            <a:endParaRPr lang="zh-TW" altLang="en-US" sz="2400" dirty="0"/>
          </a:p>
        </p:txBody>
      </p:sp>
    </p:spTree>
    <p:extLst>
      <p:ext uri="{BB962C8B-B14F-4D97-AF65-F5344CB8AC3E}">
        <p14:creationId xmlns:p14="http://schemas.microsoft.com/office/powerpoint/2010/main" val="83859015"/>
      </p:ext>
    </p:extLst>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208333"/>
            <a:ext cx="8856000" cy="5253811"/>
          </a:xfrm>
          <a:prstGeom prst="rect">
            <a:avLst/>
          </a:prstGeom>
        </p:spPr>
        <p:txBody>
          <a:bodyPr>
            <a:spAutoFit/>
          </a:bodyPr>
          <a:lstStyle/>
          <a:p>
            <a:pPr defTabSz="756000">
              <a:lnSpc>
                <a:spcPct val="130000"/>
              </a:lnSpc>
            </a:pPr>
            <a:r>
              <a:rPr lang="en-US" altLang="zh-TW" sz="2000" dirty="0" smtClean="0"/>
              <a:t>X1</a:t>
            </a:r>
            <a:r>
              <a:rPr lang="en-US" altLang="zh-TW" sz="2000" dirty="0"/>
              <a:t>/ 5/ </a:t>
            </a:r>
            <a:r>
              <a:rPr lang="en-US" altLang="zh-TW" sz="2000" dirty="0" smtClean="0"/>
              <a:t>1</a:t>
            </a:r>
            <a:r>
              <a:rPr lang="zh-TW" altLang="en-US" sz="2000" dirty="0" smtClean="0"/>
              <a:t>現</a:t>
            </a:r>
            <a:r>
              <a:rPr lang="zh-TW" altLang="en-US" sz="2000" dirty="0"/>
              <a:t>　　金</a:t>
            </a:r>
            <a:r>
              <a:rPr lang="en-US" altLang="zh-TW" sz="2000" dirty="0"/>
              <a:t>($1×1,200,000</a:t>
            </a:r>
            <a:r>
              <a:rPr lang="zh-TW" altLang="en-US" sz="2000" dirty="0"/>
              <a:t>股</a:t>
            </a:r>
            <a:r>
              <a:rPr lang="en-US" altLang="zh-TW" sz="2000" dirty="0"/>
              <a:t>)	</a:t>
            </a:r>
            <a:r>
              <a:rPr lang="en-US" altLang="zh-TW" sz="2000" dirty="0" smtClean="0"/>
              <a:t>		</a:t>
            </a:r>
            <a:r>
              <a:rPr lang="en-US" altLang="zh-TW" sz="2000" dirty="0"/>
              <a:t>	</a:t>
            </a:r>
            <a:r>
              <a:rPr lang="zh-TW" altLang="en-US" sz="2000" dirty="0"/>
              <a:t> </a:t>
            </a:r>
            <a:r>
              <a:rPr lang="zh-TW" altLang="en-US" sz="2000" dirty="0" smtClean="0"/>
              <a:t>    </a:t>
            </a:r>
            <a:r>
              <a:rPr lang="en-US" altLang="zh-TW" sz="2000" dirty="0" smtClean="0"/>
              <a:t>1,200,000</a:t>
            </a:r>
            <a:r>
              <a:rPr lang="en-US" altLang="zh-TW" sz="2000" dirty="0"/>
              <a:t>	</a:t>
            </a:r>
          </a:p>
          <a:p>
            <a:pPr defTabSz="756000">
              <a:lnSpc>
                <a:spcPct val="130000"/>
              </a:lnSpc>
            </a:pPr>
            <a:r>
              <a:rPr lang="en-US" altLang="zh-TW" sz="2000" dirty="0"/>
              <a:t>	 </a:t>
            </a:r>
            <a:r>
              <a:rPr lang="en-US" altLang="zh-TW" sz="2000" dirty="0" smtClean="0"/>
              <a:t>        </a:t>
            </a:r>
            <a:r>
              <a:rPr lang="zh-TW" altLang="en-US" sz="2000" dirty="0" smtClean="0"/>
              <a:t>採用</a:t>
            </a:r>
            <a:r>
              <a:rPr lang="zh-TW" altLang="en-US" sz="2000" dirty="0"/>
              <a:t>權益法之投資		</a:t>
            </a:r>
            <a:r>
              <a:rPr lang="en-US" altLang="zh-TW" sz="2000" dirty="0" smtClean="0"/>
              <a:t>				</a:t>
            </a:r>
            <a:r>
              <a:rPr lang="zh-TW" altLang="en-US" sz="2000" dirty="0" smtClean="0"/>
              <a:t> </a:t>
            </a:r>
            <a:r>
              <a:rPr lang="en-US" altLang="zh-TW" sz="2000" dirty="0" smtClean="0"/>
              <a:t>1,200,000</a:t>
            </a:r>
            <a:endParaRPr lang="en-US" altLang="zh-TW" sz="2000" dirty="0"/>
          </a:p>
          <a:p>
            <a:pPr defTabSz="756000">
              <a:lnSpc>
                <a:spcPct val="130000"/>
              </a:lnSpc>
            </a:pPr>
            <a:r>
              <a:rPr lang="en-US" altLang="zh-TW" sz="2000" dirty="0" smtClean="0"/>
              <a:t>       7/ 1</a:t>
            </a:r>
            <a:r>
              <a:rPr lang="zh-TW" altLang="en-US" sz="2000" dirty="0" smtClean="0"/>
              <a:t>採用權益法之投資	</a:t>
            </a:r>
            <a:r>
              <a:rPr lang="en-US" altLang="zh-TW" sz="2000" dirty="0" smtClean="0"/>
              <a:t>				</a:t>
            </a:r>
            <a:r>
              <a:rPr lang="zh-TW" altLang="en-US" sz="2000" dirty="0" smtClean="0"/>
              <a:t>     </a:t>
            </a:r>
            <a:r>
              <a:rPr lang="en-US" altLang="zh-TW" sz="2000" dirty="0" smtClean="0"/>
              <a:t>3,000,000	</a:t>
            </a:r>
          </a:p>
          <a:p>
            <a:pPr defTabSz="756000">
              <a:lnSpc>
                <a:spcPct val="130000"/>
              </a:lnSpc>
            </a:pPr>
            <a:r>
              <a:rPr lang="en-US" altLang="zh-TW" sz="2000" dirty="0" smtClean="0"/>
              <a:t>	         </a:t>
            </a:r>
            <a:r>
              <a:rPr lang="zh-TW" altLang="en-US" sz="2000" dirty="0" smtClean="0"/>
              <a:t>採用權益法認列之關聯企業損益份額		</a:t>
            </a:r>
            <a:r>
              <a:rPr lang="en-US" altLang="zh-TW" sz="2000" dirty="0" smtClean="0"/>
              <a:t>	</a:t>
            </a:r>
            <a:r>
              <a:rPr lang="zh-TW" altLang="en-US" sz="2000" dirty="0" smtClean="0"/>
              <a:t> </a:t>
            </a:r>
            <a:r>
              <a:rPr lang="en-US" altLang="zh-TW" sz="2000" dirty="0" smtClean="0"/>
              <a:t>3,000,000</a:t>
            </a:r>
          </a:p>
          <a:p>
            <a:pPr defTabSz="756000">
              <a:lnSpc>
                <a:spcPct val="130000"/>
              </a:lnSpc>
            </a:pPr>
            <a:r>
              <a:rPr lang="en-US" altLang="zh-TW" sz="2000" dirty="0" smtClean="0"/>
              <a:t>	</a:t>
            </a:r>
            <a:r>
              <a:rPr lang="zh-TW" altLang="en-US" sz="2000" dirty="0"/>
              <a:t> </a:t>
            </a:r>
            <a:r>
              <a:rPr lang="zh-TW" altLang="en-US" sz="2000" dirty="0" smtClean="0"/>
              <a:t>現</a:t>
            </a:r>
            <a:r>
              <a:rPr lang="zh-TW" altLang="en-US" sz="2000" dirty="0"/>
              <a:t>　　金</a:t>
            </a:r>
            <a:r>
              <a:rPr lang="en-US" altLang="zh-TW" sz="2000" dirty="0"/>
              <a:t>($25×800,000</a:t>
            </a:r>
            <a:r>
              <a:rPr lang="zh-TW" altLang="en-US" sz="2000" dirty="0"/>
              <a:t>股</a:t>
            </a:r>
            <a:r>
              <a:rPr lang="en-US" altLang="zh-TW" sz="2000" dirty="0"/>
              <a:t>)	</a:t>
            </a:r>
            <a:r>
              <a:rPr lang="en-US" altLang="zh-TW" sz="2000" dirty="0" smtClean="0"/>
              <a:t>			   20,000,000</a:t>
            </a:r>
            <a:r>
              <a:rPr lang="en-US" altLang="zh-TW" sz="2000" dirty="0"/>
              <a:t>	</a:t>
            </a:r>
          </a:p>
          <a:p>
            <a:pPr defTabSz="756000">
              <a:lnSpc>
                <a:spcPct val="130000"/>
              </a:lnSpc>
            </a:pPr>
            <a:r>
              <a:rPr lang="en-US" altLang="zh-TW" sz="2000" dirty="0"/>
              <a:t>	</a:t>
            </a:r>
            <a:r>
              <a:rPr lang="en-US" altLang="zh-TW" sz="2000" dirty="0" smtClean="0"/>
              <a:t> </a:t>
            </a:r>
            <a:r>
              <a:rPr lang="zh-TW" altLang="en-US" sz="2000" dirty="0" smtClean="0"/>
              <a:t>透過</a:t>
            </a:r>
            <a:r>
              <a:rPr lang="zh-TW" altLang="en-US" sz="2000" dirty="0"/>
              <a:t>其他綜合損益按公允價值衡量之金融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－股票</a:t>
            </a:r>
            <a:r>
              <a:rPr lang="en-US" altLang="zh-TW" sz="2000" dirty="0" smtClean="0"/>
              <a:t>($</a:t>
            </a:r>
            <a:r>
              <a:rPr lang="en-US" altLang="zh-TW" sz="2000" dirty="0"/>
              <a:t>25×400,000</a:t>
            </a:r>
            <a:r>
              <a:rPr lang="zh-TW" altLang="en-US" sz="2000" dirty="0"/>
              <a:t>股</a:t>
            </a:r>
            <a:r>
              <a:rPr lang="en-US" altLang="zh-TW" sz="2000" dirty="0"/>
              <a:t>)	</a:t>
            </a:r>
            <a:r>
              <a:rPr lang="en-US" altLang="zh-TW" sz="2000" dirty="0" smtClean="0"/>
              <a:t>			   10,000,000</a:t>
            </a:r>
            <a:r>
              <a:rPr lang="en-US" altLang="zh-TW" sz="2000" dirty="0"/>
              <a:t>	</a:t>
            </a:r>
          </a:p>
          <a:p>
            <a:pPr defTabSz="756000">
              <a:lnSpc>
                <a:spcPct val="130000"/>
              </a:lnSpc>
            </a:pPr>
            <a:r>
              <a:rPr lang="en-US" altLang="zh-TW" sz="2000" dirty="0"/>
              <a:t>	 </a:t>
            </a:r>
            <a:r>
              <a:rPr lang="en-US" altLang="zh-TW" sz="2000" dirty="0" smtClean="0"/>
              <a:t>        </a:t>
            </a:r>
            <a:r>
              <a:rPr lang="zh-TW" altLang="en-US" sz="2000" dirty="0" smtClean="0"/>
              <a:t>採用</a:t>
            </a:r>
            <a:r>
              <a:rPr lang="zh-TW" altLang="en-US" sz="2000" dirty="0"/>
              <a:t>權益法之投資		</a:t>
            </a:r>
            <a:r>
              <a:rPr lang="en-US" altLang="zh-TW" sz="2000" dirty="0" smtClean="0"/>
              <a:t>			           28,200,000</a:t>
            </a:r>
            <a:endParaRPr lang="en-US" altLang="zh-TW" sz="2000" dirty="0"/>
          </a:p>
          <a:p>
            <a:pPr defTabSz="756000">
              <a:lnSpc>
                <a:spcPct val="130000"/>
              </a:lnSpc>
            </a:pPr>
            <a:r>
              <a:rPr lang="en-US" altLang="zh-TW" sz="2000" dirty="0"/>
              <a:t>	</a:t>
            </a:r>
            <a:r>
              <a:rPr lang="en-US" altLang="zh-TW" sz="2000" dirty="0" smtClean="0"/>
              <a:t>         </a:t>
            </a:r>
            <a:r>
              <a:rPr lang="zh-TW" altLang="en-US" sz="2000" dirty="0" smtClean="0"/>
              <a:t>處分</a:t>
            </a:r>
            <a:r>
              <a:rPr lang="zh-TW" altLang="en-US" sz="2000" dirty="0"/>
              <a:t>投資損益		</a:t>
            </a:r>
            <a:r>
              <a:rPr lang="en-US" altLang="zh-TW" sz="2000" dirty="0" smtClean="0"/>
              <a:t>				             1,800,000</a:t>
            </a:r>
            <a:endParaRPr lang="en-US" altLang="zh-TW" sz="2000" dirty="0"/>
          </a:p>
          <a:p>
            <a:pPr defTabSz="756000">
              <a:lnSpc>
                <a:spcPct val="130000"/>
              </a:lnSpc>
            </a:pPr>
            <a:r>
              <a:rPr lang="en-US" altLang="zh-TW" sz="2000" dirty="0"/>
              <a:t>	</a:t>
            </a:r>
            <a:r>
              <a:rPr lang="zh-TW" altLang="en-US" sz="2000" dirty="0" smtClean="0"/>
              <a:t>其他</a:t>
            </a:r>
            <a:r>
              <a:rPr lang="zh-TW" altLang="en-US" sz="2000" dirty="0"/>
              <a:t>權益－資產重估</a:t>
            </a:r>
            <a:r>
              <a:rPr lang="zh-TW" altLang="en-US" sz="2000" dirty="0" smtClean="0"/>
              <a:t>增值</a:t>
            </a:r>
            <a:r>
              <a:rPr lang="zh-TW" altLang="en-US" sz="2000" dirty="0"/>
              <a:t>	</a:t>
            </a:r>
            <a:r>
              <a:rPr lang="en-US" altLang="zh-TW" sz="2000" dirty="0" smtClean="0"/>
              <a:t>			     1,500,000</a:t>
            </a:r>
            <a:r>
              <a:rPr lang="en-US" altLang="zh-TW" sz="2000" dirty="0"/>
              <a:t>	</a:t>
            </a:r>
          </a:p>
          <a:p>
            <a:pPr defTabSz="756000">
              <a:lnSpc>
                <a:spcPct val="130000"/>
              </a:lnSpc>
            </a:pPr>
            <a:r>
              <a:rPr lang="en-US" altLang="zh-TW" sz="2000" dirty="0"/>
              <a:t>	 </a:t>
            </a:r>
            <a:r>
              <a:rPr lang="en-US" altLang="zh-TW" sz="2000" dirty="0" smtClean="0"/>
              <a:t>       </a:t>
            </a:r>
            <a:r>
              <a:rPr lang="zh-TW" altLang="en-US" sz="2000" dirty="0" smtClean="0"/>
              <a:t>保留</a:t>
            </a:r>
            <a:r>
              <a:rPr lang="zh-TW" altLang="en-US" sz="2000" dirty="0"/>
              <a:t>盈餘		</a:t>
            </a:r>
            <a:r>
              <a:rPr lang="en-US" altLang="zh-TW" sz="2000" dirty="0" smtClean="0"/>
              <a:t>					 1,500,000</a:t>
            </a:r>
            <a:endParaRPr lang="en-US" altLang="zh-TW" sz="2000" dirty="0"/>
          </a:p>
          <a:p>
            <a:pPr defTabSz="756000">
              <a:lnSpc>
                <a:spcPct val="130000"/>
              </a:lnSpc>
            </a:pPr>
            <a:r>
              <a:rPr lang="en-US" altLang="zh-TW" sz="2000" dirty="0"/>
              <a:t>	</a:t>
            </a:r>
            <a:r>
              <a:rPr lang="zh-TW" altLang="en-US" sz="2000" b="1" dirty="0" smtClean="0"/>
              <a:t>本</a:t>
            </a:r>
            <a:r>
              <a:rPr lang="zh-TW" altLang="en-US" sz="2000" b="1" dirty="0"/>
              <a:t>分錄</a:t>
            </a:r>
            <a:r>
              <a:rPr lang="zh-TW" altLang="en-US" sz="2000" b="1" dirty="0" smtClean="0"/>
              <a:t>亦可不做。</a:t>
            </a:r>
            <a:endParaRPr lang="zh-TW" altLang="en-US" sz="2000" b="1" dirty="0"/>
          </a:p>
          <a:p>
            <a:pPr defTabSz="756000">
              <a:lnSpc>
                <a:spcPct val="130000"/>
              </a:lnSpc>
            </a:pPr>
            <a:r>
              <a:rPr lang="zh-TW" altLang="en-US" sz="2000" dirty="0"/>
              <a:t>	</a:t>
            </a:r>
            <a:endParaRPr lang="en-US" altLang="zh-TW" sz="2000" dirty="0"/>
          </a:p>
        </p:txBody>
      </p:sp>
      <p:sp>
        <p:nvSpPr>
          <p:cNvPr id="2" name="矩形 1"/>
          <p:cNvSpPr/>
          <p:nvPr/>
        </p:nvSpPr>
        <p:spPr>
          <a:xfrm>
            <a:off x="2286000" y="-1603147"/>
            <a:ext cx="4572000" cy="369332"/>
          </a:xfrm>
          <a:prstGeom prst="rect">
            <a:avLst/>
          </a:prstGeom>
        </p:spPr>
        <p:txBody>
          <a:bodyPr>
            <a:spAutoFit/>
          </a:bodyPr>
          <a:lstStyle/>
          <a:p>
            <a:endParaRPr lang="en-US" altLang="zh-TW" dirty="0"/>
          </a:p>
        </p:txBody>
      </p:sp>
    </p:spTree>
    <p:extLst>
      <p:ext uri="{BB962C8B-B14F-4D97-AF65-F5344CB8AC3E}">
        <p14:creationId xmlns:p14="http://schemas.microsoft.com/office/powerpoint/2010/main" val="2962945350"/>
      </p:ext>
    </p:extLst>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208333"/>
            <a:ext cx="8856000" cy="5355312"/>
          </a:xfrm>
          <a:prstGeom prst="rect">
            <a:avLst/>
          </a:prstGeom>
        </p:spPr>
        <p:txBody>
          <a:bodyPr>
            <a:spAutoFit/>
          </a:bodyPr>
          <a:lstStyle/>
          <a:p>
            <a:pPr defTabSz="756000">
              <a:lnSpc>
                <a:spcPct val="114000"/>
              </a:lnSpc>
            </a:pPr>
            <a:r>
              <a:rPr lang="zh-TW" altLang="en-US" sz="2000" dirty="0"/>
              <a:t>	</a:t>
            </a:r>
            <a:r>
              <a:rPr lang="zh-TW" altLang="en-US" sz="2000" dirty="0" smtClean="0"/>
              <a:t>其他</a:t>
            </a:r>
            <a:r>
              <a:rPr lang="zh-TW" altLang="en-US" sz="2000" dirty="0"/>
              <a:t>綜合損益－國外營運機構財務報表換算</a:t>
            </a:r>
            <a:r>
              <a:rPr lang="zh-TW" altLang="en-US" sz="2000" dirty="0" smtClean="0"/>
              <a:t>之</a:t>
            </a:r>
            <a:r>
              <a:rPr lang="en-US" altLang="zh-TW" sz="2000" dirty="0" smtClean="0"/>
              <a:t/>
            </a:r>
            <a:br>
              <a:rPr lang="en-US" altLang="zh-TW" sz="2000" dirty="0" smtClean="0"/>
            </a:br>
            <a:r>
              <a:rPr lang="en-US" altLang="zh-TW" sz="2000" dirty="0" smtClean="0"/>
              <a:t>	   </a:t>
            </a:r>
            <a:r>
              <a:rPr lang="zh-TW" altLang="en-US" sz="2000" dirty="0" smtClean="0"/>
              <a:t> 兌換差額</a:t>
            </a:r>
            <a:r>
              <a:rPr lang="en-US" altLang="zh-TW" sz="2000" dirty="0" smtClean="0"/>
              <a:t>						          1,200,000</a:t>
            </a:r>
            <a:r>
              <a:rPr lang="en-US" altLang="zh-TW" sz="2000" dirty="0"/>
              <a:t>	</a:t>
            </a:r>
          </a:p>
          <a:p>
            <a:pPr defTabSz="756000">
              <a:lnSpc>
                <a:spcPct val="114000"/>
              </a:lnSpc>
            </a:pPr>
            <a:r>
              <a:rPr lang="en-US" altLang="zh-TW" sz="2000" dirty="0"/>
              <a:t>	</a:t>
            </a:r>
            <a:r>
              <a:rPr lang="zh-TW" altLang="en-US" sz="2000" dirty="0"/>
              <a:t> </a:t>
            </a:r>
            <a:r>
              <a:rPr lang="zh-TW" altLang="en-US" sz="2000" dirty="0" smtClean="0"/>
              <a:t>       其他</a:t>
            </a:r>
            <a:r>
              <a:rPr lang="zh-TW" altLang="en-US" sz="2000" dirty="0"/>
              <a:t>綜合損益－透過其他綜合損益按</a:t>
            </a:r>
            <a:r>
              <a:rPr lang="zh-TW" altLang="en-US" sz="2000" dirty="0" smtClean="0"/>
              <a:t>公允</a:t>
            </a:r>
            <a:r>
              <a:rPr lang="en-US" altLang="zh-TW" sz="2000" dirty="0" smtClean="0"/>
              <a:t/>
            </a:r>
            <a:br>
              <a:rPr lang="en-US" altLang="zh-TW" sz="2000" dirty="0" smtClean="0"/>
            </a:br>
            <a:r>
              <a:rPr lang="en-US" altLang="zh-TW" sz="2000" dirty="0" smtClean="0"/>
              <a:t>		</a:t>
            </a:r>
            <a:r>
              <a:rPr lang="zh-TW" altLang="en-US" sz="2000" dirty="0" smtClean="0"/>
              <a:t>價值衡量</a:t>
            </a:r>
            <a:r>
              <a:rPr lang="zh-TW" altLang="en-US" sz="2000" dirty="0"/>
              <a:t>之金融資產未實現損益</a:t>
            </a:r>
            <a:r>
              <a:rPr lang="en-US" altLang="zh-TW" sz="2000" dirty="0"/>
              <a:t>(</a:t>
            </a:r>
            <a:r>
              <a:rPr lang="zh-TW" altLang="en-US" sz="2000" dirty="0"/>
              <a:t>債券</a:t>
            </a:r>
            <a:r>
              <a:rPr lang="en-US" altLang="zh-TW" sz="2000" dirty="0"/>
              <a:t>)	</a:t>
            </a:r>
            <a:r>
              <a:rPr lang="en-US" altLang="zh-TW" sz="2000" dirty="0" smtClean="0"/>
              <a:t>		    900,000</a:t>
            </a:r>
            <a:endParaRPr lang="en-US" altLang="zh-TW" sz="2000" dirty="0"/>
          </a:p>
          <a:p>
            <a:pPr defTabSz="756000">
              <a:lnSpc>
                <a:spcPct val="114000"/>
              </a:lnSpc>
            </a:pPr>
            <a:r>
              <a:rPr lang="en-US" altLang="zh-TW" sz="2000" dirty="0"/>
              <a:t>	</a:t>
            </a:r>
            <a:r>
              <a:rPr lang="zh-TW" altLang="en-US" sz="2000" dirty="0" smtClean="0"/>
              <a:t>        處分</a:t>
            </a:r>
            <a:r>
              <a:rPr lang="zh-TW" altLang="en-US" sz="2000" dirty="0"/>
              <a:t>投資損益		</a:t>
            </a:r>
            <a:r>
              <a:rPr lang="en-US" altLang="zh-TW" sz="2000" dirty="0" smtClean="0"/>
              <a:t>				 </a:t>
            </a:r>
            <a:r>
              <a:rPr lang="zh-TW" altLang="en-US" sz="2000" dirty="0" smtClean="0"/>
              <a:t>            </a:t>
            </a:r>
            <a:r>
              <a:rPr lang="en-US" altLang="zh-TW" sz="2000" dirty="0" smtClean="0"/>
              <a:t>   300,000</a:t>
            </a:r>
            <a:endParaRPr lang="en-US" altLang="zh-TW" sz="2000" dirty="0"/>
          </a:p>
          <a:p>
            <a:pPr defTabSz="756000">
              <a:lnSpc>
                <a:spcPct val="114000"/>
              </a:lnSpc>
            </a:pPr>
            <a:r>
              <a:rPr lang="en-US" altLang="zh-TW" sz="2000" dirty="0"/>
              <a:t>	</a:t>
            </a:r>
            <a:r>
              <a:rPr lang="zh-TW" altLang="en-US" sz="2000" b="1" dirty="0" smtClean="0"/>
              <a:t>本</a:t>
            </a:r>
            <a:r>
              <a:rPr lang="zh-TW" altLang="en-US" sz="2000" b="1" dirty="0"/>
              <a:t>分錄必須做。</a:t>
            </a:r>
          </a:p>
          <a:p>
            <a:pPr defTabSz="756000">
              <a:lnSpc>
                <a:spcPct val="114000"/>
              </a:lnSpc>
            </a:pPr>
            <a:r>
              <a:rPr lang="zh-TW" altLang="en-US" sz="2000" dirty="0"/>
              <a:t>	其他權益─國外營運機構財務報表換算之兌換</a:t>
            </a:r>
            <a:r>
              <a:rPr lang="zh-TW" altLang="en-US" sz="2000" dirty="0" smtClean="0"/>
              <a:t>差額</a:t>
            </a:r>
            <a:r>
              <a:rPr lang="en-US" altLang="zh-TW" sz="2000" dirty="0" smtClean="0"/>
              <a:t>      1,200,000</a:t>
            </a:r>
            <a:r>
              <a:rPr lang="en-US" altLang="zh-TW" sz="2000" dirty="0"/>
              <a:t>	</a:t>
            </a:r>
          </a:p>
          <a:p>
            <a:pPr defTabSz="756000">
              <a:lnSpc>
                <a:spcPct val="114000"/>
              </a:lnSpc>
            </a:pPr>
            <a:r>
              <a:rPr lang="en-US" altLang="zh-TW" sz="2000" dirty="0"/>
              <a:t>	 </a:t>
            </a:r>
            <a:r>
              <a:rPr lang="zh-TW" altLang="en-US" sz="2000" dirty="0" smtClean="0"/>
              <a:t>       其他</a:t>
            </a:r>
            <a:r>
              <a:rPr lang="zh-TW" altLang="en-US" sz="2000" dirty="0"/>
              <a:t>綜合損益－國外營運機構財務報表換算之</a:t>
            </a:r>
            <a:r>
              <a:rPr lang="en-US" altLang="zh-TW" sz="2000" dirty="0"/>
              <a:t/>
            </a:r>
            <a:br>
              <a:rPr lang="en-US" altLang="zh-TW" sz="2000" dirty="0"/>
            </a:br>
            <a:r>
              <a:rPr lang="en-US" altLang="zh-TW" sz="2000" dirty="0"/>
              <a:t>		</a:t>
            </a:r>
            <a:r>
              <a:rPr lang="zh-TW" altLang="en-US" sz="2000" dirty="0" smtClean="0"/>
              <a:t>兌換</a:t>
            </a:r>
            <a:r>
              <a:rPr lang="zh-TW" altLang="en-US" sz="2000" dirty="0"/>
              <a:t>差額</a:t>
            </a:r>
            <a:r>
              <a:rPr lang="en-US" altLang="zh-TW" sz="2000" dirty="0"/>
              <a:t>	   					 </a:t>
            </a:r>
            <a:r>
              <a:rPr lang="en-US" altLang="zh-TW" sz="2000" dirty="0" smtClean="0"/>
              <a:t>	 1,200,000</a:t>
            </a:r>
            <a:endParaRPr lang="en-US" altLang="zh-TW" sz="2000" dirty="0"/>
          </a:p>
          <a:p>
            <a:pPr defTabSz="756000">
              <a:lnSpc>
                <a:spcPct val="114000"/>
              </a:lnSpc>
            </a:pPr>
            <a:r>
              <a:rPr lang="en-US" altLang="zh-TW" sz="2000" dirty="0"/>
              <a:t>	 </a:t>
            </a:r>
            <a:r>
              <a:rPr lang="zh-TW" altLang="en-US" sz="2000" dirty="0"/>
              <a:t>其他綜合損益－透過其他綜合損益按公允價值衡量之</a:t>
            </a:r>
            <a:r>
              <a:rPr lang="en-US" altLang="zh-TW" sz="2000" dirty="0"/>
              <a:t/>
            </a:r>
            <a:br>
              <a:rPr lang="en-US" altLang="zh-TW" sz="2000" dirty="0"/>
            </a:br>
            <a:r>
              <a:rPr lang="en-US" altLang="zh-TW" sz="2000" dirty="0"/>
              <a:t>	   </a:t>
            </a:r>
            <a:r>
              <a:rPr lang="zh-TW" altLang="en-US" sz="2000" dirty="0" smtClean="0"/>
              <a:t> </a:t>
            </a:r>
            <a:r>
              <a:rPr lang="en-US" altLang="zh-TW" sz="2000" dirty="0" smtClean="0"/>
              <a:t> </a:t>
            </a:r>
            <a:r>
              <a:rPr lang="zh-TW" altLang="en-US" sz="2000" dirty="0"/>
              <a:t>金融資產未實現損益（債券）</a:t>
            </a:r>
            <a:r>
              <a:rPr lang="en-US" altLang="zh-TW" sz="2000" dirty="0"/>
              <a:t>				</a:t>
            </a:r>
            <a:r>
              <a:rPr lang="en-US" altLang="zh-TW" sz="2000" dirty="0" smtClean="0"/>
              <a:t>900,000</a:t>
            </a:r>
            <a:r>
              <a:rPr lang="en-US" altLang="zh-TW" sz="2000" dirty="0"/>
              <a:t>	</a:t>
            </a:r>
          </a:p>
          <a:p>
            <a:pPr defTabSz="756000">
              <a:lnSpc>
                <a:spcPct val="114000"/>
              </a:lnSpc>
            </a:pPr>
            <a:r>
              <a:rPr lang="en-US" altLang="zh-TW" sz="2000" dirty="0"/>
              <a:t>	</a:t>
            </a:r>
            <a:r>
              <a:rPr lang="zh-TW" altLang="en-US" sz="2000" dirty="0" smtClean="0"/>
              <a:t>         其他</a:t>
            </a:r>
            <a:r>
              <a:rPr lang="zh-TW" altLang="en-US" sz="2000" dirty="0"/>
              <a:t>權益─透過其他綜合損益按公允價值衡量之</a:t>
            </a:r>
            <a:r>
              <a:rPr lang="en-US" altLang="zh-TW" sz="2000" dirty="0"/>
              <a:t/>
            </a:r>
            <a:br>
              <a:rPr lang="en-US" altLang="zh-TW" sz="2000" dirty="0"/>
            </a:br>
            <a:r>
              <a:rPr lang="en-US" altLang="zh-TW" sz="2000" dirty="0"/>
              <a:t>		 </a:t>
            </a:r>
            <a:r>
              <a:rPr lang="zh-TW" altLang="en-US" sz="2000" dirty="0" smtClean="0"/>
              <a:t>金融</a:t>
            </a:r>
            <a:r>
              <a:rPr lang="zh-TW" altLang="en-US" sz="2000" dirty="0"/>
              <a:t>資產未實現損益（債券）</a:t>
            </a:r>
            <a:r>
              <a:rPr lang="en-US" altLang="zh-TW" sz="2000" dirty="0"/>
              <a:t>				    </a:t>
            </a:r>
            <a:r>
              <a:rPr lang="en-US" altLang="zh-TW" sz="2000" dirty="0" smtClean="0"/>
              <a:t>900,000</a:t>
            </a:r>
            <a:endParaRPr lang="en-US" altLang="zh-TW" sz="2000" dirty="0"/>
          </a:p>
          <a:p>
            <a:pPr defTabSz="756000">
              <a:lnSpc>
                <a:spcPct val="114000"/>
              </a:lnSpc>
            </a:pPr>
            <a:r>
              <a:rPr lang="en-US" altLang="zh-TW" sz="2000" dirty="0"/>
              <a:t>			</a:t>
            </a:r>
            <a:r>
              <a:rPr lang="zh-TW" altLang="en-US" sz="2000" dirty="0"/>
              <a:t>	</a:t>
            </a:r>
          </a:p>
          <a:p>
            <a:pPr defTabSz="756000">
              <a:lnSpc>
                <a:spcPct val="114000"/>
              </a:lnSpc>
            </a:pPr>
            <a:r>
              <a:rPr lang="en-US" altLang="zh-TW" sz="2000" dirty="0"/>
              <a:t>		</a:t>
            </a:r>
          </a:p>
        </p:txBody>
      </p:sp>
      <p:sp>
        <p:nvSpPr>
          <p:cNvPr id="2" name="矩形 1"/>
          <p:cNvSpPr/>
          <p:nvPr/>
        </p:nvSpPr>
        <p:spPr>
          <a:xfrm>
            <a:off x="2286000" y="-1603147"/>
            <a:ext cx="4572000" cy="369332"/>
          </a:xfrm>
          <a:prstGeom prst="rect">
            <a:avLst/>
          </a:prstGeom>
        </p:spPr>
        <p:txBody>
          <a:bodyPr>
            <a:spAutoFit/>
          </a:bodyPr>
          <a:lstStyle/>
          <a:p>
            <a:endParaRPr lang="en-US" altLang="zh-TW" dirty="0"/>
          </a:p>
        </p:txBody>
      </p:sp>
    </p:spTree>
    <p:extLst>
      <p:ext uri="{BB962C8B-B14F-4D97-AF65-F5344CB8AC3E}">
        <p14:creationId xmlns:p14="http://schemas.microsoft.com/office/powerpoint/2010/main" val="1323950539"/>
      </p:ext>
    </p:extLst>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zh-TW" altLang="en-US" sz="2400" b="1" dirty="0">
                <a:solidFill>
                  <a:srgbClr val="FF0000"/>
                </a:solidFill>
              </a:rPr>
              <a:t>六、採用權益法投資之減損損失的</a:t>
            </a:r>
            <a:r>
              <a:rPr lang="zh-TW" altLang="en-US" sz="2400" b="1" dirty="0" smtClean="0">
                <a:solidFill>
                  <a:srgbClr val="FF0000"/>
                </a:solidFill>
              </a:rPr>
              <a:t>處理</a:t>
            </a:r>
            <a:r>
              <a:rPr lang="en-US" altLang="zh-TW" sz="2400" b="1" dirty="0" smtClean="0">
                <a:solidFill>
                  <a:srgbClr val="FF0000"/>
                </a:solidFill>
              </a:rPr>
              <a:t>(</a:t>
            </a:r>
            <a:r>
              <a:rPr lang="zh-TW" altLang="en-US" sz="2400" b="1" dirty="0">
                <a:solidFill>
                  <a:srgbClr val="FF0000"/>
                </a:solidFill>
              </a:rPr>
              <a:t>依</a:t>
            </a:r>
            <a:r>
              <a:rPr lang="en-US" altLang="zh-TW" sz="2400" b="1" dirty="0">
                <a:solidFill>
                  <a:srgbClr val="FF0000"/>
                </a:solidFill>
              </a:rPr>
              <a:t>IAS 36</a:t>
            </a:r>
            <a:r>
              <a:rPr lang="zh-TW" altLang="en-US" sz="2400" b="1" dirty="0">
                <a:solidFill>
                  <a:srgbClr val="FF0000"/>
                </a:solidFill>
              </a:rPr>
              <a:t>號規定</a:t>
            </a:r>
            <a:r>
              <a:rPr lang="en-US" altLang="zh-TW" sz="2400" b="1" dirty="0" smtClean="0">
                <a:solidFill>
                  <a:srgbClr val="FF0000"/>
                </a:solidFill>
              </a:rPr>
              <a:t>)</a:t>
            </a:r>
            <a:endParaRPr lang="zh-TW" altLang="en-US" sz="2000" dirty="0"/>
          </a:p>
        </p:txBody>
      </p:sp>
      <p:sp>
        <p:nvSpPr>
          <p:cNvPr id="2" name="矩形 1"/>
          <p:cNvSpPr/>
          <p:nvPr/>
        </p:nvSpPr>
        <p:spPr bwMode="auto">
          <a:xfrm>
            <a:off x="470790" y="2915918"/>
            <a:ext cx="2376000" cy="504056"/>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a:latin typeface="+mn-ea"/>
              </a:rPr>
              <a:t>使用價值</a:t>
            </a:r>
            <a:endParaRPr kumimoji="1" lang="zh-TW" altLang="en-US" sz="2000" b="0" i="0" u="none" strike="noStrike" cap="none" normalizeH="0" baseline="0" dirty="0" smtClean="0">
              <a:ln>
                <a:noFill/>
              </a:ln>
              <a:solidFill>
                <a:schemeClr val="tx1"/>
              </a:solidFill>
              <a:effectLst/>
              <a:latin typeface="+mn-ea"/>
            </a:endParaRPr>
          </a:p>
        </p:txBody>
      </p:sp>
      <p:sp>
        <p:nvSpPr>
          <p:cNvPr id="10" name="矩形 9"/>
          <p:cNvSpPr/>
          <p:nvPr/>
        </p:nvSpPr>
        <p:spPr bwMode="auto">
          <a:xfrm>
            <a:off x="470790" y="2060848"/>
            <a:ext cx="2376264" cy="504056"/>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a:latin typeface="+mn-ea"/>
              </a:rPr>
              <a:t>公允價值減出售成本</a:t>
            </a:r>
            <a:endParaRPr kumimoji="1" lang="zh-TW" altLang="en-US" sz="2000" b="0" i="0" u="none" strike="noStrike" cap="none" normalizeH="0" baseline="0" dirty="0" smtClean="0">
              <a:ln>
                <a:noFill/>
              </a:ln>
              <a:solidFill>
                <a:schemeClr val="tx1"/>
              </a:solidFill>
              <a:effectLst/>
              <a:latin typeface="+mn-ea"/>
            </a:endParaRPr>
          </a:p>
        </p:txBody>
      </p:sp>
      <p:sp>
        <p:nvSpPr>
          <p:cNvPr id="11" name="矩形 10"/>
          <p:cNvSpPr/>
          <p:nvPr/>
        </p:nvSpPr>
        <p:spPr>
          <a:xfrm>
            <a:off x="3995936" y="2484185"/>
            <a:ext cx="861133" cy="584775"/>
          </a:xfrm>
          <a:prstGeom prst="rect">
            <a:avLst/>
          </a:prstGeom>
          <a:noFill/>
        </p:spPr>
        <p:txBody>
          <a:bodyPr wrap="none" lIns="91440" tIns="45720" rIns="91440" bIns="45720">
            <a:spAutoFit/>
          </a:bodyPr>
          <a:lstStyle/>
          <a:p>
            <a:pPr algn="ctr"/>
            <a:r>
              <a:rPr lang="en-US" altLang="zh-TW" sz="32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V.S.</a:t>
            </a:r>
            <a:endParaRPr lang="zh-TW" altLang="en-US" sz="32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cxnSp>
        <p:nvCxnSpPr>
          <p:cNvPr id="15" name="直線接點 14"/>
          <p:cNvCxnSpPr>
            <a:stCxn id="10" idx="3"/>
          </p:cNvCxnSpPr>
          <p:nvPr/>
        </p:nvCxnSpPr>
        <p:spPr bwMode="auto">
          <a:xfrm>
            <a:off x="2847054" y="2312876"/>
            <a:ext cx="356794"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6" name="直線接點 15"/>
          <p:cNvCxnSpPr/>
          <p:nvPr/>
        </p:nvCxnSpPr>
        <p:spPr bwMode="auto">
          <a:xfrm>
            <a:off x="2847054" y="3167946"/>
            <a:ext cx="356794"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8" name="直線接點 17"/>
          <p:cNvCxnSpPr/>
          <p:nvPr/>
        </p:nvCxnSpPr>
        <p:spPr bwMode="auto">
          <a:xfrm>
            <a:off x="3203848" y="2312876"/>
            <a:ext cx="0" cy="85507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9" name="文字方塊 18"/>
          <p:cNvSpPr txBox="1"/>
          <p:nvPr/>
        </p:nvSpPr>
        <p:spPr>
          <a:xfrm>
            <a:off x="2843808" y="2541366"/>
            <a:ext cx="1224136" cy="400110"/>
          </a:xfrm>
          <a:prstGeom prst="rect">
            <a:avLst/>
          </a:prstGeom>
          <a:noFill/>
        </p:spPr>
        <p:txBody>
          <a:bodyPr wrap="square" rtlCol="0">
            <a:spAutoFit/>
          </a:bodyPr>
          <a:lstStyle/>
          <a:p>
            <a:r>
              <a:rPr lang="zh-TW" altLang="en-US" sz="2000" dirty="0" smtClean="0">
                <a:solidFill>
                  <a:srgbClr val="FF0000"/>
                </a:solidFill>
              </a:rPr>
              <a:t>取高擇一</a:t>
            </a:r>
            <a:endParaRPr lang="zh-TW" altLang="en-US" sz="2000" dirty="0">
              <a:solidFill>
                <a:srgbClr val="FF0000"/>
              </a:solidFill>
            </a:endParaRPr>
          </a:p>
        </p:txBody>
      </p:sp>
      <p:sp>
        <p:nvSpPr>
          <p:cNvPr id="20" name="矩形 19"/>
          <p:cNvSpPr/>
          <p:nvPr/>
        </p:nvSpPr>
        <p:spPr bwMode="auto">
          <a:xfrm>
            <a:off x="4932304" y="2488383"/>
            <a:ext cx="2376000" cy="504056"/>
          </a:xfrm>
          <a:prstGeom prst="rect">
            <a:avLst/>
          </a:prstGeom>
          <a:solidFill>
            <a:srgbClr val="92D05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帳面價值</a:t>
            </a:r>
            <a:endParaRPr kumimoji="1" lang="zh-TW" altLang="en-US" sz="2000" b="0" i="0" u="none" strike="noStrike" cap="none" normalizeH="0" baseline="0" dirty="0" smtClean="0">
              <a:ln>
                <a:noFill/>
              </a:ln>
              <a:solidFill>
                <a:schemeClr val="tx1"/>
              </a:solidFill>
              <a:effectLst/>
              <a:latin typeface="+mn-ea"/>
            </a:endParaRPr>
          </a:p>
        </p:txBody>
      </p:sp>
      <p:sp>
        <p:nvSpPr>
          <p:cNvPr id="21" name="橢圓 20"/>
          <p:cNvSpPr/>
          <p:nvPr/>
        </p:nvSpPr>
        <p:spPr bwMode="auto">
          <a:xfrm>
            <a:off x="7552755" y="3284984"/>
            <a:ext cx="864096" cy="504056"/>
          </a:xfrm>
          <a:prstGeom prst="ellipse">
            <a:avLst/>
          </a:prstGeom>
          <a:solidFill>
            <a:schemeClr val="bg2">
              <a:lumMod val="60000"/>
              <a:lumOff val="4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減損</a:t>
            </a:r>
          </a:p>
        </p:txBody>
      </p:sp>
      <p:sp>
        <p:nvSpPr>
          <p:cNvPr id="22" name="文字方塊 21"/>
          <p:cNvSpPr txBox="1"/>
          <p:nvPr/>
        </p:nvSpPr>
        <p:spPr>
          <a:xfrm>
            <a:off x="4716017" y="3336957"/>
            <a:ext cx="2014734" cy="400110"/>
          </a:xfrm>
          <a:prstGeom prst="rect">
            <a:avLst/>
          </a:prstGeom>
          <a:noFill/>
        </p:spPr>
        <p:txBody>
          <a:bodyPr wrap="square" rtlCol="0">
            <a:spAutoFit/>
          </a:bodyPr>
          <a:lstStyle/>
          <a:p>
            <a:r>
              <a:rPr lang="zh-TW" altLang="en-US" sz="2000" dirty="0" smtClean="0"/>
              <a:t>若比帳面金額低</a:t>
            </a:r>
            <a:endParaRPr lang="zh-TW" altLang="en-US" sz="2000" dirty="0"/>
          </a:p>
        </p:txBody>
      </p:sp>
      <p:sp>
        <p:nvSpPr>
          <p:cNvPr id="23" name="向右箭號 22"/>
          <p:cNvSpPr/>
          <p:nvPr/>
        </p:nvSpPr>
        <p:spPr bwMode="auto">
          <a:xfrm>
            <a:off x="6910403" y="3389599"/>
            <a:ext cx="462701" cy="297058"/>
          </a:xfrm>
          <a:prstGeom prst="rightArrow">
            <a:avLst/>
          </a:prstGeom>
          <a:solidFill>
            <a:srgbClr val="0070C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4" name="文字方塊 23"/>
          <p:cNvSpPr txBox="1"/>
          <p:nvPr/>
        </p:nvSpPr>
        <p:spPr>
          <a:xfrm>
            <a:off x="575556" y="4365104"/>
            <a:ext cx="7992888" cy="1069011"/>
          </a:xfrm>
          <a:prstGeom prst="rect">
            <a:avLst/>
          </a:prstGeom>
          <a:noFill/>
        </p:spPr>
        <p:txBody>
          <a:bodyPr wrap="square" rtlCol="0">
            <a:spAutoFit/>
          </a:bodyPr>
          <a:lstStyle/>
          <a:p>
            <a:pPr marL="342900" indent="-342900">
              <a:lnSpc>
                <a:spcPct val="170000"/>
              </a:lnSpc>
              <a:buClr>
                <a:srgbClr val="FF0000"/>
              </a:buClr>
              <a:buFont typeface="Arial" panose="020B0604020202020204" pitchFamily="34" charset="0"/>
              <a:buChar char="•"/>
            </a:pPr>
            <a:r>
              <a:rPr lang="zh-TW" altLang="en-US" sz="2000" dirty="0"/>
              <a:t>無須適用</a:t>
            </a:r>
            <a:r>
              <a:rPr lang="en-US" altLang="zh-TW" sz="2000" dirty="0"/>
              <a:t>IAS 36</a:t>
            </a:r>
            <a:r>
              <a:rPr lang="zh-TW" altLang="en-US" sz="2000" dirty="0"/>
              <a:t>號有關商譽減損之測試及減損損失不得迴轉之</a:t>
            </a:r>
            <a:r>
              <a:rPr lang="zh-TW" altLang="en-US" sz="2000" dirty="0" smtClean="0"/>
              <a:t>規定</a:t>
            </a:r>
            <a:endParaRPr lang="en-US" altLang="zh-TW" sz="2000" dirty="0" smtClean="0"/>
          </a:p>
          <a:p>
            <a:pPr marL="342900" indent="-342900">
              <a:lnSpc>
                <a:spcPct val="170000"/>
              </a:lnSpc>
              <a:buClr>
                <a:srgbClr val="FF0000"/>
              </a:buClr>
              <a:buFont typeface="Arial" panose="020B0604020202020204" pitchFamily="34" charset="0"/>
              <a:buChar char="•"/>
            </a:pPr>
            <a:r>
              <a:rPr lang="zh-TW" altLang="en-US" sz="2000" dirty="0"/>
              <a:t>採用權益法之</a:t>
            </a:r>
            <a:r>
              <a:rPr lang="zh-TW" altLang="en-US" sz="2000" dirty="0" smtClean="0"/>
              <a:t>投資得</a:t>
            </a:r>
            <a:r>
              <a:rPr lang="zh-TW" altLang="en-US" sz="2000" dirty="0"/>
              <a:t>依</a:t>
            </a:r>
            <a:r>
              <a:rPr lang="en-US" altLang="zh-TW" sz="2000" dirty="0"/>
              <a:t>IAS 36</a:t>
            </a:r>
            <a:r>
              <a:rPr lang="zh-TW" altLang="en-US" sz="2000" dirty="0"/>
              <a:t>號規定認列回升利益。</a:t>
            </a:r>
          </a:p>
        </p:txBody>
      </p:sp>
    </p:spTree>
    <p:extLst>
      <p:ext uri="{BB962C8B-B14F-4D97-AF65-F5344CB8AC3E}">
        <p14:creationId xmlns:p14="http://schemas.microsoft.com/office/powerpoint/2010/main" val="937111185"/>
      </p:ext>
    </p:extLst>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41</a:t>
            </a:r>
            <a:r>
              <a:rPr lang="zh-TW" altLang="en-US" dirty="0"/>
              <a:t>：採用權益法之投資認列減損損失</a:t>
            </a:r>
          </a:p>
        </p:txBody>
      </p:sp>
      <p:sp>
        <p:nvSpPr>
          <p:cNvPr id="3" name="內容版面配置區 2"/>
          <p:cNvSpPr>
            <a:spLocks noGrp="1"/>
          </p:cNvSpPr>
          <p:nvPr>
            <p:ph idx="1"/>
          </p:nvPr>
        </p:nvSpPr>
        <p:spPr/>
        <p:txBody>
          <a:bodyPr/>
          <a:lstStyle/>
          <a:p>
            <a:pPr marL="0" indent="0">
              <a:buNone/>
            </a:pPr>
            <a:r>
              <a:rPr lang="zh-TW" altLang="en-US" sz="2400" dirty="0"/>
              <a:t>坪林公司於</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日以每股</a:t>
            </a:r>
            <a:r>
              <a:rPr lang="en-US" altLang="zh-TW" sz="2400" dirty="0"/>
              <a:t>$20</a:t>
            </a:r>
            <a:r>
              <a:rPr lang="zh-TW" altLang="en-US" sz="2400" dirty="0"/>
              <a:t>購入平溪公司普通股</a:t>
            </a:r>
            <a:r>
              <a:rPr lang="en-US" altLang="zh-TW" sz="2400" dirty="0"/>
              <a:t>30,000</a:t>
            </a:r>
            <a:r>
              <a:rPr lang="zh-TW" altLang="en-US" sz="2400" dirty="0"/>
              <a:t>股，佔平溪公司流通在外股數的</a:t>
            </a:r>
            <a:r>
              <a:rPr lang="en-US" altLang="zh-TW" sz="2400" dirty="0"/>
              <a:t>30%</a:t>
            </a:r>
            <a:r>
              <a:rPr lang="zh-TW" altLang="en-US" sz="2400" dirty="0"/>
              <a:t>，並取得對平溪公司的重大影響力。當時平溪公司普通股股東權益為</a:t>
            </a:r>
            <a:r>
              <a:rPr lang="en-US" altLang="zh-TW" sz="2400" dirty="0"/>
              <a:t>$1,500,000</a:t>
            </a:r>
            <a:r>
              <a:rPr lang="zh-TW" altLang="en-US" sz="2400" dirty="0"/>
              <a:t>，投資成本與所享有股權份額的差異，經分析係因平溪公司機器設備的帳面金額低估所致，該機器設備剩餘耐用年限為</a:t>
            </a:r>
            <a:r>
              <a:rPr lang="en-US" altLang="zh-TW" sz="2400" dirty="0"/>
              <a:t>5</a:t>
            </a:r>
            <a:r>
              <a:rPr lang="zh-TW" altLang="en-US" sz="2400" dirty="0"/>
              <a:t>年，無殘值，用直線法折舊。平溪公司</a:t>
            </a:r>
            <a:r>
              <a:rPr lang="en-US" altLang="zh-TW" sz="2400" dirty="0"/>
              <a:t>X1</a:t>
            </a:r>
            <a:r>
              <a:rPr lang="zh-TW" altLang="en-US" sz="2400" dirty="0"/>
              <a:t>年度發生淨損</a:t>
            </a:r>
            <a:r>
              <a:rPr lang="en-US" altLang="zh-TW" sz="2400" dirty="0"/>
              <a:t>$400,000</a:t>
            </a:r>
            <a:r>
              <a:rPr lang="zh-TW" altLang="en-US" sz="2400" dirty="0"/>
              <a:t>，且有客觀證據顯示該項投資可能已發生減損。坪林公司於</a:t>
            </a:r>
            <a:r>
              <a:rPr lang="en-US" altLang="zh-TW" sz="2400" dirty="0"/>
              <a:t>X1</a:t>
            </a:r>
            <a:r>
              <a:rPr lang="zh-TW" altLang="en-US" sz="2400" dirty="0"/>
              <a:t>年底進行減損測試，評估平溪公司未來現金流量現值之份額為</a:t>
            </a:r>
            <a:r>
              <a:rPr lang="en-US" altLang="zh-TW" sz="2400" dirty="0"/>
              <a:t>$350,000</a:t>
            </a:r>
            <a:r>
              <a:rPr lang="zh-TW" altLang="en-US" sz="2400" dirty="0"/>
              <a:t>，該筆股票投資目前之公允價值（市價）減去出售成本後餘額為</a:t>
            </a:r>
            <a:r>
              <a:rPr lang="en-US" altLang="zh-TW" sz="2400" dirty="0"/>
              <a:t>$340,000</a:t>
            </a:r>
            <a:r>
              <a:rPr lang="zh-TW" altLang="en-US" sz="2400" dirty="0"/>
              <a:t>，故可回收金額為</a:t>
            </a:r>
            <a:r>
              <a:rPr lang="en-US" altLang="zh-TW" sz="2400" dirty="0"/>
              <a:t>$350,000</a:t>
            </a:r>
            <a:r>
              <a:rPr lang="zh-TW" altLang="en-US" sz="2400" dirty="0"/>
              <a:t>。相關分錄如下：</a:t>
            </a:r>
          </a:p>
        </p:txBody>
      </p:sp>
    </p:spTree>
    <p:extLst>
      <p:ext uri="{BB962C8B-B14F-4D97-AF65-F5344CB8AC3E}">
        <p14:creationId xmlns:p14="http://schemas.microsoft.com/office/powerpoint/2010/main" val="1196539438"/>
      </p:ext>
    </p:extLst>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208333"/>
            <a:ext cx="8856000" cy="3293209"/>
          </a:xfrm>
          <a:prstGeom prst="rect">
            <a:avLst/>
          </a:prstGeom>
        </p:spPr>
        <p:txBody>
          <a:bodyPr>
            <a:spAutoFit/>
          </a:bodyPr>
          <a:lstStyle/>
          <a:p>
            <a:pPr defTabSz="756000">
              <a:lnSpc>
                <a:spcPct val="130000"/>
              </a:lnSpc>
            </a:pPr>
            <a:r>
              <a:rPr lang="en-US" altLang="zh-TW" sz="2000" dirty="0" smtClean="0"/>
              <a:t>X1</a:t>
            </a:r>
            <a:r>
              <a:rPr lang="en-US" altLang="zh-TW" sz="2000" dirty="0"/>
              <a:t>/ 1/ </a:t>
            </a:r>
            <a:r>
              <a:rPr lang="en-US" altLang="zh-TW" sz="2000" dirty="0" smtClean="0"/>
              <a:t> 1</a:t>
            </a:r>
            <a:r>
              <a:rPr lang="zh-TW" altLang="en-US" sz="2000" dirty="0" smtClean="0"/>
              <a:t>採用</a:t>
            </a:r>
            <a:r>
              <a:rPr lang="zh-TW" altLang="en-US" sz="2000" dirty="0"/>
              <a:t>權益法之投資	</a:t>
            </a:r>
            <a:r>
              <a:rPr lang="en-US" altLang="zh-TW" sz="2000" dirty="0" smtClean="0"/>
              <a:t>					600,000</a:t>
            </a:r>
            <a:r>
              <a:rPr lang="en-US" altLang="zh-TW" sz="2000" dirty="0"/>
              <a:t>	</a:t>
            </a:r>
          </a:p>
          <a:p>
            <a:pPr defTabSz="756000">
              <a:lnSpc>
                <a:spcPct val="130000"/>
              </a:lnSpc>
            </a:pPr>
            <a:r>
              <a:rPr lang="en-US" altLang="zh-TW" sz="2000" dirty="0"/>
              <a:t>	</a:t>
            </a:r>
            <a:r>
              <a:rPr lang="zh-TW" altLang="en-US" sz="2000" dirty="0"/>
              <a:t> </a:t>
            </a:r>
            <a:r>
              <a:rPr lang="zh-TW" altLang="en-US" sz="2000" dirty="0" smtClean="0"/>
              <a:t>         現</a:t>
            </a:r>
            <a:r>
              <a:rPr lang="zh-TW" altLang="en-US" sz="2000" dirty="0"/>
              <a:t>　　金		</a:t>
            </a:r>
            <a:r>
              <a:rPr lang="en-US" altLang="zh-TW" sz="2000" dirty="0" smtClean="0"/>
              <a:t>					    600,000</a:t>
            </a:r>
            <a:endParaRPr lang="en-US" altLang="zh-TW" sz="2000" dirty="0"/>
          </a:p>
          <a:p>
            <a:pPr defTabSz="756000">
              <a:lnSpc>
                <a:spcPct val="130000"/>
              </a:lnSpc>
            </a:pPr>
            <a:r>
              <a:rPr lang="en-US" altLang="zh-TW" sz="2000" dirty="0" smtClean="0"/>
              <a:t>     12/31</a:t>
            </a:r>
            <a:r>
              <a:rPr lang="zh-TW" altLang="en-US" sz="2000" dirty="0" smtClean="0"/>
              <a:t>採用</a:t>
            </a:r>
            <a:r>
              <a:rPr lang="zh-TW" altLang="en-US" sz="2000" dirty="0"/>
              <a:t>權益法認列之關聯企業損益份額	</a:t>
            </a:r>
            <a:r>
              <a:rPr lang="en-US" altLang="zh-TW" sz="2000" dirty="0" smtClean="0"/>
              <a:t>		150,000</a:t>
            </a:r>
            <a:r>
              <a:rPr lang="en-US" altLang="zh-TW" sz="2000" dirty="0"/>
              <a:t>	</a:t>
            </a:r>
          </a:p>
          <a:p>
            <a:pPr defTabSz="756000">
              <a:lnSpc>
                <a:spcPct val="130000"/>
              </a:lnSpc>
            </a:pPr>
            <a:r>
              <a:rPr lang="en-US" altLang="zh-TW" sz="2000" dirty="0"/>
              <a:t>	</a:t>
            </a:r>
            <a:r>
              <a:rPr lang="zh-TW" altLang="en-US" sz="2000" dirty="0"/>
              <a:t> </a:t>
            </a:r>
            <a:r>
              <a:rPr lang="zh-TW" altLang="en-US" sz="2000" dirty="0" smtClean="0"/>
              <a:t>         採用</a:t>
            </a:r>
            <a:r>
              <a:rPr lang="zh-TW" altLang="en-US" sz="2000" dirty="0"/>
              <a:t>權益法之投資		</a:t>
            </a:r>
            <a:r>
              <a:rPr lang="en-US" altLang="zh-TW" sz="2000" dirty="0" smtClean="0"/>
              <a:t>				    150,000</a:t>
            </a:r>
            <a:endParaRPr lang="en-US" altLang="zh-TW" sz="2000" dirty="0"/>
          </a:p>
          <a:p>
            <a:pPr defTabSz="756000">
              <a:lnSpc>
                <a:spcPct val="130000"/>
              </a:lnSpc>
            </a:pPr>
            <a:r>
              <a:rPr lang="en-US" altLang="zh-TW" sz="2000" dirty="0"/>
              <a:t>	</a:t>
            </a:r>
            <a:r>
              <a:rPr lang="en-US" altLang="zh-TW" sz="2000" dirty="0" smtClean="0"/>
              <a:t>  </a:t>
            </a:r>
            <a:r>
              <a:rPr lang="zh-TW" altLang="en-US" sz="2000" dirty="0" smtClean="0"/>
              <a:t>減</a:t>
            </a:r>
            <a:r>
              <a:rPr lang="zh-TW" altLang="en-US" sz="2000" dirty="0"/>
              <a:t>損損失	</a:t>
            </a:r>
            <a:r>
              <a:rPr lang="en-US" altLang="zh-TW" sz="2000" dirty="0" smtClean="0"/>
              <a:t>						100,000</a:t>
            </a:r>
            <a:r>
              <a:rPr lang="en-US" altLang="zh-TW" sz="2000" dirty="0"/>
              <a:t>	</a:t>
            </a:r>
          </a:p>
          <a:p>
            <a:pPr defTabSz="756000">
              <a:lnSpc>
                <a:spcPct val="130000"/>
              </a:lnSpc>
            </a:pPr>
            <a:r>
              <a:rPr lang="en-US" altLang="zh-TW" sz="2000" dirty="0"/>
              <a:t>	</a:t>
            </a:r>
            <a:r>
              <a:rPr lang="zh-TW" altLang="en-US" sz="2000" dirty="0" smtClean="0"/>
              <a:t>          累計</a:t>
            </a:r>
            <a:r>
              <a:rPr lang="zh-TW" altLang="en-US" sz="2000" dirty="0"/>
              <a:t>減損－採用權益法之投資		</a:t>
            </a:r>
            <a:r>
              <a:rPr lang="en-US" altLang="zh-TW" sz="2000" dirty="0" smtClean="0"/>
              <a:t>		    100,000</a:t>
            </a:r>
            <a:endParaRPr lang="en-US" altLang="zh-TW" sz="2000" dirty="0"/>
          </a:p>
          <a:p>
            <a:pPr defTabSz="756000">
              <a:lnSpc>
                <a:spcPct val="130000"/>
              </a:lnSpc>
            </a:pPr>
            <a:r>
              <a:rPr lang="zh-TW" altLang="en-US" sz="2000" b="1" dirty="0" smtClean="0"/>
              <a:t>帳面</a:t>
            </a:r>
            <a:r>
              <a:rPr lang="zh-TW" altLang="en-US" sz="2000" b="1" dirty="0"/>
              <a:t>金額</a:t>
            </a:r>
            <a:r>
              <a:rPr lang="en-US" altLang="zh-TW" sz="2000" b="1" dirty="0"/>
              <a:t>($600,000</a:t>
            </a:r>
            <a:r>
              <a:rPr lang="zh-TW" altLang="en-US" sz="2000" b="1" dirty="0"/>
              <a:t>－</a:t>
            </a:r>
            <a:r>
              <a:rPr lang="en-US" altLang="zh-TW" sz="2000" b="1" dirty="0"/>
              <a:t>$120,000</a:t>
            </a:r>
            <a:r>
              <a:rPr lang="zh-TW" altLang="en-US" sz="2000" b="1" dirty="0"/>
              <a:t>－</a:t>
            </a:r>
            <a:r>
              <a:rPr lang="en-US" altLang="zh-TW" sz="2000" b="1" dirty="0"/>
              <a:t>$30,000)</a:t>
            </a:r>
            <a:r>
              <a:rPr lang="zh-TW" altLang="en-US" sz="2000" b="1" dirty="0"/>
              <a:t>－可回收金額</a:t>
            </a:r>
            <a:r>
              <a:rPr lang="en-US" altLang="zh-TW" sz="2000" b="1" dirty="0"/>
              <a:t>$</a:t>
            </a:r>
            <a:r>
              <a:rPr lang="en-US" altLang="zh-TW" sz="2000" b="1" dirty="0" smtClean="0"/>
              <a:t>350,000=$</a:t>
            </a:r>
            <a:r>
              <a:rPr lang="en-US" altLang="zh-TW" sz="2000" b="1" dirty="0"/>
              <a:t>100,000</a:t>
            </a:r>
          </a:p>
          <a:p>
            <a:pPr defTabSz="756000">
              <a:lnSpc>
                <a:spcPct val="130000"/>
              </a:lnSpc>
            </a:pPr>
            <a:r>
              <a:rPr lang="en-US" altLang="zh-TW" sz="2000" dirty="0"/>
              <a:t>		</a:t>
            </a:r>
            <a:r>
              <a:rPr lang="zh-TW" altLang="en-US" sz="2000" dirty="0"/>
              <a:t>	</a:t>
            </a:r>
          </a:p>
        </p:txBody>
      </p:sp>
      <p:sp>
        <p:nvSpPr>
          <p:cNvPr id="2" name="矩形 1"/>
          <p:cNvSpPr/>
          <p:nvPr/>
        </p:nvSpPr>
        <p:spPr>
          <a:xfrm>
            <a:off x="2286000" y="-1603147"/>
            <a:ext cx="4572000" cy="369332"/>
          </a:xfrm>
          <a:prstGeom prst="rect">
            <a:avLst/>
          </a:prstGeom>
        </p:spPr>
        <p:txBody>
          <a:bodyPr>
            <a:spAutoFit/>
          </a:bodyPr>
          <a:lstStyle/>
          <a:p>
            <a:endParaRPr lang="en-US" altLang="zh-TW" dirty="0"/>
          </a:p>
        </p:txBody>
      </p:sp>
    </p:spTree>
    <p:extLst>
      <p:ext uri="{BB962C8B-B14F-4D97-AF65-F5344CB8AC3E}">
        <p14:creationId xmlns:p14="http://schemas.microsoft.com/office/powerpoint/2010/main" val="2931969580"/>
      </p:ext>
    </p:extLst>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8720"/>
            <a:ext cx="8229600" cy="863600"/>
          </a:xfrm>
        </p:spPr>
        <p:txBody>
          <a:bodyPr/>
          <a:lstStyle/>
          <a:p>
            <a:r>
              <a:rPr lang="zh-TW" altLang="en-US" dirty="0"/>
              <a:t>附錄一　現金及銀行存款</a:t>
            </a:r>
          </a:p>
        </p:txBody>
      </p:sp>
      <p:sp>
        <p:nvSpPr>
          <p:cNvPr id="3" name="內容版面配置區 2"/>
          <p:cNvSpPr>
            <a:spLocks noGrp="1"/>
          </p:cNvSpPr>
          <p:nvPr>
            <p:ph idx="1"/>
          </p:nvPr>
        </p:nvSpPr>
        <p:spPr>
          <a:xfrm>
            <a:off x="457200" y="1604797"/>
            <a:ext cx="8229600" cy="5040560"/>
          </a:xfrm>
        </p:spPr>
        <p:txBody>
          <a:bodyPr/>
          <a:lstStyle/>
          <a:p>
            <a:pPr marL="0" indent="0">
              <a:buNone/>
            </a:pPr>
            <a:r>
              <a:rPr lang="zh-TW" altLang="en-US" sz="2400" b="1" dirty="0">
                <a:solidFill>
                  <a:srgbClr val="FF0000"/>
                </a:solidFill>
              </a:rPr>
              <a:t>一、現金和銀行存款的組成項目</a:t>
            </a:r>
          </a:p>
        </p:txBody>
      </p:sp>
      <p:sp>
        <p:nvSpPr>
          <p:cNvPr id="6" name="矩形 5"/>
          <p:cNvSpPr/>
          <p:nvPr/>
        </p:nvSpPr>
        <p:spPr bwMode="auto">
          <a:xfrm>
            <a:off x="1763808" y="2924944"/>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庫存現金</a:t>
            </a:r>
            <a:endParaRPr kumimoji="1" lang="zh-TW" altLang="en-US" sz="2000" b="0" i="0" u="none" strike="noStrike" cap="none" normalizeH="0" baseline="0" dirty="0" smtClean="0">
              <a:ln>
                <a:noFill/>
              </a:ln>
              <a:solidFill>
                <a:schemeClr val="tx1"/>
              </a:solidFill>
              <a:effectLst/>
              <a:latin typeface="+mn-ea"/>
            </a:endParaRPr>
          </a:p>
        </p:txBody>
      </p:sp>
      <p:sp>
        <p:nvSpPr>
          <p:cNvPr id="7" name="矩形 6"/>
          <p:cNvSpPr/>
          <p:nvPr/>
        </p:nvSpPr>
        <p:spPr bwMode="auto">
          <a:xfrm>
            <a:off x="1763808" y="3699030"/>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零用金</a:t>
            </a:r>
            <a:endParaRPr kumimoji="1" lang="zh-TW" altLang="en-US" sz="2000" b="0" i="0" u="none" strike="noStrike" cap="none" normalizeH="0" baseline="0" dirty="0" smtClean="0">
              <a:ln>
                <a:noFill/>
              </a:ln>
              <a:solidFill>
                <a:schemeClr val="tx1"/>
              </a:solidFill>
              <a:effectLst/>
              <a:latin typeface="+mn-ea"/>
            </a:endParaRPr>
          </a:p>
        </p:txBody>
      </p:sp>
      <p:sp>
        <p:nvSpPr>
          <p:cNvPr id="8" name="矩形 7"/>
          <p:cNvSpPr/>
          <p:nvPr/>
        </p:nvSpPr>
        <p:spPr bwMode="auto">
          <a:xfrm>
            <a:off x="1763808" y="4473116"/>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即期支票</a:t>
            </a:r>
            <a:endParaRPr kumimoji="1" lang="zh-TW" altLang="en-US" sz="2000" b="0" i="0" u="none" strike="noStrike" cap="none" normalizeH="0" baseline="0" dirty="0" smtClean="0">
              <a:ln>
                <a:noFill/>
              </a:ln>
              <a:solidFill>
                <a:schemeClr val="tx1"/>
              </a:solidFill>
              <a:effectLst/>
              <a:latin typeface="+mn-ea"/>
            </a:endParaRPr>
          </a:p>
        </p:txBody>
      </p:sp>
      <p:sp>
        <p:nvSpPr>
          <p:cNvPr id="9" name="矩形 8"/>
          <p:cNvSpPr/>
          <p:nvPr/>
        </p:nvSpPr>
        <p:spPr bwMode="auto">
          <a:xfrm>
            <a:off x="1763808" y="5247202"/>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銀行本票</a:t>
            </a:r>
            <a:endParaRPr kumimoji="1" lang="zh-TW" altLang="en-US" sz="2000" b="0" i="0" u="none" strike="noStrike" cap="none" normalizeH="0" baseline="0" dirty="0" smtClean="0">
              <a:ln>
                <a:noFill/>
              </a:ln>
              <a:solidFill>
                <a:schemeClr val="tx1"/>
              </a:solidFill>
              <a:effectLst/>
              <a:latin typeface="+mn-ea"/>
            </a:endParaRPr>
          </a:p>
        </p:txBody>
      </p:sp>
      <p:sp>
        <p:nvSpPr>
          <p:cNvPr id="10" name="矩形 9"/>
          <p:cNvSpPr/>
          <p:nvPr/>
        </p:nvSpPr>
        <p:spPr bwMode="auto">
          <a:xfrm>
            <a:off x="1763808" y="6021288"/>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郵政匯票</a:t>
            </a:r>
            <a:endParaRPr kumimoji="1" lang="zh-TW" altLang="en-US" sz="2000" b="0" i="0" u="none" strike="noStrike" cap="none" normalizeH="0" baseline="0" dirty="0" smtClean="0">
              <a:ln>
                <a:noFill/>
              </a:ln>
              <a:solidFill>
                <a:schemeClr val="tx1"/>
              </a:solidFill>
              <a:effectLst/>
              <a:latin typeface="+mn-ea"/>
            </a:endParaRPr>
          </a:p>
        </p:txBody>
      </p:sp>
      <p:sp>
        <p:nvSpPr>
          <p:cNvPr id="11" name="矩形 10"/>
          <p:cNvSpPr/>
          <p:nvPr/>
        </p:nvSpPr>
        <p:spPr bwMode="auto">
          <a:xfrm>
            <a:off x="3275976" y="3356992"/>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保付支票</a:t>
            </a:r>
            <a:endParaRPr kumimoji="1" lang="zh-TW" altLang="en-US" sz="2000" b="0" i="0" u="none" strike="noStrike" cap="none" normalizeH="0" baseline="0" dirty="0" smtClean="0">
              <a:ln>
                <a:noFill/>
              </a:ln>
              <a:solidFill>
                <a:schemeClr val="tx1"/>
              </a:solidFill>
              <a:effectLst/>
              <a:latin typeface="+mn-ea"/>
            </a:endParaRPr>
          </a:p>
        </p:txBody>
      </p:sp>
      <p:sp>
        <p:nvSpPr>
          <p:cNvPr id="12" name="矩形 11"/>
          <p:cNvSpPr/>
          <p:nvPr/>
        </p:nvSpPr>
        <p:spPr bwMode="auto">
          <a:xfrm>
            <a:off x="3275976" y="4125077"/>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支票存款</a:t>
            </a:r>
            <a:endParaRPr kumimoji="1" lang="zh-TW" altLang="en-US" sz="2000" b="0" i="0" u="none" strike="noStrike" cap="none" normalizeH="0" baseline="0" dirty="0" smtClean="0">
              <a:ln>
                <a:noFill/>
              </a:ln>
              <a:solidFill>
                <a:schemeClr val="tx1"/>
              </a:solidFill>
              <a:effectLst/>
              <a:latin typeface="+mn-ea"/>
            </a:endParaRPr>
          </a:p>
        </p:txBody>
      </p:sp>
      <p:sp>
        <p:nvSpPr>
          <p:cNvPr id="13" name="矩形 12"/>
          <p:cNvSpPr/>
          <p:nvPr/>
        </p:nvSpPr>
        <p:spPr bwMode="auto">
          <a:xfrm>
            <a:off x="3275976" y="4893162"/>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活期存款</a:t>
            </a:r>
            <a:endParaRPr kumimoji="1" lang="zh-TW" altLang="en-US" sz="2000" b="0" i="0" u="none" strike="noStrike" cap="none" normalizeH="0" baseline="0" dirty="0" smtClean="0">
              <a:ln>
                <a:noFill/>
              </a:ln>
              <a:solidFill>
                <a:schemeClr val="tx1"/>
              </a:solidFill>
              <a:effectLst/>
              <a:latin typeface="+mn-ea"/>
            </a:endParaRPr>
          </a:p>
        </p:txBody>
      </p:sp>
      <p:sp>
        <p:nvSpPr>
          <p:cNvPr id="14" name="矩形 13"/>
          <p:cNvSpPr/>
          <p:nvPr/>
        </p:nvSpPr>
        <p:spPr bwMode="auto">
          <a:xfrm>
            <a:off x="3275856" y="5661248"/>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定期存款</a:t>
            </a:r>
            <a:endParaRPr kumimoji="1" lang="zh-TW" altLang="en-US" sz="2000" b="0" i="0" u="none" strike="noStrike" cap="none" normalizeH="0" baseline="0" dirty="0" smtClean="0">
              <a:ln>
                <a:noFill/>
              </a:ln>
              <a:solidFill>
                <a:schemeClr val="tx1"/>
              </a:solidFill>
              <a:effectLst/>
              <a:latin typeface="+mn-ea"/>
            </a:endParaRPr>
          </a:p>
        </p:txBody>
      </p:sp>
      <p:sp>
        <p:nvSpPr>
          <p:cNvPr id="16" name="矩形 15"/>
          <p:cNvSpPr/>
          <p:nvPr/>
        </p:nvSpPr>
        <p:spPr bwMode="auto">
          <a:xfrm>
            <a:off x="5622016" y="3356992"/>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保付支票</a:t>
            </a:r>
            <a:endParaRPr kumimoji="1" lang="zh-TW" altLang="en-US" sz="2000" b="0" i="0" u="none" strike="noStrike" cap="none" normalizeH="0" baseline="0" dirty="0" smtClean="0">
              <a:ln>
                <a:noFill/>
              </a:ln>
              <a:solidFill>
                <a:schemeClr val="tx1"/>
              </a:solidFill>
              <a:effectLst/>
              <a:latin typeface="+mn-ea"/>
            </a:endParaRPr>
          </a:p>
        </p:txBody>
      </p:sp>
      <p:sp>
        <p:nvSpPr>
          <p:cNvPr id="17" name="矩形 16"/>
          <p:cNvSpPr/>
          <p:nvPr/>
        </p:nvSpPr>
        <p:spPr bwMode="auto">
          <a:xfrm>
            <a:off x="5622016" y="4125077"/>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支票存款</a:t>
            </a:r>
            <a:endParaRPr kumimoji="1" lang="zh-TW" altLang="en-US" sz="2000" b="0" i="0" u="none" strike="noStrike" cap="none" normalizeH="0" baseline="0" dirty="0" smtClean="0">
              <a:ln>
                <a:noFill/>
              </a:ln>
              <a:solidFill>
                <a:schemeClr val="tx1"/>
              </a:solidFill>
              <a:effectLst/>
              <a:latin typeface="+mn-ea"/>
            </a:endParaRPr>
          </a:p>
        </p:txBody>
      </p:sp>
      <p:sp>
        <p:nvSpPr>
          <p:cNvPr id="18" name="矩形 17"/>
          <p:cNvSpPr/>
          <p:nvPr/>
        </p:nvSpPr>
        <p:spPr bwMode="auto">
          <a:xfrm>
            <a:off x="5622016" y="4893162"/>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活期存款</a:t>
            </a:r>
            <a:endParaRPr kumimoji="1" lang="zh-TW" altLang="en-US" sz="2000" b="0" i="0" u="none" strike="noStrike" cap="none" normalizeH="0" baseline="0" dirty="0" smtClean="0">
              <a:ln>
                <a:noFill/>
              </a:ln>
              <a:solidFill>
                <a:schemeClr val="tx1"/>
              </a:solidFill>
              <a:effectLst/>
              <a:latin typeface="+mn-ea"/>
            </a:endParaRPr>
          </a:p>
        </p:txBody>
      </p:sp>
      <p:sp>
        <p:nvSpPr>
          <p:cNvPr id="19" name="矩形 18"/>
          <p:cNvSpPr/>
          <p:nvPr/>
        </p:nvSpPr>
        <p:spPr bwMode="auto">
          <a:xfrm>
            <a:off x="5621896" y="5661248"/>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定期存款</a:t>
            </a:r>
            <a:endParaRPr kumimoji="1" lang="zh-TW" altLang="en-US" sz="2000" b="0" i="0" u="none" strike="noStrike" cap="none" normalizeH="0" baseline="0" dirty="0" smtClean="0">
              <a:ln>
                <a:noFill/>
              </a:ln>
              <a:solidFill>
                <a:schemeClr val="tx1"/>
              </a:solidFill>
              <a:effectLst/>
              <a:latin typeface="+mn-ea"/>
            </a:endParaRPr>
          </a:p>
        </p:txBody>
      </p:sp>
      <p:sp>
        <p:nvSpPr>
          <p:cNvPr id="20" name="矩形 19"/>
          <p:cNvSpPr/>
          <p:nvPr/>
        </p:nvSpPr>
        <p:spPr bwMode="auto">
          <a:xfrm>
            <a:off x="7248806" y="3356992"/>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保付支票</a:t>
            </a:r>
            <a:endParaRPr kumimoji="1" lang="zh-TW" altLang="en-US" sz="2000" b="0" i="0" u="none" strike="noStrike" cap="none" normalizeH="0" baseline="0" dirty="0" smtClean="0">
              <a:ln>
                <a:noFill/>
              </a:ln>
              <a:solidFill>
                <a:schemeClr val="tx1"/>
              </a:solidFill>
              <a:effectLst/>
              <a:latin typeface="+mn-ea"/>
            </a:endParaRPr>
          </a:p>
        </p:txBody>
      </p:sp>
      <p:sp>
        <p:nvSpPr>
          <p:cNvPr id="21" name="矩形 20"/>
          <p:cNvSpPr/>
          <p:nvPr/>
        </p:nvSpPr>
        <p:spPr bwMode="auto">
          <a:xfrm>
            <a:off x="7248806" y="4125077"/>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支票存款</a:t>
            </a:r>
            <a:endParaRPr kumimoji="1" lang="zh-TW" altLang="en-US" sz="2000" b="0" i="0" u="none" strike="noStrike" cap="none" normalizeH="0" baseline="0" dirty="0" smtClean="0">
              <a:ln>
                <a:noFill/>
              </a:ln>
              <a:solidFill>
                <a:schemeClr val="tx1"/>
              </a:solidFill>
              <a:effectLst/>
              <a:latin typeface="+mn-ea"/>
            </a:endParaRPr>
          </a:p>
        </p:txBody>
      </p:sp>
      <p:sp>
        <p:nvSpPr>
          <p:cNvPr id="22" name="矩形 21"/>
          <p:cNvSpPr/>
          <p:nvPr/>
        </p:nvSpPr>
        <p:spPr bwMode="auto">
          <a:xfrm>
            <a:off x="7248806" y="4893162"/>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活期存款</a:t>
            </a:r>
            <a:endParaRPr kumimoji="1" lang="zh-TW" altLang="en-US" sz="2000" b="0" i="0" u="none" strike="noStrike" cap="none" normalizeH="0" baseline="0" dirty="0" smtClean="0">
              <a:ln>
                <a:noFill/>
              </a:ln>
              <a:solidFill>
                <a:schemeClr val="tx1"/>
              </a:solidFill>
              <a:effectLst/>
              <a:latin typeface="+mn-ea"/>
            </a:endParaRPr>
          </a:p>
        </p:txBody>
      </p:sp>
      <p:sp>
        <p:nvSpPr>
          <p:cNvPr id="23" name="矩形 22"/>
          <p:cNvSpPr/>
          <p:nvPr/>
        </p:nvSpPr>
        <p:spPr bwMode="auto">
          <a:xfrm>
            <a:off x="7248686" y="5661248"/>
            <a:ext cx="1080000" cy="36004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定期存款</a:t>
            </a:r>
            <a:endParaRPr kumimoji="1" lang="zh-TW" altLang="en-US" sz="2000" b="0" i="0" u="none" strike="noStrike" cap="none" normalizeH="0" baseline="0" dirty="0" smtClean="0">
              <a:ln>
                <a:noFill/>
              </a:ln>
              <a:solidFill>
                <a:schemeClr val="tx1"/>
              </a:solidFill>
              <a:effectLst/>
              <a:latin typeface="+mn-ea"/>
            </a:endParaRPr>
          </a:p>
        </p:txBody>
      </p:sp>
      <p:cxnSp>
        <p:nvCxnSpPr>
          <p:cNvPr id="25" name="直線接點 24"/>
          <p:cNvCxnSpPr/>
          <p:nvPr/>
        </p:nvCxnSpPr>
        <p:spPr bwMode="auto">
          <a:xfrm>
            <a:off x="4932040" y="2636912"/>
            <a:ext cx="0" cy="4032448"/>
          </a:xfrm>
          <a:prstGeom prst="line">
            <a:avLst/>
          </a:prstGeom>
          <a:solidFill>
            <a:schemeClr val="accent1"/>
          </a:solidFill>
          <a:ln w="28575" cap="sq" cmpd="sng" algn="ctr">
            <a:solidFill>
              <a:srgbClr val="0070C0"/>
            </a:solidFill>
            <a:prstDash val="sysDot"/>
            <a:round/>
            <a:headEnd type="none" w="sm" len="sm"/>
            <a:tailEnd type="none" w="sm" len="sm"/>
          </a:ln>
          <a:effectLst/>
        </p:spPr>
      </p:cxnSp>
      <p:sp>
        <p:nvSpPr>
          <p:cNvPr id="27" name="橢圓 26"/>
          <p:cNvSpPr/>
          <p:nvPr/>
        </p:nvSpPr>
        <p:spPr bwMode="auto">
          <a:xfrm>
            <a:off x="4407092" y="1998917"/>
            <a:ext cx="1049896" cy="504056"/>
          </a:xfrm>
          <a:prstGeom prst="ellipse">
            <a:avLst/>
          </a:prstGeom>
          <a:solidFill>
            <a:srgbClr val="FFC000"/>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現金</a:t>
            </a:r>
          </a:p>
        </p:txBody>
      </p:sp>
      <p:pic>
        <p:nvPicPr>
          <p:cNvPr id="28" name="圖片 27"/>
          <p:cNvPicPr>
            <a:picLocks noChangeAspect="1"/>
          </p:cNvPicPr>
          <p:nvPr/>
        </p:nvPicPr>
        <p:blipFill>
          <a:blip r:embed="rId2" cstate="print">
            <a:extLst>
              <a:ext uri="{BEBA8EAE-BF5A-486C-A8C5-ECC9F3942E4B}">
                <a14:imgProps xmlns:a14="http://schemas.microsoft.com/office/drawing/2010/main">
                  <a14:imgLayer r:embed="rId3">
                    <a14:imgEffect>
                      <a14:backgroundRemoval t="0" b="97750" l="0" r="98250"/>
                    </a14:imgEffect>
                  </a14:imgLayer>
                </a14:imgProps>
              </a:ext>
              <a:ext uri="{28A0092B-C50C-407E-A947-70E740481C1C}">
                <a14:useLocalDpi xmlns:a14="http://schemas.microsoft.com/office/drawing/2010/main" val="0"/>
              </a:ext>
            </a:extLst>
          </a:blip>
          <a:stretch>
            <a:fillRect/>
          </a:stretch>
        </p:blipFill>
        <p:spPr>
          <a:xfrm>
            <a:off x="2739008" y="2100064"/>
            <a:ext cx="536848" cy="536848"/>
          </a:xfrm>
          <a:prstGeom prst="rect">
            <a:avLst/>
          </a:prstGeom>
        </p:spPr>
      </p:pic>
      <p:pic>
        <p:nvPicPr>
          <p:cNvPr id="29" name="圖片 28"/>
          <p:cNvPicPr>
            <a:picLocks noChangeAspect="1"/>
          </p:cNvPicPr>
          <p:nvPr/>
        </p:nvPicPr>
        <p:blipFill>
          <a:blip r:embed="rId4" cstate="print">
            <a:extLst>
              <a:ext uri="{BEBA8EAE-BF5A-486C-A8C5-ECC9F3942E4B}">
                <a14:imgProps xmlns:a14="http://schemas.microsoft.com/office/drawing/2010/main">
                  <a14:imgLayer r:embed="rId5">
                    <a14:imgEffect>
                      <a14:backgroundRemoval t="7909" b="84724" l="53462" r="95923"/>
                    </a14:imgEffect>
                  </a14:imgLayer>
                </a14:imgProps>
              </a:ext>
              <a:ext uri="{28A0092B-C50C-407E-A947-70E740481C1C}">
                <a14:useLocalDpi xmlns:a14="http://schemas.microsoft.com/office/drawing/2010/main" val="0"/>
              </a:ext>
            </a:extLst>
          </a:blip>
          <a:stretch>
            <a:fillRect/>
          </a:stretch>
        </p:blipFill>
        <p:spPr>
          <a:xfrm>
            <a:off x="6175081" y="2017667"/>
            <a:ext cx="1011279" cy="718008"/>
          </a:xfrm>
          <a:prstGeom prst="rect">
            <a:avLst/>
          </a:prstGeom>
        </p:spPr>
      </p:pic>
    </p:spTree>
    <p:extLst>
      <p:ext uri="{BB962C8B-B14F-4D97-AF65-F5344CB8AC3E}">
        <p14:creationId xmlns:p14="http://schemas.microsoft.com/office/powerpoint/2010/main" val="359305901"/>
      </p:ext>
    </p:extLst>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30000"/>
              </a:lnSpc>
              <a:buNone/>
            </a:pPr>
            <a:r>
              <a:rPr lang="zh-TW" altLang="en-US" sz="2400" b="1" dirty="0">
                <a:solidFill>
                  <a:srgbClr val="FF0000"/>
                </a:solidFill>
              </a:rPr>
              <a:t>二、零用金</a:t>
            </a:r>
            <a:r>
              <a:rPr lang="en-US" altLang="zh-TW" sz="2400" b="1" dirty="0">
                <a:solidFill>
                  <a:srgbClr val="FF0000"/>
                </a:solidFill>
              </a:rPr>
              <a:t>(Petty Cash)</a:t>
            </a:r>
            <a:r>
              <a:rPr lang="zh-TW" altLang="en-US" sz="2400" b="1" dirty="0" smtClean="0">
                <a:solidFill>
                  <a:srgbClr val="FF0000"/>
                </a:solidFill>
              </a:rPr>
              <a:t>制度</a:t>
            </a:r>
            <a:endParaRPr lang="en-US" altLang="zh-TW" sz="2400" b="1" dirty="0" smtClean="0">
              <a:solidFill>
                <a:srgbClr val="FF0000"/>
              </a:solidFill>
            </a:endParaRPr>
          </a:p>
          <a:p>
            <a:pPr marL="0" indent="0">
              <a:lnSpc>
                <a:spcPct val="130000"/>
              </a:lnSpc>
              <a:buNone/>
            </a:pPr>
            <a:r>
              <a:rPr lang="zh-TW" altLang="en-US" sz="2400" dirty="0"/>
              <a:t>設置定額的零用金，交由專人保管，以支付零星開支</a:t>
            </a:r>
            <a:r>
              <a:rPr lang="zh-TW" altLang="en-US" sz="2400" dirty="0" smtClean="0"/>
              <a:t>。</a:t>
            </a:r>
            <a:endParaRPr lang="en-US" altLang="zh-TW" sz="2400" dirty="0" smtClean="0"/>
          </a:p>
          <a:p>
            <a:pPr marL="0" indent="0">
              <a:lnSpc>
                <a:spcPct val="130000"/>
              </a:lnSpc>
              <a:buNone/>
            </a:pPr>
            <a:r>
              <a:rPr lang="zh-TW" altLang="en-US" sz="2400" dirty="0"/>
              <a:t>零用金設置的額度，以能應付二星期至一個月的零星支付為宜。當零用金即將用罄時，即由保管員將憑證單據按性質歸類為適當科目，送會計部門憑以記帳並撥補零用金，仍回復原來的定額。</a:t>
            </a:r>
          </a:p>
        </p:txBody>
      </p:sp>
    </p:spTree>
    <p:extLst>
      <p:ext uri="{BB962C8B-B14F-4D97-AF65-F5344CB8AC3E}">
        <p14:creationId xmlns:p14="http://schemas.microsoft.com/office/powerpoint/2010/main" val="1478874819"/>
      </p:ext>
    </p:extLst>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42</a:t>
            </a:r>
            <a:r>
              <a:rPr lang="zh-TW" altLang="en-US" dirty="0"/>
              <a:t>：零用金的會計處理</a:t>
            </a:r>
          </a:p>
        </p:txBody>
      </p:sp>
      <p:sp>
        <p:nvSpPr>
          <p:cNvPr id="3" name="內容版面配置區 2"/>
          <p:cNvSpPr>
            <a:spLocks noGrp="1"/>
          </p:cNvSpPr>
          <p:nvPr>
            <p:ph idx="1"/>
          </p:nvPr>
        </p:nvSpPr>
        <p:spPr/>
        <p:txBody>
          <a:bodyPr/>
          <a:lstStyle/>
          <a:p>
            <a:pPr marL="0" indent="0">
              <a:buNone/>
            </a:pPr>
            <a:r>
              <a:rPr lang="zh-TW" altLang="en-US" sz="2000" dirty="0"/>
              <a:t>設某公司於</a:t>
            </a:r>
            <a:r>
              <a:rPr lang="en-US" altLang="zh-TW" sz="2000" dirty="0"/>
              <a:t>1</a:t>
            </a:r>
            <a:r>
              <a:rPr lang="zh-TW" altLang="en-US" sz="2000" dirty="0"/>
              <a:t>月</a:t>
            </a:r>
            <a:r>
              <a:rPr lang="en-US" altLang="zh-TW" sz="2000" dirty="0"/>
              <a:t>1</a:t>
            </a:r>
            <a:r>
              <a:rPr lang="zh-TW" altLang="en-US" sz="2000" dirty="0"/>
              <a:t>日設置</a:t>
            </a:r>
            <a:r>
              <a:rPr lang="en-US" altLang="zh-TW" sz="2000" dirty="0"/>
              <a:t>$5,000</a:t>
            </a:r>
            <a:r>
              <a:rPr lang="zh-TW" altLang="en-US" sz="2000" dirty="0"/>
              <a:t>零用金，兩星期後零用金保管員提出下列付款單據請求撥補歸墊：郵票</a:t>
            </a:r>
            <a:r>
              <a:rPr lang="en-US" altLang="zh-TW" sz="2000" dirty="0"/>
              <a:t>$1,250</a:t>
            </a:r>
            <a:r>
              <a:rPr lang="zh-TW" altLang="en-US" sz="2000" dirty="0"/>
              <a:t>，文具用品</a:t>
            </a:r>
            <a:r>
              <a:rPr lang="en-US" altLang="zh-TW" sz="2000" dirty="0"/>
              <a:t>$800</a:t>
            </a:r>
            <a:r>
              <a:rPr lang="zh-TW" altLang="en-US" sz="2000" dirty="0"/>
              <a:t>，計程車費</a:t>
            </a:r>
            <a:r>
              <a:rPr lang="en-US" altLang="zh-TW" sz="2000" dirty="0"/>
              <a:t>$1,370</a:t>
            </a:r>
            <a:r>
              <a:rPr lang="zh-TW" altLang="en-US" sz="2000" dirty="0"/>
              <a:t>，員工加班誤餐費</a:t>
            </a:r>
            <a:r>
              <a:rPr lang="en-US" altLang="zh-TW" sz="2000" dirty="0"/>
              <a:t>$795</a:t>
            </a:r>
            <a:r>
              <a:rPr lang="zh-TW" altLang="en-US" sz="2000" dirty="0"/>
              <a:t>，報費</a:t>
            </a:r>
            <a:r>
              <a:rPr lang="en-US" altLang="zh-TW" sz="2000" dirty="0"/>
              <a:t>$450</a:t>
            </a:r>
            <a:r>
              <a:rPr lang="zh-TW" altLang="en-US" sz="2000" dirty="0"/>
              <a:t>，零用金短少</a:t>
            </a:r>
            <a:r>
              <a:rPr lang="en-US" altLang="zh-TW" sz="2000" dirty="0"/>
              <a:t>$5</a:t>
            </a:r>
            <a:r>
              <a:rPr lang="zh-TW" altLang="en-US" sz="2000" dirty="0"/>
              <a:t>（手存零用金尚餘</a:t>
            </a:r>
            <a:r>
              <a:rPr lang="en-US" altLang="zh-TW" sz="2000" dirty="0"/>
              <a:t>$330</a:t>
            </a:r>
            <a:r>
              <a:rPr lang="zh-TW" altLang="en-US" sz="2000" dirty="0"/>
              <a:t>）。有關分錄如下：</a:t>
            </a:r>
          </a:p>
        </p:txBody>
      </p:sp>
      <p:sp>
        <p:nvSpPr>
          <p:cNvPr id="4" name="矩形 3"/>
          <p:cNvSpPr/>
          <p:nvPr/>
        </p:nvSpPr>
        <p:spPr>
          <a:xfrm>
            <a:off x="-36000" y="3140968"/>
            <a:ext cx="9216000" cy="3477875"/>
          </a:xfrm>
          <a:prstGeom prst="rect">
            <a:avLst/>
          </a:prstGeom>
        </p:spPr>
        <p:txBody>
          <a:bodyPr>
            <a:spAutoFit/>
          </a:bodyPr>
          <a:lstStyle/>
          <a:p>
            <a:pPr defTabSz="756000"/>
            <a:r>
              <a:rPr lang="en-US" altLang="zh-TW" sz="2000" dirty="0"/>
              <a:t>	</a:t>
            </a:r>
            <a:r>
              <a:rPr lang="zh-TW" altLang="en-US" sz="2000" b="1" dirty="0">
                <a:solidFill>
                  <a:srgbClr val="0070C0"/>
                </a:solidFill>
              </a:rPr>
              <a:t>設置時：</a:t>
            </a:r>
            <a:endParaRPr lang="en-US" altLang="zh-TW" sz="2000" b="1" dirty="0" smtClean="0">
              <a:solidFill>
                <a:srgbClr val="0070C0"/>
              </a:solidFill>
            </a:endParaRPr>
          </a:p>
          <a:p>
            <a:pPr lvl="1" defTabSz="756000"/>
            <a:r>
              <a:rPr lang="en-US" altLang="zh-TW" sz="2000" dirty="0" smtClean="0"/>
              <a:t>1/  1</a:t>
            </a:r>
            <a:r>
              <a:rPr lang="zh-TW" altLang="en-US" sz="2000" dirty="0" smtClean="0"/>
              <a:t> 零  用  金</a:t>
            </a:r>
            <a:r>
              <a:rPr lang="zh-TW" altLang="en-US" sz="2000" dirty="0"/>
              <a:t>	　　	</a:t>
            </a:r>
            <a:r>
              <a:rPr lang="en-US" altLang="zh-TW" sz="2000" dirty="0" smtClean="0"/>
              <a:t>	5,000</a:t>
            </a:r>
            <a:r>
              <a:rPr lang="en-US" altLang="zh-TW" sz="2000" dirty="0"/>
              <a:t>		</a:t>
            </a:r>
          </a:p>
          <a:p>
            <a:pPr lvl="1" defTabSz="756000"/>
            <a:r>
              <a:rPr lang="zh-TW" altLang="en-US" sz="2000" dirty="0"/>
              <a:t>　　</a:t>
            </a:r>
            <a:r>
              <a:rPr lang="en-US" altLang="zh-TW" sz="2000" dirty="0" smtClean="0"/>
              <a:t>	</a:t>
            </a:r>
            <a:r>
              <a:rPr lang="zh-TW" altLang="en-US" sz="2000" dirty="0" smtClean="0"/>
              <a:t>銀行存款</a:t>
            </a:r>
            <a:r>
              <a:rPr lang="zh-TW" altLang="en-US" sz="2000" dirty="0"/>
              <a:t>		　　	</a:t>
            </a:r>
            <a:r>
              <a:rPr lang="en-US" altLang="zh-TW" sz="2000" dirty="0" smtClean="0"/>
              <a:t>	5,000</a:t>
            </a:r>
            <a:r>
              <a:rPr lang="en-US" altLang="zh-TW" sz="2000" dirty="0"/>
              <a:t>	</a:t>
            </a:r>
          </a:p>
          <a:p>
            <a:pPr lvl="1" defTabSz="756000"/>
            <a:r>
              <a:rPr lang="en-US" altLang="zh-TW" sz="2000" dirty="0" smtClean="0"/>
              <a:t>	</a:t>
            </a:r>
            <a:r>
              <a:rPr lang="zh-TW" altLang="en-US" sz="2000" b="1" dirty="0" smtClean="0">
                <a:solidFill>
                  <a:srgbClr val="0070C0"/>
                </a:solidFill>
              </a:rPr>
              <a:t>撥</a:t>
            </a:r>
            <a:r>
              <a:rPr lang="zh-TW" altLang="en-US" sz="2000" b="1" dirty="0">
                <a:solidFill>
                  <a:srgbClr val="0070C0"/>
                </a:solidFill>
              </a:rPr>
              <a:t>補時：</a:t>
            </a:r>
            <a:endParaRPr lang="en-US" altLang="zh-TW" sz="2000" b="1" dirty="0" smtClean="0">
              <a:solidFill>
                <a:srgbClr val="0070C0"/>
              </a:solidFill>
            </a:endParaRPr>
          </a:p>
          <a:p>
            <a:pPr lvl="1" defTabSz="756000"/>
            <a:r>
              <a:rPr lang="en-US" altLang="zh-TW" sz="2000" dirty="0" smtClean="0"/>
              <a:t>1/15</a:t>
            </a:r>
            <a:r>
              <a:rPr lang="zh-TW" altLang="en-US" sz="2000" dirty="0" smtClean="0"/>
              <a:t>郵  電  費</a:t>
            </a:r>
            <a:r>
              <a:rPr lang="zh-TW" altLang="en-US" sz="2000" dirty="0"/>
              <a:t>	　　	</a:t>
            </a:r>
            <a:r>
              <a:rPr lang="en-US" altLang="zh-TW" sz="2000" dirty="0" smtClean="0"/>
              <a:t>	1,250</a:t>
            </a:r>
            <a:r>
              <a:rPr lang="en-US" altLang="zh-TW" sz="2000" dirty="0"/>
              <a:t>		</a:t>
            </a:r>
          </a:p>
          <a:p>
            <a:pPr lvl="1" defTabSz="756000"/>
            <a:r>
              <a:rPr lang="en-US" altLang="zh-TW" sz="2000" dirty="0"/>
              <a:t> </a:t>
            </a:r>
            <a:r>
              <a:rPr lang="zh-TW" altLang="en-US" sz="2000" dirty="0"/>
              <a:t>　</a:t>
            </a:r>
            <a:r>
              <a:rPr lang="zh-TW" altLang="en-US" sz="2000" dirty="0" smtClean="0"/>
              <a:t>  文具</a:t>
            </a:r>
            <a:r>
              <a:rPr lang="zh-TW" altLang="en-US" sz="2000" dirty="0"/>
              <a:t>用品	　　	</a:t>
            </a:r>
            <a:r>
              <a:rPr lang="en-US" altLang="zh-TW" sz="2000" dirty="0" smtClean="0"/>
              <a:t>	   800</a:t>
            </a:r>
            <a:r>
              <a:rPr lang="en-US" altLang="zh-TW" sz="2000" dirty="0"/>
              <a:t>		</a:t>
            </a:r>
          </a:p>
          <a:p>
            <a:pPr lvl="1" defTabSz="756000"/>
            <a:r>
              <a:rPr lang="en-US" altLang="zh-TW" sz="2000" dirty="0"/>
              <a:t> </a:t>
            </a:r>
            <a:r>
              <a:rPr lang="zh-TW" altLang="en-US" sz="2000" dirty="0"/>
              <a:t>　</a:t>
            </a:r>
            <a:r>
              <a:rPr lang="zh-TW" altLang="en-US" sz="2000" dirty="0" smtClean="0"/>
              <a:t>  車  馬  費</a:t>
            </a:r>
            <a:r>
              <a:rPr lang="zh-TW" altLang="en-US" sz="2000" dirty="0"/>
              <a:t>	　　	</a:t>
            </a:r>
            <a:r>
              <a:rPr lang="en-US" altLang="zh-TW" sz="2000" dirty="0" smtClean="0"/>
              <a:t>	1,370</a:t>
            </a:r>
            <a:r>
              <a:rPr lang="en-US" altLang="zh-TW" sz="2000" dirty="0"/>
              <a:t>		</a:t>
            </a:r>
          </a:p>
          <a:p>
            <a:pPr lvl="1" defTabSz="756000"/>
            <a:r>
              <a:rPr lang="en-US" altLang="zh-TW" sz="2000" dirty="0"/>
              <a:t> </a:t>
            </a:r>
            <a:r>
              <a:rPr lang="zh-TW" altLang="en-US" sz="2000" dirty="0"/>
              <a:t>　</a:t>
            </a:r>
            <a:r>
              <a:rPr lang="zh-TW" altLang="en-US" sz="2000" dirty="0" smtClean="0"/>
              <a:t>  加班</a:t>
            </a:r>
            <a:r>
              <a:rPr lang="zh-TW" altLang="en-US" sz="2000" dirty="0"/>
              <a:t>誤餐費	　　	</a:t>
            </a:r>
            <a:r>
              <a:rPr lang="zh-TW" altLang="en-US" sz="2000" dirty="0" smtClean="0"/>
              <a:t>               </a:t>
            </a:r>
            <a:r>
              <a:rPr lang="en-US" altLang="zh-TW" sz="2000" dirty="0" smtClean="0"/>
              <a:t>795</a:t>
            </a:r>
            <a:r>
              <a:rPr lang="en-US" altLang="zh-TW" sz="2000" dirty="0"/>
              <a:t>		</a:t>
            </a:r>
          </a:p>
          <a:p>
            <a:pPr lvl="1" defTabSz="756000"/>
            <a:r>
              <a:rPr lang="en-US" altLang="zh-TW" sz="2000" dirty="0"/>
              <a:t> </a:t>
            </a:r>
            <a:r>
              <a:rPr lang="zh-TW" altLang="en-US" sz="2000" dirty="0"/>
              <a:t>　</a:t>
            </a:r>
            <a:r>
              <a:rPr lang="zh-TW" altLang="en-US" sz="2000" dirty="0" smtClean="0"/>
              <a:t>  書  報  費</a:t>
            </a:r>
            <a:r>
              <a:rPr lang="zh-TW" altLang="en-US" sz="2000" dirty="0"/>
              <a:t>	　　	</a:t>
            </a:r>
            <a:r>
              <a:rPr lang="en-US" altLang="zh-TW" sz="2000" dirty="0" smtClean="0"/>
              <a:t>	   450</a:t>
            </a:r>
            <a:r>
              <a:rPr lang="en-US" altLang="zh-TW" sz="2000" dirty="0"/>
              <a:t>		</a:t>
            </a:r>
          </a:p>
          <a:p>
            <a:pPr lvl="1" defTabSz="756000"/>
            <a:r>
              <a:rPr lang="en-US" altLang="zh-TW" sz="2000" dirty="0"/>
              <a:t> </a:t>
            </a:r>
            <a:r>
              <a:rPr lang="zh-TW" altLang="en-US" sz="2000" dirty="0"/>
              <a:t>　</a:t>
            </a:r>
            <a:r>
              <a:rPr lang="zh-TW" altLang="en-US" sz="2000" dirty="0" smtClean="0"/>
              <a:t>  現金</a:t>
            </a:r>
            <a:r>
              <a:rPr lang="zh-TW" altLang="en-US" sz="2000" dirty="0"/>
              <a:t>短溢	　　	</a:t>
            </a:r>
            <a:r>
              <a:rPr lang="en-US" altLang="zh-TW" sz="2000" dirty="0" smtClean="0"/>
              <a:t>	       5</a:t>
            </a:r>
            <a:r>
              <a:rPr lang="en-US" altLang="zh-TW" sz="2000" dirty="0"/>
              <a:t>		</a:t>
            </a:r>
          </a:p>
          <a:p>
            <a:pPr lvl="1" defTabSz="756000"/>
            <a:r>
              <a:rPr lang="en-US" altLang="zh-TW" sz="2000" dirty="0"/>
              <a:t> </a:t>
            </a:r>
            <a:r>
              <a:rPr lang="zh-TW" altLang="en-US" sz="2000" dirty="0"/>
              <a:t>　　 </a:t>
            </a:r>
            <a:r>
              <a:rPr lang="zh-TW" altLang="en-US" sz="2000" dirty="0" smtClean="0"/>
              <a:t>     銀行存款</a:t>
            </a:r>
            <a:r>
              <a:rPr lang="zh-TW" altLang="en-US" sz="2000" dirty="0"/>
              <a:t>		　　	</a:t>
            </a:r>
            <a:r>
              <a:rPr lang="en-US" altLang="zh-TW" sz="2000" dirty="0" smtClean="0"/>
              <a:t>	4,670</a:t>
            </a:r>
            <a:r>
              <a:rPr lang="en-US" altLang="zh-TW" sz="2000" dirty="0"/>
              <a:t>	</a:t>
            </a:r>
          </a:p>
        </p:txBody>
      </p:sp>
    </p:spTree>
    <p:extLst>
      <p:ext uri="{BB962C8B-B14F-4D97-AF65-F5344CB8AC3E}">
        <p14:creationId xmlns:p14="http://schemas.microsoft.com/office/powerpoint/2010/main" val="178160980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本章</a:t>
            </a:r>
            <a:r>
              <a:rPr lang="zh-TW" altLang="en-US" dirty="0" smtClean="0"/>
              <a:t>綱要</a:t>
            </a:r>
            <a:endParaRPr lang="zh-TW" altLang="en-US" dirty="0"/>
          </a:p>
        </p:txBody>
      </p:sp>
      <p:graphicFrame>
        <p:nvGraphicFramePr>
          <p:cNvPr id="6" name="內容版面配置區 4"/>
          <p:cNvGraphicFramePr>
            <a:graphicFrameLocks noGrp="1"/>
          </p:cNvGraphicFramePr>
          <p:nvPr>
            <p:ph idx="1"/>
            <p:extLst>
              <p:ext uri="{D42A27DB-BD31-4B8C-83A1-F6EECF244321}">
                <p14:modId xmlns:p14="http://schemas.microsoft.com/office/powerpoint/2010/main" val="855935926"/>
              </p:ext>
            </p:extLst>
          </p:nvPr>
        </p:nvGraphicFramePr>
        <p:xfrm>
          <a:off x="457200" y="2205038"/>
          <a:ext cx="8229600"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5528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197312"/>
            <a:ext cx="8229600" cy="5040000"/>
          </a:xfrm>
        </p:spPr>
        <p:txBody>
          <a:bodyPr/>
          <a:lstStyle/>
          <a:p>
            <a:pPr marL="0" indent="0">
              <a:buNone/>
            </a:pPr>
            <a:r>
              <a:rPr lang="en-US" altLang="zh-TW" dirty="0" smtClean="0"/>
              <a:t>(</a:t>
            </a:r>
            <a:r>
              <a:rPr lang="zh-TW" altLang="en-US" dirty="0" smtClean="0"/>
              <a:t>一</a:t>
            </a:r>
            <a:r>
              <a:rPr lang="en-US" altLang="zh-TW" dirty="0" smtClean="0"/>
              <a:t>)</a:t>
            </a:r>
            <a:r>
              <a:rPr lang="zh-TW" altLang="en-US" dirty="0"/>
              <a:t>交易日</a:t>
            </a:r>
            <a:r>
              <a:rPr lang="zh-TW" altLang="en-US" dirty="0" smtClean="0"/>
              <a:t>會計</a:t>
            </a:r>
            <a:endParaRPr lang="en-US" altLang="zh-TW" dirty="0" smtClean="0"/>
          </a:p>
          <a:p>
            <a:pPr marL="0" indent="0">
              <a:buNone/>
            </a:pPr>
            <a:endParaRPr lang="zh-TW" altLang="en-US" dirty="0"/>
          </a:p>
        </p:txBody>
      </p:sp>
      <p:graphicFrame>
        <p:nvGraphicFramePr>
          <p:cNvPr id="13" name="表格 12"/>
          <p:cNvGraphicFramePr>
            <a:graphicFrameLocks noGrp="1"/>
          </p:cNvGraphicFramePr>
          <p:nvPr>
            <p:extLst>
              <p:ext uri="{D42A27DB-BD31-4B8C-83A1-F6EECF244321}">
                <p14:modId xmlns:p14="http://schemas.microsoft.com/office/powerpoint/2010/main" val="2803532138"/>
              </p:ext>
            </p:extLst>
          </p:nvPr>
        </p:nvGraphicFramePr>
        <p:xfrm>
          <a:off x="97720" y="1700808"/>
          <a:ext cx="8948560" cy="377952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xmlns="" val="3943259"/>
                    </a:ext>
                  </a:extLst>
                </a:gridCol>
                <a:gridCol w="3492000">
                  <a:extLst>
                    <a:ext uri="{9D8B030D-6E8A-4147-A177-3AD203B41FA5}">
                      <a16:colId xmlns:a16="http://schemas.microsoft.com/office/drawing/2014/main" xmlns="" val="245654089"/>
                    </a:ext>
                  </a:extLst>
                </a:gridCol>
                <a:gridCol w="1296000">
                  <a:extLst>
                    <a:ext uri="{9D8B030D-6E8A-4147-A177-3AD203B41FA5}">
                      <a16:colId xmlns:a16="http://schemas.microsoft.com/office/drawing/2014/main" xmlns="" val="725528437"/>
                    </a:ext>
                  </a:extLst>
                </a:gridCol>
                <a:gridCol w="208280">
                  <a:extLst>
                    <a:ext uri="{9D8B030D-6E8A-4147-A177-3AD203B41FA5}">
                      <a16:colId xmlns:a16="http://schemas.microsoft.com/office/drawing/2014/main" xmlns="" val="1090785128"/>
                    </a:ext>
                  </a:extLst>
                </a:gridCol>
                <a:gridCol w="1296000">
                  <a:extLst>
                    <a:ext uri="{9D8B030D-6E8A-4147-A177-3AD203B41FA5}">
                      <a16:colId xmlns:a16="http://schemas.microsoft.com/office/drawing/2014/main" xmlns="" val="4264772335"/>
                    </a:ext>
                  </a:extLst>
                </a:gridCol>
                <a:gridCol w="208280">
                  <a:extLst>
                    <a:ext uri="{9D8B030D-6E8A-4147-A177-3AD203B41FA5}">
                      <a16:colId xmlns:a16="http://schemas.microsoft.com/office/drawing/2014/main" xmlns="" val="1496881581"/>
                    </a:ext>
                  </a:extLst>
                </a:gridCol>
                <a:gridCol w="1296000">
                  <a:extLst>
                    <a:ext uri="{9D8B030D-6E8A-4147-A177-3AD203B41FA5}">
                      <a16:colId xmlns:a16="http://schemas.microsoft.com/office/drawing/2014/main" xmlns="" val="3417758213"/>
                    </a:ext>
                  </a:extLst>
                </a:gridCol>
              </a:tblGrid>
              <a:tr h="360000">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(1)</a:t>
                      </a:r>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(2)</a:t>
                      </a:r>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(3)</a:t>
                      </a:r>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44146906"/>
                  </a:ext>
                </a:extLst>
              </a:tr>
              <a:tr h="0">
                <a:tc>
                  <a:txBody>
                    <a:bodyPr/>
                    <a:lstStyle/>
                    <a:p>
                      <a:r>
                        <a:rPr lang="en-US" altLang="zh-TW" sz="2000" dirty="0" smtClean="0">
                          <a:solidFill>
                            <a:schemeClr val="tx1"/>
                          </a:solidFill>
                        </a:rPr>
                        <a:t>X1/12/30</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透過損益按公允價值衡量之金</a:t>
                      </a:r>
                      <a:endParaRPr lang="en-US" altLang="zh-TW" sz="2000" dirty="0" smtClean="0">
                        <a:solidFill>
                          <a:schemeClr val="tx1"/>
                        </a:solidFill>
                      </a:endParaRPr>
                    </a:p>
                    <a:p>
                      <a:r>
                        <a:rPr lang="en-US" altLang="zh-TW" sz="2000" dirty="0" smtClean="0">
                          <a:solidFill>
                            <a:schemeClr val="tx1"/>
                          </a:solidFill>
                        </a:rPr>
                        <a:t>    </a:t>
                      </a:r>
                      <a:r>
                        <a:rPr lang="zh-TW" altLang="en-US" sz="2000" dirty="0" smtClean="0">
                          <a:solidFill>
                            <a:schemeClr val="tx1"/>
                          </a:solidFill>
                        </a:rPr>
                        <a:t>融資產</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altLang="zh-TW" sz="2000" dirty="0" smtClean="0">
                        <a:solidFill>
                          <a:schemeClr val="tx1"/>
                        </a:solidFill>
                      </a:endParaRPr>
                    </a:p>
                    <a:p>
                      <a:r>
                        <a:rPr lang="en-US" altLang="zh-TW" sz="2000" dirty="0" smtClean="0">
                          <a:solidFill>
                            <a:schemeClr val="tx1"/>
                          </a:solidFill>
                        </a:rPr>
                        <a:t>980,000</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22836720"/>
                  </a:ext>
                </a:extLst>
              </a:tr>
              <a:tr h="0">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應付款項</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980,000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45621675"/>
                  </a:ext>
                </a:extLst>
              </a:tr>
              <a:tr h="0">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透過其他綜合損益按公允價值</a:t>
                      </a:r>
                      <a:endParaRPr lang="en-US" altLang="zh-TW" sz="2000" dirty="0" smtClean="0">
                        <a:solidFill>
                          <a:schemeClr val="tx1"/>
                        </a:solidFill>
                      </a:endParaRPr>
                    </a:p>
                    <a:p>
                      <a:r>
                        <a:rPr lang="en-US" altLang="zh-TW" sz="2000" dirty="0" smtClean="0">
                          <a:solidFill>
                            <a:schemeClr val="tx1"/>
                          </a:solidFill>
                        </a:rPr>
                        <a:t>    </a:t>
                      </a:r>
                      <a:r>
                        <a:rPr lang="zh-TW" altLang="en-US" sz="2000" dirty="0" smtClean="0">
                          <a:solidFill>
                            <a:schemeClr val="tx1"/>
                          </a:solidFill>
                        </a:rPr>
                        <a:t>衡量之金融資產</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ltLang="zh-TW" sz="2000" dirty="0" smtClean="0">
                        <a:solidFill>
                          <a:schemeClr val="tx1"/>
                        </a:solidFill>
                      </a:endParaRPr>
                    </a:p>
                    <a:p>
                      <a:r>
                        <a:rPr lang="en-US" altLang="zh-TW" sz="2000" dirty="0" smtClean="0">
                          <a:solidFill>
                            <a:schemeClr val="tx1"/>
                          </a:solidFill>
                        </a:rPr>
                        <a:t>980,000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509070677"/>
                  </a:ext>
                </a:extLst>
              </a:tr>
              <a:tr h="0">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應付款項</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a:t>
                      </a:r>
                      <a:r>
                        <a:rPr lang="en-US" altLang="zh-TW" sz="2000" dirty="0" smtClean="0">
                          <a:solidFill>
                            <a:schemeClr val="tx1"/>
                          </a:solidFill>
                        </a:rPr>
                        <a:t>980,000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4609973"/>
                  </a:ext>
                </a:extLst>
              </a:tr>
              <a:tr h="0">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按攤銷後成本衡量之金融資產</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980,000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31541744"/>
                  </a:ext>
                </a:extLst>
              </a:tr>
              <a:tr h="0">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應付款項</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a:t>
                      </a:r>
                      <a:r>
                        <a:rPr lang="en-US" altLang="zh-TW" sz="2000" dirty="0" smtClean="0">
                          <a:solidFill>
                            <a:schemeClr val="tx1"/>
                          </a:solidFill>
                        </a:rPr>
                        <a:t>980,000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09464791"/>
                  </a:ext>
                </a:extLst>
              </a:tr>
              <a:tr h="0">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1800" b="1" dirty="0" smtClean="0">
                          <a:solidFill>
                            <a:schemeClr val="tx1"/>
                          </a:solidFill>
                        </a:rPr>
                        <a:t>認列金融資產及應付款項。</a:t>
                      </a:r>
                      <a:endParaRPr lang="zh-TW" altLang="en-US" sz="20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49382625"/>
                  </a:ext>
                </a:extLst>
              </a:tr>
            </a:tbl>
          </a:graphicData>
        </a:graphic>
      </p:graphicFrame>
    </p:spTree>
    <p:extLst>
      <p:ext uri="{BB962C8B-B14F-4D97-AF65-F5344CB8AC3E}">
        <p14:creationId xmlns:p14="http://schemas.microsoft.com/office/powerpoint/2010/main" val="963885476"/>
      </p:ext>
    </p:extLst>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30000"/>
              </a:lnSpc>
              <a:buNone/>
            </a:pPr>
            <a:r>
              <a:rPr lang="zh-TW" altLang="en-US" sz="2400" b="1" dirty="0">
                <a:solidFill>
                  <a:srgbClr val="FF0000"/>
                </a:solidFill>
              </a:rPr>
              <a:t>三、銀行存款調節</a:t>
            </a:r>
            <a:r>
              <a:rPr lang="zh-TW" altLang="en-US" sz="2400" b="1" dirty="0" smtClean="0">
                <a:solidFill>
                  <a:srgbClr val="FF0000"/>
                </a:solidFill>
              </a:rPr>
              <a:t>表</a:t>
            </a:r>
            <a:endParaRPr lang="en-US" altLang="zh-TW" sz="2400" b="1" dirty="0" smtClean="0">
              <a:solidFill>
                <a:srgbClr val="FF0000"/>
              </a:solidFill>
            </a:endParaRPr>
          </a:p>
          <a:p>
            <a:pPr marL="0" indent="0">
              <a:lnSpc>
                <a:spcPct val="130000"/>
              </a:lnSpc>
              <a:buNone/>
            </a:pPr>
            <a:r>
              <a:rPr lang="zh-TW" altLang="en-US" sz="2400" dirty="0"/>
              <a:t>銀行通常每月均寄對帳單</a:t>
            </a:r>
            <a:r>
              <a:rPr lang="en-US" altLang="zh-TW" sz="2400" dirty="0"/>
              <a:t>(bank statement)</a:t>
            </a:r>
            <a:r>
              <a:rPr lang="zh-TW" altLang="en-US" sz="2400" dirty="0"/>
              <a:t>給存戶，用以核對當月份存取金額和結存餘額。銀行對帳單所列存款餘額往往和公司帳上的存款餘額不符。對於此種差異應加以調節，以明是否有錯誤發生，甚至是發現舞弊，藉作現金收付的內部控制手段。</a:t>
            </a:r>
          </a:p>
        </p:txBody>
      </p:sp>
    </p:spTree>
    <p:extLst>
      <p:ext uri="{BB962C8B-B14F-4D97-AF65-F5344CB8AC3E}">
        <p14:creationId xmlns:p14="http://schemas.microsoft.com/office/powerpoint/2010/main" val="2806545740"/>
      </p:ext>
    </p:extLst>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251520" y="1340768"/>
            <a:ext cx="1008112" cy="432048"/>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smtClean="0">
                <a:latin typeface="+mn-ea"/>
              </a:rPr>
              <a:t>差異原因</a:t>
            </a:r>
            <a:endParaRPr kumimoji="1" lang="zh-TW" altLang="en-US" sz="2000" b="0" i="0" u="none" strike="noStrike" cap="none" normalizeH="0" baseline="0" dirty="0" smtClean="0">
              <a:ln>
                <a:noFill/>
              </a:ln>
              <a:solidFill>
                <a:schemeClr val="tx1"/>
              </a:solidFill>
              <a:effectLst/>
              <a:latin typeface="+mn-ea"/>
            </a:endParaRPr>
          </a:p>
        </p:txBody>
      </p:sp>
      <p:sp>
        <p:nvSpPr>
          <p:cNvPr id="5" name="矩形 4"/>
          <p:cNvSpPr/>
          <p:nvPr/>
        </p:nvSpPr>
        <p:spPr bwMode="auto">
          <a:xfrm>
            <a:off x="107504" y="2564904"/>
            <a:ext cx="1364906" cy="432000"/>
          </a:xfrm>
          <a:prstGeom prst="rect">
            <a:avLst/>
          </a:prstGeom>
          <a:solidFill>
            <a:srgbClr val="FFC000">
              <a:alpha val="87059"/>
            </a:srgb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2000" dirty="0" smtClean="0"/>
              <a:t>時間性</a:t>
            </a:r>
            <a:r>
              <a:rPr lang="zh-TW" altLang="en-US" sz="2000" dirty="0"/>
              <a:t>差異</a:t>
            </a:r>
          </a:p>
        </p:txBody>
      </p:sp>
      <p:sp>
        <p:nvSpPr>
          <p:cNvPr id="6" name="矩形 5"/>
          <p:cNvSpPr/>
          <p:nvPr/>
        </p:nvSpPr>
        <p:spPr bwMode="auto">
          <a:xfrm>
            <a:off x="108010" y="5229200"/>
            <a:ext cx="1364400" cy="432000"/>
          </a:xfrm>
          <a:prstGeom prst="rect">
            <a:avLst/>
          </a:prstGeom>
          <a:solidFill>
            <a:srgbClr val="FFC000">
              <a:alpha val="87059"/>
            </a:srgb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錯誤</a:t>
            </a:r>
            <a:endParaRPr kumimoji="1" lang="zh-TW" altLang="en-US" sz="2000" b="0" i="0" u="none" strike="noStrike" cap="none" normalizeH="0" baseline="0" dirty="0" smtClean="0">
              <a:ln>
                <a:noFill/>
              </a:ln>
              <a:solidFill>
                <a:schemeClr val="tx1"/>
              </a:solidFill>
              <a:effectLst/>
              <a:latin typeface="+mn-ea"/>
            </a:endParaRPr>
          </a:p>
        </p:txBody>
      </p:sp>
      <p:sp>
        <p:nvSpPr>
          <p:cNvPr id="7" name="矩形 6"/>
          <p:cNvSpPr/>
          <p:nvPr/>
        </p:nvSpPr>
        <p:spPr bwMode="auto">
          <a:xfrm>
            <a:off x="1979712" y="1808896"/>
            <a:ext cx="1364906" cy="684000"/>
          </a:xfrm>
          <a:prstGeom prst="rect">
            <a:avLst/>
          </a:prstGeom>
          <a:solidFill>
            <a:srgbClr val="92D050">
              <a:alpha val="69804"/>
            </a:srgb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2000" dirty="0"/>
              <a:t>公司已</a:t>
            </a:r>
            <a:r>
              <a:rPr lang="zh-TW" altLang="en-US" sz="2000" dirty="0" smtClean="0"/>
              <a:t>記帳</a:t>
            </a:r>
            <a:endParaRPr lang="en-US" altLang="zh-TW" sz="2000" dirty="0" smtClean="0"/>
          </a:p>
          <a:p>
            <a:pPr algn="ctr" fontAlgn="base">
              <a:spcBef>
                <a:spcPct val="0"/>
              </a:spcBef>
              <a:spcAft>
                <a:spcPct val="0"/>
              </a:spcAft>
            </a:pPr>
            <a:r>
              <a:rPr lang="zh-TW" altLang="en-US" sz="2000" dirty="0"/>
              <a:t>銀行未記帳</a:t>
            </a:r>
          </a:p>
        </p:txBody>
      </p:sp>
      <p:sp>
        <p:nvSpPr>
          <p:cNvPr id="8" name="矩形 7"/>
          <p:cNvSpPr/>
          <p:nvPr/>
        </p:nvSpPr>
        <p:spPr bwMode="auto">
          <a:xfrm>
            <a:off x="1979712" y="3068960"/>
            <a:ext cx="1364906" cy="684000"/>
          </a:xfrm>
          <a:prstGeom prst="rect">
            <a:avLst/>
          </a:prstGeom>
          <a:solidFill>
            <a:srgbClr val="92D050">
              <a:alpha val="69804"/>
            </a:srgb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2000" dirty="0"/>
              <a:t>銀行已</a:t>
            </a:r>
            <a:r>
              <a:rPr lang="zh-TW" altLang="en-US" sz="2000" dirty="0" smtClean="0"/>
              <a:t>記帳</a:t>
            </a:r>
            <a:endParaRPr lang="en-US" altLang="zh-TW" sz="2000" dirty="0" smtClean="0"/>
          </a:p>
          <a:p>
            <a:pPr algn="ctr" fontAlgn="base">
              <a:spcBef>
                <a:spcPct val="0"/>
              </a:spcBef>
              <a:spcAft>
                <a:spcPct val="0"/>
              </a:spcAft>
            </a:pPr>
            <a:r>
              <a:rPr lang="zh-TW" altLang="en-US" sz="2000" dirty="0"/>
              <a:t>公司未記帳</a:t>
            </a:r>
          </a:p>
        </p:txBody>
      </p:sp>
      <p:sp>
        <p:nvSpPr>
          <p:cNvPr id="9" name="矩形 8"/>
          <p:cNvSpPr/>
          <p:nvPr/>
        </p:nvSpPr>
        <p:spPr bwMode="auto">
          <a:xfrm>
            <a:off x="1979712" y="4653184"/>
            <a:ext cx="1364400" cy="432000"/>
          </a:xfrm>
          <a:prstGeom prst="rect">
            <a:avLst/>
          </a:prstGeom>
          <a:solidFill>
            <a:srgbClr val="00B050">
              <a:alpha val="60000"/>
            </a:srgb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公司</a:t>
            </a:r>
            <a:endParaRPr kumimoji="1" lang="zh-TW" altLang="en-US" sz="2000" b="0" i="0" u="none" strike="noStrike" cap="none" normalizeH="0" baseline="0" dirty="0" smtClean="0">
              <a:ln>
                <a:noFill/>
              </a:ln>
              <a:solidFill>
                <a:schemeClr val="tx1"/>
              </a:solidFill>
              <a:effectLst/>
              <a:latin typeface="+mn-ea"/>
            </a:endParaRPr>
          </a:p>
        </p:txBody>
      </p:sp>
      <p:sp>
        <p:nvSpPr>
          <p:cNvPr id="10" name="矩形 9"/>
          <p:cNvSpPr/>
          <p:nvPr/>
        </p:nvSpPr>
        <p:spPr bwMode="auto">
          <a:xfrm>
            <a:off x="1979712" y="5877272"/>
            <a:ext cx="1364400" cy="432000"/>
          </a:xfrm>
          <a:prstGeom prst="rect">
            <a:avLst/>
          </a:prstGeom>
          <a:solidFill>
            <a:srgbClr val="00B050">
              <a:alpha val="60000"/>
            </a:srgb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銀行</a:t>
            </a:r>
            <a:endParaRPr kumimoji="1" lang="zh-TW" altLang="en-US" sz="2000" b="0" i="0" u="none" strike="noStrike" cap="none" normalizeH="0" baseline="0" dirty="0" smtClean="0">
              <a:ln>
                <a:noFill/>
              </a:ln>
              <a:solidFill>
                <a:schemeClr val="tx1"/>
              </a:solidFill>
              <a:effectLst/>
              <a:latin typeface="+mn-ea"/>
            </a:endParaRPr>
          </a:p>
        </p:txBody>
      </p:sp>
      <p:sp>
        <p:nvSpPr>
          <p:cNvPr id="11" name="矩形 10"/>
          <p:cNvSpPr/>
          <p:nvPr/>
        </p:nvSpPr>
        <p:spPr bwMode="auto">
          <a:xfrm>
            <a:off x="3847155" y="1636368"/>
            <a:ext cx="1364906" cy="432000"/>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2000" dirty="0"/>
              <a:t>在途存款</a:t>
            </a:r>
          </a:p>
        </p:txBody>
      </p:sp>
      <p:sp>
        <p:nvSpPr>
          <p:cNvPr id="12" name="矩形 11"/>
          <p:cNvSpPr/>
          <p:nvPr/>
        </p:nvSpPr>
        <p:spPr bwMode="auto">
          <a:xfrm>
            <a:off x="3847155" y="2210895"/>
            <a:ext cx="1364906" cy="432000"/>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2000" dirty="0"/>
              <a:t>未兌現支票</a:t>
            </a:r>
          </a:p>
        </p:txBody>
      </p:sp>
      <p:sp>
        <p:nvSpPr>
          <p:cNvPr id="13" name="矩形 12"/>
          <p:cNvSpPr/>
          <p:nvPr/>
        </p:nvSpPr>
        <p:spPr bwMode="auto">
          <a:xfrm>
            <a:off x="3851920" y="2852960"/>
            <a:ext cx="5225346" cy="432000"/>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2000" dirty="0"/>
              <a:t>銀行借記代付款或扣取各項費用</a:t>
            </a:r>
            <a:r>
              <a:rPr lang="zh-TW" altLang="en-US" sz="2000" dirty="0" smtClean="0"/>
              <a:t>，公司</a:t>
            </a:r>
            <a:r>
              <a:rPr lang="zh-TW" altLang="en-US" sz="2000" dirty="0"/>
              <a:t>未貸記</a:t>
            </a:r>
          </a:p>
        </p:txBody>
      </p:sp>
      <p:sp>
        <p:nvSpPr>
          <p:cNvPr id="14" name="矩形 13"/>
          <p:cNvSpPr/>
          <p:nvPr/>
        </p:nvSpPr>
        <p:spPr bwMode="auto">
          <a:xfrm>
            <a:off x="3851920" y="3523560"/>
            <a:ext cx="5225346" cy="432000"/>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2000" dirty="0"/>
              <a:t>銀行借記代付款或扣取各項費用</a:t>
            </a:r>
            <a:r>
              <a:rPr lang="zh-TW" altLang="en-US" sz="2000" dirty="0" smtClean="0"/>
              <a:t>，公司</a:t>
            </a:r>
            <a:r>
              <a:rPr lang="zh-TW" altLang="en-US" sz="2000" dirty="0"/>
              <a:t>未貸記</a:t>
            </a:r>
          </a:p>
        </p:txBody>
      </p:sp>
      <p:sp>
        <p:nvSpPr>
          <p:cNvPr id="15" name="矩形 14"/>
          <p:cNvSpPr/>
          <p:nvPr/>
        </p:nvSpPr>
        <p:spPr bwMode="auto">
          <a:xfrm>
            <a:off x="3851414" y="4293144"/>
            <a:ext cx="4248000" cy="432000"/>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2000" dirty="0"/>
              <a:t>記帳金額和存入或支票金額不符</a:t>
            </a:r>
          </a:p>
        </p:txBody>
      </p:sp>
      <p:sp>
        <p:nvSpPr>
          <p:cNvPr id="16" name="矩形 15"/>
          <p:cNvSpPr/>
          <p:nvPr/>
        </p:nvSpPr>
        <p:spPr bwMode="auto">
          <a:xfrm>
            <a:off x="3847155" y="4941168"/>
            <a:ext cx="4248000" cy="432000"/>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2000" dirty="0"/>
              <a:t>誤將甲銀行的存款或支票記為乙銀行</a:t>
            </a:r>
          </a:p>
        </p:txBody>
      </p:sp>
      <p:sp>
        <p:nvSpPr>
          <p:cNvPr id="18" name="矩形 17"/>
          <p:cNvSpPr/>
          <p:nvPr/>
        </p:nvSpPr>
        <p:spPr bwMode="auto">
          <a:xfrm>
            <a:off x="3857500" y="5582242"/>
            <a:ext cx="3708000" cy="432000"/>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2000" dirty="0"/>
              <a:t>記帳金額和存入或支票金額不符</a:t>
            </a:r>
          </a:p>
        </p:txBody>
      </p:sp>
      <p:sp>
        <p:nvSpPr>
          <p:cNvPr id="19" name="矩形 18"/>
          <p:cNvSpPr/>
          <p:nvPr/>
        </p:nvSpPr>
        <p:spPr bwMode="auto">
          <a:xfrm>
            <a:off x="3847155" y="6190825"/>
            <a:ext cx="3708000" cy="432000"/>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2000" dirty="0"/>
              <a:t>記帳金額和存入或支票金額不符</a:t>
            </a:r>
          </a:p>
        </p:txBody>
      </p:sp>
      <p:cxnSp>
        <p:nvCxnSpPr>
          <p:cNvPr id="21" name="直線接點 20"/>
          <p:cNvCxnSpPr>
            <a:stCxn id="5" idx="3"/>
            <a:endCxn id="7" idx="1"/>
          </p:cNvCxnSpPr>
          <p:nvPr/>
        </p:nvCxnSpPr>
        <p:spPr bwMode="auto">
          <a:xfrm flipV="1">
            <a:off x="1472410" y="2150896"/>
            <a:ext cx="507302" cy="630008"/>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23" name="直線接點 22"/>
          <p:cNvCxnSpPr>
            <a:stCxn id="5" idx="3"/>
            <a:endCxn id="8" idx="1"/>
          </p:cNvCxnSpPr>
          <p:nvPr/>
        </p:nvCxnSpPr>
        <p:spPr bwMode="auto">
          <a:xfrm>
            <a:off x="1472410" y="2780904"/>
            <a:ext cx="507302" cy="630056"/>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25" name="直線接點 24"/>
          <p:cNvCxnSpPr>
            <a:stCxn id="6" idx="3"/>
            <a:endCxn id="9" idx="1"/>
          </p:cNvCxnSpPr>
          <p:nvPr/>
        </p:nvCxnSpPr>
        <p:spPr bwMode="auto">
          <a:xfrm flipV="1">
            <a:off x="1472410" y="4869184"/>
            <a:ext cx="507302" cy="576016"/>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27" name="直線接點 26"/>
          <p:cNvCxnSpPr>
            <a:stCxn id="6" idx="3"/>
            <a:endCxn id="10" idx="1"/>
          </p:cNvCxnSpPr>
          <p:nvPr/>
        </p:nvCxnSpPr>
        <p:spPr bwMode="auto">
          <a:xfrm>
            <a:off x="1472410" y="5445200"/>
            <a:ext cx="507302" cy="648072"/>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29" name="直線接點 28"/>
          <p:cNvCxnSpPr>
            <a:stCxn id="7" idx="3"/>
            <a:endCxn id="11" idx="1"/>
          </p:cNvCxnSpPr>
          <p:nvPr/>
        </p:nvCxnSpPr>
        <p:spPr bwMode="auto">
          <a:xfrm flipV="1">
            <a:off x="3344618" y="1852368"/>
            <a:ext cx="502537" cy="298528"/>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31" name="直線接點 30"/>
          <p:cNvCxnSpPr>
            <a:stCxn id="7" idx="3"/>
            <a:endCxn id="12" idx="1"/>
          </p:cNvCxnSpPr>
          <p:nvPr/>
        </p:nvCxnSpPr>
        <p:spPr bwMode="auto">
          <a:xfrm>
            <a:off x="3344618" y="2150896"/>
            <a:ext cx="502537" cy="275999"/>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33" name="直線接點 32"/>
          <p:cNvCxnSpPr>
            <a:stCxn id="8" idx="3"/>
            <a:endCxn id="13" idx="1"/>
          </p:cNvCxnSpPr>
          <p:nvPr/>
        </p:nvCxnSpPr>
        <p:spPr bwMode="auto">
          <a:xfrm flipV="1">
            <a:off x="3344618" y="3068960"/>
            <a:ext cx="507302" cy="34200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35" name="直線接點 34"/>
          <p:cNvCxnSpPr>
            <a:stCxn id="8" idx="3"/>
            <a:endCxn id="14" idx="1"/>
          </p:cNvCxnSpPr>
          <p:nvPr/>
        </p:nvCxnSpPr>
        <p:spPr bwMode="auto">
          <a:xfrm>
            <a:off x="3344618" y="3410960"/>
            <a:ext cx="507302" cy="32860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37" name="直線接點 36"/>
          <p:cNvCxnSpPr>
            <a:stCxn id="9" idx="3"/>
            <a:endCxn id="15" idx="1"/>
          </p:cNvCxnSpPr>
          <p:nvPr/>
        </p:nvCxnSpPr>
        <p:spPr bwMode="auto">
          <a:xfrm flipV="1">
            <a:off x="3344112" y="4509144"/>
            <a:ext cx="507302" cy="36004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39" name="直線接點 38"/>
          <p:cNvCxnSpPr>
            <a:stCxn id="9" idx="3"/>
            <a:endCxn id="16" idx="1"/>
          </p:cNvCxnSpPr>
          <p:nvPr/>
        </p:nvCxnSpPr>
        <p:spPr bwMode="auto">
          <a:xfrm>
            <a:off x="3344112" y="4869184"/>
            <a:ext cx="503043" cy="287984"/>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41" name="直線接點 40"/>
          <p:cNvCxnSpPr>
            <a:stCxn id="10" idx="3"/>
            <a:endCxn id="18" idx="1"/>
          </p:cNvCxnSpPr>
          <p:nvPr/>
        </p:nvCxnSpPr>
        <p:spPr bwMode="auto">
          <a:xfrm flipV="1">
            <a:off x="3344112" y="5798242"/>
            <a:ext cx="513388" cy="29503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43" name="直線接點 42"/>
          <p:cNvCxnSpPr>
            <a:stCxn id="10" idx="3"/>
            <a:endCxn id="19" idx="1"/>
          </p:cNvCxnSpPr>
          <p:nvPr/>
        </p:nvCxnSpPr>
        <p:spPr bwMode="auto">
          <a:xfrm>
            <a:off x="3344112" y="6093272"/>
            <a:ext cx="503043" cy="313553"/>
          </a:xfrm>
          <a:prstGeom prst="line">
            <a:avLst/>
          </a:prstGeom>
          <a:solidFill>
            <a:schemeClr val="accent1"/>
          </a:solidFill>
          <a:ln w="1905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88414543"/>
      </p:ext>
    </p:extLst>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196752"/>
            <a:ext cx="8856000" cy="5400600"/>
          </a:xfrm>
        </p:spPr>
        <p:txBody>
          <a:bodyPr/>
          <a:lstStyle/>
          <a:p>
            <a:pPr marL="0" indent="0">
              <a:lnSpc>
                <a:spcPct val="114000"/>
              </a:lnSpc>
              <a:buNone/>
            </a:pPr>
            <a:r>
              <a:rPr lang="en-US" altLang="zh-TW" sz="2400" dirty="0" smtClean="0"/>
              <a:t>1.</a:t>
            </a:r>
            <a:r>
              <a:rPr lang="zh-TW" altLang="en-US" sz="2400" dirty="0" smtClean="0"/>
              <a:t>簡單調節</a:t>
            </a:r>
            <a:r>
              <a:rPr lang="zh-TW" altLang="en-US" sz="2400" dirty="0"/>
              <a:t>表</a:t>
            </a:r>
            <a:r>
              <a:rPr lang="zh-TW" altLang="en-US" sz="2400" dirty="0" smtClean="0"/>
              <a:t>：</a:t>
            </a:r>
            <a:endParaRPr lang="en-US" altLang="zh-TW" sz="2400" dirty="0" smtClean="0"/>
          </a:p>
          <a:p>
            <a:pPr marL="0" indent="0">
              <a:lnSpc>
                <a:spcPct val="114000"/>
              </a:lnSpc>
              <a:buNone/>
            </a:pPr>
            <a:r>
              <a:rPr lang="zh-TW" altLang="en-US" sz="2400" dirty="0" smtClean="0"/>
              <a:t>僅</a:t>
            </a:r>
            <a:r>
              <a:rPr lang="zh-TW" altLang="en-US" sz="2400" dirty="0"/>
              <a:t>就某月份銀行對帳單餘額和公司帳載餘額加以</a:t>
            </a:r>
            <a:r>
              <a:rPr lang="zh-TW" altLang="en-US" sz="2400" dirty="0" smtClean="0"/>
              <a:t>調節</a:t>
            </a:r>
            <a:endParaRPr lang="en-US" altLang="zh-TW" sz="2400" dirty="0" smtClean="0"/>
          </a:p>
          <a:p>
            <a:pPr marL="457200" indent="-457200">
              <a:lnSpc>
                <a:spcPct val="114000"/>
              </a:lnSpc>
              <a:buFont typeface="Wingdings" panose="05000000000000000000" pitchFamily="2" charset="2"/>
              <a:buAutoNum type="circleNumWdWhitePlain"/>
            </a:pPr>
            <a:r>
              <a:rPr lang="zh-TW" altLang="en-US" sz="2400" b="1" dirty="0">
                <a:solidFill>
                  <a:srgbClr val="0070C0"/>
                </a:solidFill>
              </a:rPr>
              <a:t>以正確餘額為</a:t>
            </a:r>
            <a:r>
              <a:rPr lang="zh-TW" altLang="en-US" sz="2400" b="1" dirty="0" smtClean="0">
                <a:solidFill>
                  <a:srgbClr val="0070C0"/>
                </a:solidFill>
              </a:rPr>
              <a:t>基礎</a:t>
            </a:r>
            <a:r>
              <a:rPr lang="en-US" altLang="zh-TW" sz="2400" dirty="0" smtClean="0"/>
              <a:t/>
            </a:r>
            <a:br>
              <a:rPr lang="en-US" altLang="zh-TW" sz="2400" dirty="0" smtClean="0"/>
            </a:br>
            <a:r>
              <a:rPr lang="zh-TW" altLang="en-US" sz="2400" dirty="0"/>
              <a:t>將銀行對帳單餘額和公司帳上餘額均調節到同一正確存款</a:t>
            </a:r>
            <a:r>
              <a:rPr lang="zh-TW" altLang="en-US" sz="2400" dirty="0" smtClean="0"/>
              <a:t>餘額。</a:t>
            </a:r>
            <a:endParaRPr lang="en-US" altLang="zh-TW" sz="2400" dirty="0" smtClean="0"/>
          </a:p>
          <a:p>
            <a:pPr marL="457200" indent="-457200">
              <a:lnSpc>
                <a:spcPct val="114000"/>
              </a:lnSpc>
              <a:buFont typeface="Wingdings" panose="05000000000000000000" pitchFamily="2" charset="2"/>
              <a:buAutoNum type="circleNumWdWhitePlain"/>
            </a:pPr>
            <a:r>
              <a:rPr lang="zh-TW" altLang="en-US" sz="2400" b="1" dirty="0">
                <a:solidFill>
                  <a:srgbClr val="0070C0"/>
                </a:solidFill>
              </a:rPr>
              <a:t>從銀行對帳單餘額調節至公司帳上</a:t>
            </a:r>
            <a:r>
              <a:rPr lang="zh-TW" altLang="en-US" sz="2400" b="1" dirty="0" smtClean="0">
                <a:solidFill>
                  <a:srgbClr val="0070C0"/>
                </a:solidFill>
              </a:rPr>
              <a:t>餘額</a:t>
            </a:r>
            <a:r>
              <a:rPr lang="en-US" altLang="zh-TW" sz="2400" dirty="0" smtClean="0"/>
              <a:t/>
            </a:r>
            <a:br>
              <a:rPr lang="en-US" altLang="zh-TW" sz="2400" dirty="0" smtClean="0"/>
            </a:br>
            <a:r>
              <a:rPr lang="zh-TW" altLang="en-US" sz="2400" dirty="0"/>
              <a:t>公司帳載存取和結餘為標準（不論是否正確），凡銀行的紀錄和公司不符的，一律改正銀行的紀錄，使和公司帳載一致</a:t>
            </a:r>
            <a:r>
              <a:rPr lang="zh-TW" altLang="en-US" sz="2400" dirty="0" smtClean="0"/>
              <a:t>。</a:t>
            </a:r>
            <a:endParaRPr lang="en-US" altLang="zh-TW" sz="2400" dirty="0"/>
          </a:p>
          <a:p>
            <a:pPr marL="457200" indent="-457200">
              <a:lnSpc>
                <a:spcPct val="114000"/>
              </a:lnSpc>
              <a:buFont typeface="Wingdings" panose="05000000000000000000" pitchFamily="2" charset="2"/>
              <a:buAutoNum type="circleNumWdWhitePlain"/>
            </a:pPr>
            <a:r>
              <a:rPr lang="zh-TW" altLang="en-US" sz="2400" b="1" dirty="0">
                <a:solidFill>
                  <a:srgbClr val="0070C0"/>
                </a:solidFill>
              </a:rPr>
              <a:t>從公司帳面餘額調節至銀行對帳單</a:t>
            </a:r>
            <a:r>
              <a:rPr lang="zh-TW" altLang="en-US" sz="2400" b="1" dirty="0" smtClean="0">
                <a:solidFill>
                  <a:srgbClr val="0070C0"/>
                </a:solidFill>
              </a:rPr>
              <a:t>餘額</a:t>
            </a:r>
            <a:r>
              <a:rPr lang="en-US" altLang="zh-TW" sz="2400" b="1" dirty="0" smtClean="0">
                <a:solidFill>
                  <a:srgbClr val="0070C0"/>
                </a:solidFill>
              </a:rPr>
              <a:t/>
            </a:r>
            <a:br>
              <a:rPr lang="en-US" altLang="zh-TW" sz="2400" b="1" dirty="0" smtClean="0">
                <a:solidFill>
                  <a:srgbClr val="0070C0"/>
                </a:solidFill>
              </a:rPr>
            </a:br>
            <a:r>
              <a:rPr lang="zh-TW" altLang="en-US" sz="2400" dirty="0"/>
              <a:t>以銀行對帳單餘額為</a:t>
            </a:r>
            <a:r>
              <a:rPr lang="zh-TW" altLang="en-US" sz="2400" dirty="0" smtClean="0"/>
              <a:t>標準，調整</a:t>
            </a:r>
            <a:r>
              <a:rPr lang="zh-TW" altLang="en-US" sz="2400" dirty="0"/>
              <a:t>公司帳</a:t>
            </a:r>
            <a:r>
              <a:rPr lang="zh-TW" altLang="en-US" sz="2400" dirty="0" smtClean="0"/>
              <a:t>載記錄。</a:t>
            </a:r>
            <a:r>
              <a:rPr lang="en-US" altLang="zh-TW" sz="2400" dirty="0" smtClean="0"/>
              <a:t/>
            </a:r>
            <a:br>
              <a:rPr lang="en-US" altLang="zh-TW" sz="2400" dirty="0" smtClean="0"/>
            </a:br>
            <a:endParaRPr lang="zh-TW" altLang="en-US" sz="2400" dirty="0"/>
          </a:p>
        </p:txBody>
      </p:sp>
    </p:spTree>
    <p:extLst>
      <p:ext uri="{BB962C8B-B14F-4D97-AF65-F5344CB8AC3E}">
        <p14:creationId xmlns:p14="http://schemas.microsoft.com/office/powerpoint/2010/main" val="3671204346"/>
      </p:ext>
    </p:extLst>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43</a:t>
            </a:r>
            <a:r>
              <a:rPr lang="zh-TW" altLang="en-US" dirty="0"/>
              <a:t>：簡單銀行調節表</a:t>
            </a:r>
          </a:p>
        </p:txBody>
      </p:sp>
      <p:sp>
        <p:nvSpPr>
          <p:cNvPr id="3" name="內容版面配置區 2"/>
          <p:cNvSpPr>
            <a:spLocks noGrp="1"/>
          </p:cNvSpPr>
          <p:nvPr>
            <p:ph idx="1"/>
          </p:nvPr>
        </p:nvSpPr>
        <p:spPr>
          <a:xfrm>
            <a:off x="144000" y="1989138"/>
            <a:ext cx="8856000" cy="4608214"/>
          </a:xfrm>
        </p:spPr>
        <p:txBody>
          <a:bodyPr/>
          <a:lstStyle/>
          <a:p>
            <a:pPr marL="0" indent="0">
              <a:buNone/>
            </a:pPr>
            <a:r>
              <a:rPr lang="zh-TW" altLang="en-US" sz="2000" dirty="0"/>
              <a:t>東山公司在第一商業銀行開立一支票存款戶，其</a:t>
            </a:r>
            <a:r>
              <a:rPr lang="en-US" altLang="zh-TW" sz="2000" dirty="0"/>
              <a:t>11</a:t>
            </a:r>
            <a:r>
              <a:rPr lang="zh-TW" altLang="en-US" sz="2000" dirty="0"/>
              <a:t>月底銀行對帳單餘額為</a:t>
            </a:r>
            <a:r>
              <a:rPr lang="en-US" altLang="zh-TW" sz="2000" dirty="0"/>
              <a:t>$</a:t>
            </a:r>
            <a:r>
              <a:rPr lang="en-US" altLang="zh-TW" sz="2000" dirty="0" smtClean="0"/>
              <a:t>19,463</a:t>
            </a:r>
            <a:r>
              <a:rPr lang="zh-TW" altLang="en-US" sz="2000" dirty="0" smtClean="0"/>
              <a:t>，</a:t>
            </a:r>
            <a:r>
              <a:rPr lang="zh-TW" altLang="en-US" sz="2000" dirty="0"/>
              <a:t>而公司帳上的存款餘額則為</a:t>
            </a:r>
            <a:r>
              <a:rPr lang="en-US" altLang="zh-TW" sz="2000" dirty="0"/>
              <a:t>$14,593</a:t>
            </a:r>
            <a:r>
              <a:rPr lang="zh-TW" altLang="en-US" sz="2000" dirty="0"/>
              <a:t>。經仔細核對銀行對帳單中「存入」欄（貸記）的記載和公司帳上的存款（借記）記錄，及對帳單中「支付」欄（借記）和公司帳上的付款（貸記）記錄，發現：</a:t>
            </a:r>
          </a:p>
          <a:p>
            <a:pPr marL="0" indent="0">
              <a:buNone/>
            </a:pPr>
            <a:r>
              <a:rPr lang="en-US" altLang="zh-TW" sz="2000" dirty="0"/>
              <a:t>(1)10</a:t>
            </a:r>
            <a:r>
              <a:rPr lang="zh-TW" altLang="en-US" sz="2000" dirty="0"/>
              <a:t>月份交由銀行託收的一張票據</a:t>
            </a:r>
            <a:r>
              <a:rPr lang="en-US" altLang="zh-TW" sz="2000" dirty="0"/>
              <a:t>$5,000</a:t>
            </a:r>
            <a:r>
              <a:rPr lang="zh-TW" altLang="en-US" sz="2000" dirty="0"/>
              <a:t>業已由銀行收妥入帳（代收票據</a:t>
            </a:r>
            <a:r>
              <a:rPr lang="zh-TW" altLang="en-US" sz="2000" dirty="0" smtClean="0"/>
              <a:t>收</a:t>
            </a:r>
            <a:endParaRPr lang="en-US" altLang="zh-TW" sz="2000" dirty="0" smtClean="0"/>
          </a:p>
          <a:p>
            <a:pPr marL="0" indent="0">
              <a:buNone/>
            </a:pPr>
            <a:r>
              <a:rPr lang="en-US" altLang="zh-TW" sz="2000" dirty="0"/>
              <a:t> </a:t>
            </a:r>
            <a:r>
              <a:rPr lang="en-US" altLang="zh-TW" sz="2000" dirty="0" smtClean="0"/>
              <a:t>    </a:t>
            </a:r>
            <a:r>
              <a:rPr lang="zh-TW" altLang="en-US" sz="2000" dirty="0" smtClean="0"/>
              <a:t>現</a:t>
            </a:r>
            <a:r>
              <a:rPr lang="zh-TW" altLang="en-US" sz="2000" dirty="0"/>
              <a:t>）。</a:t>
            </a:r>
          </a:p>
          <a:p>
            <a:pPr marL="0" indent="0">
              <a:buNone/>
            </a:pPr>
            <a:r>
              <a:rPr lang="en-US" altLang="zh-TW" sz="2000" dirty="0"/>
              <a:t>(2)</a:t>
            </a:r>
            <a:r>
              <a:rPr lang="zh-TW" altLang="en-US" sz="2000" dirty="0"/>
              <a:t>公司</a:t>
            </a:r>
            <a:r>
              <a:rPr lang="en-US" altLang="zh-TW" sz="2000" dirty="0"/>
              <a:t>11</a:t>
            </a:r>
            <a:r>
              <a:rPr lang="zh-TW" altLang="en-US" sz="2000" dirty="0"/>
              <a:t>月</a:t>
            </a:r>
            <a:r>
              <a:rPr lang="en-US" altLang="zh-TW" sz="2000" dirty="0"/>
              <a:t>30</a:t>
            </a:r>
            <a:r>
              <a:rPr lang="zh-TW" altLang="en-US" sz="2000" dirty="0"/>
              <a:t>日存入票據</a:t>
            </a:r>
            <a:r>
              <a:rPr lang="en-US" altLang="zh-TW" sz="2000" dirty="0"/>
              <a:t>$2,000</a:t>
            </a:r>
            <a:r>
              <a:rPr lang="zh-TW" altLang="en-US" sz="2000" dirty="0"/>
              <a:t>，銀行尚未入帳（在途存款）。</a:t>
            </a:r>
          </a:p>
          <a:p>
            <a:pPr marL="0" indent="0">
              <a:buNone/>
            </a:pPr>
            <a:r>
              <a:rPr lang="en-US" altLang="zh-TW" sz="2000" dirty="0"/>
              <a:t>(3)</a:t>
            </a:r>
            <a:r>
              <a:rPr lang="zh-TW" altLang="en-US" sz="2000" dirty="0"/>
              <a:t>公司</a:t>
            </a:r>
            <a:r>
              <a:rPr lang="en-US" altLang="zh-TW" sz="2000" dirty="0"/>
              <a:t>11</a:t>
            </a:r>
            <a:r>
              <a:rPr lang="zh-TW" altLang="en-US" sz="2000" dirty="0"/>
              <a:t>月</a:t>
            </a:r>
            <a:r>
              <a:rPr lang="en-US" altLang="zh-TW" sz="2000" dirty="0"/>
              <a:t>29</a:t>
            </a:r>
            <a:r>
              <a:rPr lang="zh-TW" altLang="en-US" sz="2000" dirty="0"/>
              <a:t>日存入的一張票據</a:t>
            </a:r>
            <a:r>
              <a:rPr lang="en-US" altLang="zh-TW" sz="2000" dirty="0"/>
              <a:t>$3,500</a:t>
            </a:r>
            <a:r>
              <a:rPr lang="zh-TW" altLang="en-US" sz="2000" dirty="0"/>
              <a:t>因存款不足退票（銀行直接借記）。</a:t>
            </a:r>
          </a:p>
          <a:p>
            <a:pPr marL="0" indent="0">
              <a:buNone/>
            </a:pPr>
            <a:r>
              <a:rPr lang="en-US" altLang="zh-TW" sz="2000" dirty="0"/>
              <a:t>(4)</a:t>
            </a:r>
            <a:r>
              <a:rPr lang="zh-TW" altLang="en-US" sz="2000" dirty="0"/>
              <a:t>銀行逕扣</a:t>
            </a:r>
            <a:r>
              <a:rPr lang="en-US" altLang="zh-TW" sz="2000" dirty="0"/>
              <a:t>11</a:t>
            </a:r>
            <a:r>
              <a:rPr lang="zh-TW" altLang="en-US" sz="2000" dirty="0"/>
              <a:t>月份手續費</a:t>
            </a:r>
            <a:r>
              <a:rPr lang="en-US" altLang="zh-TW" sz="2000" dirty="0"/>
              <a:t>$200</a:t>
            </a:r>
            <a:r>
              <a:rPr lang="zh-TW" altLang="en-US" sz="2000" dirty="0"/>
              <a:t>（銀行直接借記）。</a:t>
            </a:r>
          </a:p>
          <a:p>
            <a:pPr marL="0" indent="0">
              <a:buNone/>
            </a:pPr>
            <a:r>
              <a:rPr lang="en-US" altLang="zh-TW" sz="2000" dirty="0"/>
              <a:t>(5)</a:t>
            </a:r>
            <a:r>
              <a:rPr lang="zh-TW" altLang="en-US" sz="2000" dirty="0"/>
              <a:t>簽發的支票有三張持票人仍未持往銀行兌現，金額合計</a:t>
            </a:r>
            <a:r>
              <a:rPr lang="en-US" altLang="zh-TW" sz="2000" dirty="0"/>
              <a:t>$5,840</a:t>
            </a:r>
            <a:r>
              <a:rPr lang="zh-TW" altLang="en-US" sz="2000" dirty="0"/>
              <a:t>（未兌現</a:t>
            </a:r>
            <a:r>
              <a:rPr lang="zh-TW" altLang="en-US" sz="2000" dirty="0" smtClean="0"/>
              <a:t>支</a:t>
            </a:r>
            <a:endParaRPr lang="en-US" altLang="zh-TW" sz="2000" dirty="0" smtClean="0"/>
          </a:p>
          <a:p>
            <a:pPr marL="0" indent="0">
              <a:buNone/>
            </a:pPr>
            <a:r>
              <a:rPr lang="en-US" altLang="zh-TW" sz="2000" dirty="0"/>
              <a:t> </a:t>
            </a:r>
            <a:r>
              <a:rPr lang="en-US" altLang="zh-TW" sz="2000" dirty="0" smtClean="0"/>
              <a:t>    </a:t>
            </a:r>
            <a:r>
              <a:rPr lang="zh-TW" altLang="en-US" sz="2000" dirty="0" smtClean="0"/>
              <a:t>票</a:t>
            </a:r>
            <a:r>
              <a:rPr lang="zh-TW" altLang="en-US" sz="2000" dirty="0"/>
              <a:t>）。</a:t>
            </a:r>
          </a:p>
          <a:p>
            <a:pPr marL="0" indent="0">
              <a:buNone/>
            </a:pPr>
            <a:r>
              <a:rPr lang="en-US" altLang="zh-TW" sz="2000" dirty="0"/>
              <a:t>(6)</a:t>
            </a:r>
            <a:r>
              <a:rPr lang="zh-TW" altLang="en-US" sz="2000" dirty="0"/>
              <a:t>銀行對帳單中有一張已兌付的支票金額為</a:t>
            </a:r>
            <a:r>
              <a:rPr lang="en-US" altLang="zh-TW" sz="2000" dirty="0"/>
              <a:t>$968</a:t>
            </a:r>
            <a:r>
              <a:rPr lang="zh-TW" altLang="en-US" sz="2000" dirty="0"/>
              <a:t>，經查公司帳上誤記為</a:t>
            </a:r>
            <a:r>
              <a:rPr lang="en-US" altLang="zh-TW" sz="2000" dirty="0"/>
              <a:t>$</a:t>
            </a:r>
            <a:r>
              <a:rPr lang="en-US" altLang="zh-TW" sz="2000" dirty="0" smtClean="0"/>
              <a:t>698</a:t>
            </a:r>
          </a:p>
          <a:p>
            <a:pPr marL="0" indent="0">
              <a:buNone/>
            </a:pPr>
            <a:r>
              <a:rPr lang="en-US" altLang="zh-TW" sz="2000" dirty="0"/>
              <a:t> </a:t>
            </a:r>
            <a:r>
              <a:rPr lang="en-US" altLang="zh-TW" sz="2000" dirty="0" smtClean="0"/>
              <a:t>   </a:t>
            </a:r>
            <a:r>
              <a:rPr lang="zh-TW" altLang="en-US" sz="2000" dirty="0" smtClean="0"/>
              <a:t>（</a:t>
            </a:r>
            <a:r>
              <a:rPr lang="zh-TW" altLang="en-US" sz="2000" dirty="0"/>
              <a:t>公司錯誤，虛增存款餘額）。</a:t>
            </a:r>
          </a:p>
          <a:p>
            <a:pPr marL="0" indent="0">
              <a:buNone/>
            </a:pPr>
            <a:endParaRPr lang="zh-TW" altLang="en-US" sz="2000" dirty="0"/>
          </a:p>
        </p:txBody>
      </p:sp>
    </p:spTree>
    <p:extLst>
      <p:ext uri="{BB962C8B-B14F-4D97-AF65-F5344CB8AC3E}">
        <p14:creationId xmlns:p14="http://schemas.microsoft.com/office/powerpoint/2010/main" val="1894569728"/>
      </p:ext>
    </p:extLst>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059832" y="2348880"/>
            <a:ext cx="4176464" cy="2664296"/>
          </a:xfrm>
          <a:prstGeom prst="rect">
            <a:avLst/>
          </a:prstGeom>
          <a:noFill/>
        </p:spPr>
        <p:txBody>
          <a:bodyPr wrap="square" rtlCol="0">
            <a:spAutoFit/>
          </a:bodyPr>
          <a:lstStyle/>
          <a:p>
            <a:endParaRPr lang="zh-TW" altLang="en-US" dirty="0"/>
          </a:p>
        </p:txBody>
      </p:sp>
      <p:sp>
        <p:nvSpPr>
          <p:cNvPr id="25" name="文字方塊 24"/>
          <p:cNvSpPr txBox="1"/>
          <p:nvPr/>
        </p:nvSpPr>
        <p:spPr>
          <a:xfrm>
            <a:off x="144000" y="1200809"/>
            <a:ext cx="8856000" cy="5324535"/>
          </a:xfrm>
          <a:prstGeom prst="rect">
            <a:avLst/>
          </a:prstGeom>
          <a:noFill/>
        </p:spPr>
        <p:txBody>
          <a:bodyPr wrap="square" rtlCol="0">
            <a:spAutoFit/>
          </a:bodyPr>
          <a:lstStyle/>
          <a:p>
            <a:pPr algn="ctr"/>
            <a:r>
              <a:rPr lang="zh-TW" altLang="en-US" sz="2000" dirty="0" smtClean="0"/>
              <a:t>東</a:t>
            </a:r>
            <a:r>
              <a:rPr lang="zh-TW" altLang="en-US" sz="2000" dirty="0"/>
              <a:t>　山　公　</a:t>
            </a:r>
            <a:r>
              <a:rPr lang="zh-TW" altLang="en-US" sz="2000" dirty="0" smtClean="0"/>
              <a:t>司 </a:t>
            </a:r>
          </a:p>
          <a:p>
            <a:pPr algn="ctr"/>
            <a:r>
              <a:rPr lang="zh-TW" altLang="en-US" sz="2000" dirty="0" smtClean="0"/>
              <a:t>銀 行 調 節 表</a:t>
            </a:r>
            <a:endParaRPr lang="en-US" altLang="zh-TW" sz="2000" dirty="0" smtClean="0"/>
          </a:p>
          <a:p>
            <a:pPr algn="ctr"/>
            <a:r>
              <a:rPr lang="zh-TW" altLang="en-US" sz="2000" dirty="0" smtClean="0"/>
              <a:t>第一銀行＃</a:t>
            </a:r>
            <a:r>
              <a:rPr lang="en-US" altLang="zh-TW" sz="2000" dirty="0" smtClean="0"/>
              <a:t>3678</a:t>
            </a:r>
          </a:p>
          <a:p>
            <a:pPr algn="ctr"/>
            <a:r>
              <a:rPr lang="en-US" altLang="zh-TW" sz="2000" dirty="0" smtClean="0"/>
              <a:t>X1</a:t>
            </a:r>
            <a:r>
              <a:rPr lang="zh-TW" altLang="en-US" sz="2000" dirty="0"/>
              <a:t>年</a:t>
            </a:r>
            <a:r>
              <a:rPr lang="en-US" altLang="zh-TW" sz="2000" dirty="0"/>
              <a:t>11</a:t>
            </a:r>
            <a:r>
              <a:rPr lang="zh-TW" altLang="en-US" sz="2000" dirty="0"/>
              <a:t>月</a:t>
            </a:r>
            <a:r>
              <a:rPr lang="en-US" altLang="zh-TW" sz="2000" dirty="0"/>
              <a:t>30</a:t>
            </a:r>
            <a:r>
              <a:rPr lang="zh-TW" altLang="en-US" sz="2000" dirty="0"/>
              <a:t>日</a:t>
            </a:r>
          </a:p>
          <a:p>
            <a:pPr defTabSz="360000"/>
            <a:r>
              <a:rPr lang="en-US" altLang="zh-TW" sz="2000" dirty="0" smtClean="0"/>
              <a:t>	</a:t>
            </a:r>
            <a:r>
              <a:rPr lang="zh-TW" altLang="en-US" sz="2000" dirty="0" smtClean="0"/>
              <a:t>銀行</a:t>
            </a:r>
            <a:r>
              <a:rPr lang="zh-TW" altLang="en-US" sz="2000" dirty="0"/>
              <a:t>對帳單餘額	　　　　　　　		</a:t>
            </a:r>
            <a:r>
              <a:rPr lang="en-US" altLang="zh-TW" sz="2000" dirty="0" smtClean="0"/>
              <a:t>						$ </a:t>
            </a:r>
            <a:r>
              <a:rPr lang="en-US" altLang="zh-TW" sz="2000" dirty="0"/>
              <a:t>19,463</a:t>
            </a:r>
          </a:p>
          <a:p>
            <a:pPr defTabSz="360000"/>
            <a:r>
              <a:rPr lang="en-US" altLang="zh-TW" sz="2000" dirty="0" smtClean="0"/>
              <a:t>	</a:t>
            </a:r>
            <a:r>
              <a:rPr lang="zh-TW" altLang="en-US" sz="2000" dirty="0" smtClean="0"/>
              <a:t>加</a:t>
            </a:r>
            <a:r>
              <a:rPr lang="zh-TW" altLang="en-US" sz="2000" dirty="0"/>
              <a:t>：在途存款	　　　　　　　　		</a:t>
            </a:r>
            <a:r>
              <a:rPr lang="en-US" altLang="zh-TW" sz="2000" dirty="0" smtClean="0"/>
              <a:t>					     2,000</a:t>
            </a:r>
            <a:endParaRPr lang="en-US" altLang="zh-TW" sz="2000" dirty="0"/>
          </a:p>
          <a:p>
            <a:pPr defTabSz="360000"/>
            <a:r>
              <a:rPr lang="en-US" altLang="zh-TW" sz="2000" dirty="0" smtClean="0"/>
              <a:t>	</a:t>
            </a:r>
            <a:r>
              <a:rPr lang="zh-TW" altLang="en-US" sz="2000" dirty="0" smtClean="0"/>
              <a:t>減</a:t>
            </a:r>
            <a:r>
              <a:rPr lang="zh-TW" altLang="en-US" sz="2000" dirty="0"/>
              <a:t>：未兌現支票	　　	  </a:t>
            </a:r>
            <a:r>
              <a:rPr lang="en-US" altLang="zh-TW" sz="2000" dirty="0" smtClean="0"/>
              <a:t>				 </a:t>
            </a:r>
            <a:r>
              <a:rPr lang="zh-TW" altLang="en-US" sz="2000" u="sng" dirty="0" smtClean="0"/>
              <a:t>號碼 </a:t>
            </a:r>
            <a:r>
              <a:rPr lang="zh-TW" altLang="en-US" sz="2000" dirty="0" smtClean="0"/>
              <a:t>     </a:t>
            </a:r>
            <a:r>
              <a:rPr lang="zh-TW" altLang="en-US" sz="2000" u="sng" dirty="0" smtClean="0"/>
              <a:t>  金  額  </a:t>
            </a:r>
            <a:endParaRPr lang="zh-TW" altLang="en-US" sz="2000" u="sng" dirty="0"/>
          </a:p>
          <a:p>
            <a:pPr defTabSz="360000"/>
            <a:r>
              <a:rPr lang="zh-TW" altLang="en-US" sz="2000" dirty="0"/>
              <a:t>　　　　　	 </a:t>
            </a:r>
            <a:r>
              <a:rPr lang="en-US" altLang="zh-TW" sz="2000" dirty="0" smtClean="0"/>
              <a:t>								</a:t>
            </a:r>
            <a:r>
              <a:rPr lang="zh-TW" altLang="en-US" sz="2000" dirty="0" smtClean="0"/>
              <a:t> </a:t>
            </a:r>
            <a:r>
              <a:rPr lang="en-US" altLang="zh-TW" sz="2000" dirty="0"/>
              <a:t>963  </a:t>
            </a:r>
            <a:r>
              <a:rPr lang="zh-TW" altLang="en-US" sz="2000" dirty="0"/>
              <a:t>　 </a:t>
            </a:r>
            <a:r>
              <a:rPr lang="en-US" altLang="zh-TW" sz="2000" dirty="0"/>
              <a:t>$  </a:t>
            </a:r>
            <a:r>
              <a:rPr lang="en-US" altLang="zh-TW" sz="2000" dirty="0" smtClean="0"/>
              <a:t>2,000</a:t>
            </a:r>
          </a:p>
          <a:p>
            <a:pPr defTabSz="360000"/>
            <a:r>
              <a:rPr lang="en-US" altLang="zh-TW" sz="2000" dirty="0"/>
              <a:t>	</a:t>
            </a:r>
            <a:r>
              <a:rPr lang="en-US" altLang="zh-TW" sz="2000" dirty="0" smtClean="0"/>
              <a:t>											</a:t>
            </a:r>
            <a:r>
              <a:rPr lang="zh-TW" altLang="en-US" sz="2000" dirty="0" smtClean="0"/>
              <a:t> </a:t>
            </a:r>
            <a:r>
              <a:rPr lang="en-US" altLang="zh-TW" sz="2000" dirty="0" smtClean="0"/>
              <a:t>979   </a:t>
            </a:r>
            <a:r>
              <a:rPr lang="zh-TW" altLang="en-US" sz="2000" dirty="0" smtClean="0"/>
              <a:t>　	 </a:t>
            </a:r>
            <a:r>
              <a:rPr lang="en-US" altLang="zh-TW" sz="2000" dirty="0" smtClean="0"/>
              <a:t>2,500</a:t>
            </a:r>
          </a:p>
          <a:p>
            <a:pPr defTabSz="360000"/>
            <a:r>
              <a:rPr lang="zh-TW" altLang="en-US" sz="2000" dirty="0"/>
              <a:t>　　　　　	 </a:t>
            </a:r>
            <a:r>
              <a:rPr lang="en-US" altLang="zh-TW" sz="2000" dirty="0" smtClean="0"/>
              <a:t>								</a:t>
            </a:r>
            <a:r>
              <a:rPr lang="zh-TW" altLang="en-US" sz="2000" dirty="0" smtClean="0"/>
              <a:t> </a:t>
            </a:r>
            <a:r>
              <a:rPr lang="en-US" altLang="zh-TW" sz="2000" dirty="0"/>
              <a:t>984   </a:t>
            </a:r>
            <a:r>
              <a:rPr lang="zh-TW" altLang="en-US" sz="2000" dirty="0"/>
              <a:t>　</a:t>
            </a:r>
            <a:r>
              <a:rPr lang="zh-TW" altLang="en-US" sz="2000" u="sng" dirty="0"/>
              <a:t>	 </a:t>
            </a:r>
            <a:r>
              <a:rPr lang="en-US" altLang="zh-TW" sz="2000" u="sng" dirty="0" smtClean="0"/>
              <a:t>1,340</a:t>
            </a:r>
            <a:r>
              <a:rPr lang="en-US" altLang="zh-TW" sz="2000" dirty="0"/>
              <a:t>	</a:t>
            </a:r>
            <a:r>
              <a:rPr lang="en-US" altLang="zh-TW" sz="2000" dirty="0" smtClean="0"/>
              <a:t>	</a:t>
            </a:r>
            <a:r>
              <a:rPr lang="en-US" altLang="zh-TW" sz="2000" u="sng" dirty="0" smtClean="0"/>
              <a:t>    (5,840</a:t>
            </a:r>
            <a:r>
              <a:rPr lang="en-US" altLang="zh-TW" sz="2000" u="sng" dirty="0"/>
              <a:t>)</a:t>
            </a:r>
          </a:p>
          <a:p>
            <a:pPr defTabSz="360000"/>
            <a:r>
              <a:rPr lang="en-US" altLang="zh-TW" sz="2000" dirty="0" smtClean="0"/>
              <a:t>	</a:t>
            </a:r>
            <a:r>
              <a:rPr lang="zh-TW" altLang="en-US" sz="2000" dirty="0" smtClean="0"/>
              <a:t>正確</a:t>
            </a:r>
            <a:r>
              <a:rPr lang="zh-TW" altLang="en-US" sz="2000" dirty="0"/>
              <a:t>餘額		</a:t>
            </a:r>
            <a:r>
              <a:rPr lang="en-US" altLang="zh-TW" sz="2000" dirty="0" smtClean="0"/>
              <a:t>													</a:t>
            </a:r>
            <a:r>
              <a:rPr lang="en-US" altLang="zh-TW" sz="2000" u="dbl" dirty="0" smtClean="0"/>
              <a:t> $ </a:t>
            </a:r>
            <a:r>
              <a:rPr lang="en-US" altLang="zh-TW" sz="2000" u="dbl" dirty="0"/>
              <a:t>15,623</a:t>
            </a:r>
          </a:p>
          <a:p>
            <a:pPr defTabSz="360000"/>
            <a:r>
              <a:rPr lang="en-US" altLang="zh-TW" sz="2000" dirty="0" smtClean="0"/>
              <a:t>	</a:t>
            </a:r>
            <a:r>
              <a:rPr lang="zh-TW" altLang="en-US" sz="2000" dirty="0" smtClean="0"/>
              <a:t>公司</a:t>
            </a:r>
            <a:r>
              <a:rPr lang="zh-TW" altLang="en-US" sz="2000" dirty="0"/>
              <a:t>帳上餘額		</a:t>
            </a:r>
            <a:r>
              <a:rPr lang="en-US" altLang="zh-TW" sz="2000" dirty="0" smtClean="0"/>
              <a:t>											 $ </a:t>
            </a:r>
            <a:r>
              <a:rPr lang="en-US" altLang="zh-TW" sz="2000" dirty="0"/>
              <a:t>14,593</a:t>
            </a:r>
          </a:p>
          <a:p>
            <a:pPr defTabSz="360000"/>
            <a:r>
              <a:rPr lang="en-US" altLang="zh-TW" sz="2000" dirty="0" smtClean="0"/>
              <a:t>	</a:t>
            </a:r>
            <a:r>
              <a:rPr lang="zh-TW" altLang="en-US" sz="2000" dirty="0" smtClean="0"/>
              <a:t>加</a:t>
            </a:r>
            <a:r>
              <a:rPr lang="zh-TW" altLang="en-US" sz="2000" dirty="0"/>
              <a:t>：銀行直接貸記項目</a:t>
            </a:r>
            <a:r>
              <a:rPr lang="en-US" altLang="zh-TW" sz="2000" dirty="0"/>
              <a:t>—</a:t>
            </a:r>
            <a:r>
              <a:rPr lang="zh-TW" altLang="en-US" sz="2000" dirty="0"/>
              <a:t>代收</a:t>
            </a:r>
            <a:r>
              <a:rPr lang="zh-TW" altLang="en-US" sz="2000" dirty="0" smtClean="0"/>
              <a:t>票據</a:t>
            </a:r>
            <a:r>
              <a:rPr lang="en-US" altLang="zh-TW" sz="2000" dirty="0" smtClean="0"/>
              <a:t>								5,000</a:t>
            </a:r>
            <a:endParaRPr lang="en-US" altLang="zh-TW" sz="2000" dirty="0"/>
          </a:p>
          <a:p>
            <a:pPr defTabSz="360000"/>
            <a:r>
              <a:rPr lang="en-US" altLang="zh-TW" sz="2000" dirty="0" smtClean="0"/>
              <a:t>	</a:t>
            </a:r>
            <a:r>
              <a:rPr lang="zh-TW" altLang="en-US" sz="2000" dirty="0" smtClean="0"/>
              <a:t>減</a:t>
            </a:r>
            <a:r>
              <a:rPr lang="zh-TW" altLang="en-US" sz="2000" dirty="0"/>
              <a:t>：銀行直接借記項目</a:t>
            </a:r>
            <a:r>
              <a:rPr lang="en-US" altLang="zh-TW" sz="2000" dirty="0"/>
              <a:t>—</a:t>
            </a:r>
            <a:r>
              <a:rPr lang="zh-TW" altLang="en-US" sz="2000" dirty="0"/>
              <a:t>退票		</a:t>
            </a:r>
            <a:r>
              <a:rPr lang="en-US" altLang="zh-TW" sz="2000" dirty="0" smtClean="0"/>
              <a:t>		   $  </a:t>
            </a:r>
            <a:r>
              <a:rPr lang="en-US" altLang="zh-TW" sz="2000" dirty="0"/>
              <a:t>3,500</a:t>
            </a:r>
          </a:p>
          <a:p>
            <a:pPr defTabSz="360000"/>
            <a:r>
              <a:rPr lang="zh-TW" altLang="en-US" sz="2000" dirty="0"/>
              <a:t>　　　　　　　　　　　</a:t>
            </a:r>
            <a:r>
              <a:rPr lang="zh-TW" altLang="en-US" sz="2000" dirty="0" smtClean="0"/>
              <a:t> </a:t>
            </a:r>
            <a:r>
              <a:rPr lang="en-US" altLang="zh-TW" sz="2000" dirty="0" smtClean="0"/>
              <a:t>—</a:t>
            </a:r>
            <a:r>
              <a:rPr lang="zh-TW" altLang="en-US" sz="2000" dirty="0"/>
              <a:t>手續費		</a:t>
            </a:r>
            <a:r>
              <a:rPr lang="en-US" altLang="zh-TW" sz="2000" dirty="0" smtClean="0"/>
              <a:t>		   </a:t>
            </a:r>
            <a:r>
              <a:rPr lang="en-US" altLang="zh-TW" sz="2000" u="sng" dirty="0" smtClean="0"/>
              <a:t> 	    200</a:t>
            </a:r>
            <a:r>
              <a:rPr lang="en-US" altLang="zh-TW" sz="2000" u="sng" dirty="0"/>
              <a:t>	</a:t>
            </a:r>
            <a:r>
              <a:rPr lang="en-US" altLang="zh-TW" sz="2000" dirty="0"/>
              <a:t>	 </a:t>
            </a:r>
            <a:r>
              <a:rPr lang="en-US" altLang="zh-TW" sz="2000" dirty="0" smtClean="0"/>
              <a:t>    (3,700)</a:t>
            </a:r>
            <a:endParaRPr lang="en-US" altLang="zh-TW" sz="2000" dirty="0"/>
          </a:p>
          <a:p>
            <a:pPr defTabSz="360000"/>
            <a:r>
              <a:rPr lang="en-US" altLang="zh-TW" sz="2000" dirty="0" smtClean="0"/>
              <a:t>		</a:t>
            </a:r>
            <a:r>
              <a:rPr lang="zh-TW" altLang="en-US" sz="2000" dirty="0" smtClean="0"/>
              <a:t>公司</a:t>
            </a:r>
            <a:r>
              <a:rPr lang="zh-TW" altLang="en-US" sz="2000" dirty="0"/>
              <a:t>帳上誤記（少記</a:t>
            </a:r>
            <a:r>
              <a:rPr lang="en-US" altLang="zh-TW" sz="2000" dirty="0"/>
              <a:t>$968</a:t>
            </a:r>
            <a:r>
              <a:rPr lang="zh-TW" altLang="en-US" sz="2000" dirty="0"/>
              <a:t>－</a:t>
            </a:r>
            <a:r>
              <a:rPr lang="en-US" altLang="zh-TW" sz="2000" dirty="0"/>
              <a:t>$698</a:t>
            </a:r>
            <a:r>
              <a:rPr lang="zh-TW" altLang="en-US" sz="2000" dirty="0"/>
              <a:t>＝</a:t>
            </a:r>
            <a:r>
              <a:rPr lang="en-US" altLang="zh-TW" sz="2000" dirty="0"/>
              <a:t>$270</a:t>
            </a:r>
            <a:r>
              <a:rPr lang="zh-TW" altLang="en-US" sz="2000" dirty="0" smtClean="0"/>
              <a:t>） 			</a:t>
            </a:r>
            <a:r>
              <a:rPr lang="en-US" altLang="zh-TW" sz="2000" dirty="0" smtClean="0"/>
              <a:t>	</a:t>
            </a:r>
            <a:r>
              <a:rPr lang="en-US" altLang="zh-TW" sz="2000" u="sng" dirty="0" smtClean="0"/>
              <a:t>	(  270) </a:t>
            </a:r>
            <a:endParaRPr lang="en-US" altLang="zh-TW" sz="2000" u="sng" dirty="0"/>
          </a:p>
          <a:p>
            <a:pPr defTabSz="360000"/>
            <a:r>
              <a:rPr lang="en-US" altLang="zh-TW" sz="2000" dirty="0" smtClean="0"/>
              <a:t>	</a:t>
            </a:r>
            <a:r>
              <a:rPr lang="zh-TW" altLang="en-US" sz="2000" dirty="0" smtClean="0"/>
              <a:t>正確</a:t>
            </a:r>
            <a:r>
              <a:rPr lang="zh-TW" altLang="en-US" sz="2000" dirty="0"/>
              <a:t>餘額	 </a:t>
            </a:r>
            <a:r>
              <a:rPr lang="en-US" altLang="zh-TW" sz="2000" dirty="0" smtClean="0"/>
              <a:t>														</a:t>
            </a:r>
            <a:r>
              <a:rPr lang="zh-TW" altLang="en-US" sz="2000" u="dbl" dirty="0"/>
              <a:t> </a:t>
            </a:r>
            <a:r>
              <a:rPr lang="en-US" altLang="zh-TW" sz="2000" u="dbl" dirty="0"/>
              <a:t>$ </a:t>
            </a:r>
            <a:r>
              <a:rPr lang="en-US" altLang="zh-TW" sz="2000" u="dbl" dirty="0" smtClean="0"/>
              <a:t>15,623   </a:t>
            </a:r>
            <a:endParaRPr lang="en-US" altLang="zh-TW" sz="2000" u="dbl" dirty="0"/>
          </a:p>
        </p:txBody>
      </p:sp>
      <p:sp>
        <p:nvSpPr>
          <p:cNvPr id="26" name="文字方塊 25"/>
          <p:cNvSpPr txBox="1"/>
          <p:nvPr/>
        </p:nvSpPr>
        <p:spPr>
          <a:xfrm>
            <a:off x="144000" y="1200809"/>
            <a:ext cx="2915832" cy="461665"/>
          </a:xfrm>
          <a:prstGeom prst="rect">
            <a:avLst/>
          </a:prstGeom>
          <a:noFill/>
        </p:spPr>
        <p:txBody>
          <a:bodyPr wrap="square" rtlCol="0">
            <a:spAutoFit/>
          </a:bodyPr>
          <a:lstStyle/>
          <a:p>
            <a:r>
              <a:rPr lang="en-US" altLang="zh-TW" sz="2400" b="1" dirty="0" smtClean="0">
                <a:solidFill>
                  <a:srgbClr val="0070C0"/>
                </a:solidFill>
              </a:rPr>
              <a:t>1.</a:t>
            </a:r>
            <a:r>
              <a:rPr lang="zh-TW" altLang="en-US" sz="2400" b="1" dirty="0" smtClean="0">
                <a:solidFill>
                  <a:srgbClr val="0070C0"/>
                </a:solidFill>
              </a:rPr>
              <a:t>以</a:t>
            </a:r>
            <a:r>
              <a:rPr lang="zh-TW" altLang="en-US" sz="2400" b="1" dirty="0">
                <a:solidFill>
                  <a:srgbClr val="0070C0"/>
                </a:solidFill>
              </a:rPr>
              <a:t>正確餘額為基礎</a:t>
            </a:r>
          </a:p>
        </p:txBody>
      </p:sp>
    </p:spTree>
    <p:extLst>
      <p:ext uri="{BB962C8B-B14F-4D97-AF65-F5344CB8AC3E}">
        <p14:creationId xmlns:p14="http://schemas.microsoft.com/office/powerpoint/2010/main" val="4033822007"/>
      </p:ext>
    </p:extLst>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059832" y="2348880"/>
            <a:ext cx="4176464" cy="2664296"/>
          </a:xfrm>
          <a:prstGeom prst="rect">
            <a:avLst/>
          </a:prstGeom>
          <a:noFill/>
        </p:spPr>
        <p:txBody>
          <a:bodyPr wrap="square" rtlCol="0">
            <a:spAutoFit/>
          </a:bodyPr>
          <a:lstStyle/>
          <a:p>
            <a:endParaRPr lang="zh-TW" altLang="en-US" dirty="0"/>
          </a:p>
        </p:txBody>
      </p:sp>
      <p:sp>
        <p:nvSpPr>
          <p:cNvPr id="25" name="文字方塊 24"/>
          <p:cNvSpPr txBox="1"/>
          <p:nvPr/>
        </p:nvSpPr>
        <p:spPr>
          <a:xfrm>
            <a:off x="144000" y="1207780"/>
            <a:ext cx="8856000" cy="4093428"/>
          </a:xfrm>
          <a:prstGeom prst="rect">
            <a:avLst/>
          </a:prstGeom>
          <a:noFill/>
        </p:spPr>
        <p:txBody>
          <a:bodyPr wrap="square" rtlCol="0">
            <a:spAutoFit/>
          </a:bodyPr>
          <a:lstStyle/>
          <a:p>
            <a:pPr algn="ctr" defTabSz="360000"/>
            <a:r>
              <a:rPr lang="zh-TW" altLang="en-US" sz="2000" dirty="0" smtClean="0"/>
              <a:t>東</a:t>
            </a:r>
            <a:r>
              <a:rPr lang="zh-TW" altLang="en-US" sz="2000" dirty="0"/>
              <a:t>　山　公　</a:t>
            </a:r>
            <a:r>
              <a:rPr lang="zh-TW" altLang="en-US" sz="2000" dirty="0" smtClean="0"/>
              <a:t>司</a:t>
            </a:r>
            <a:endParaRPr lang="en-US" altLang="zh-TW" sz="2000" dirty="0" smtClean="0"/>
          </a:p>
          <a:p>
            <a:pPr algn="ctr" defTabSz="360000"/>
            <a:r>
              <a:rPr lang="zh-TW" altLang="en-US" sz="2000" dirty="0" smtClean="0"/>
              <a:t>銀 </a:t>
            </a:r>
            <a:r>
              <a:rPr lang="zh-TW" altLang="en-US" sz="2000" dirty="0"/>
              <a:t>行 調 節 </a:t>
            </a:r>
            <a:r>
              <a:rPr lang="zh-TW" altLang="en-US" sz="2000" dirty="0" smtClean="0"/>
              <a:t>表</a:t>
            </a:r>
            <a:endParaRPr lang="en-US" altLang="zh-TW" sz="2000" dirty="0" smtClean="0"/>
          </a:p>
          <a:p>
            <a:pPr algn="ctr" defTabSz="360000"/>
            <a:r>
              <a:rPr lang="zh-TW" altLang="en-US" sz="2000" dirty="0" smtClean="0"/>
              <a:t>第一</a:t>
            </a:r>
            <a:r>
              <a:rPr lang="zh-TW" altLang="en-US" sz="2000" dirty="0"/>
              <a:t>銀行＃</a:t>
            </a:r>
            <a:r>
              <a:rPr lang="en-US" altLang="zh-TW" sz="2000" dirty="0" smtClean="0"/>
              <a:t>3678</a:t>
            </a:r>
          </a:p>
          <a:p>
            <a:pPr algn="ctr" defTabSz="360000"/>
            <a:r>
              <a:rPr lang="en-US" altLang="zh-TW" sz="2000" dirty="0" smtClean="0"/>
              <a:t>X1</a:t>
            </a:r>
            <a:r>
              <a:rPr lang="zh-TW" altLang="en-US" sz="2000" dirty="0"/>
              <a:t>年</a:t>
            </a:r>
            <a:r>
              <a:rPr lang="en-US" altLang="zh-TW" sz="2000" dirty="0"/>
              <a:t>11</a:t>
            </a:r>
            <a:r>
              <a:rPr lang="zh-TW" altLang="en-US" sz="2000" dirty="0"/>
              <a:t>月</a:t>
            </a:r>
            <a:r>
              <a:rPr lang="en-US" altLang="zh-TW" sz="2000" dirty="0"/>
              <a:t>30</a:t>
            </a:r>
            <a:r>
              <a:rPr lang="zh-TW" altLang="en-US" sz="2000" dirty="0"/>
              <a:t>日</a:t>
            </a:r>
          </a:p>
          <a:p>
            <a:pPr defTabSz="360000"/>
            <a:r>
              <a:rPr lang="en-US" altLang="zh-TW" sz="2000" dirty="0" smtClean="0"/>
              <a:t>	</a:t>
            </a:r>
            <a:r>
              <a:rPr lang="zh-TW" altLang="en-US" sz="2000" dirty="0" smtClean="0"/>
              <a:t>銀行</a:t>
            </a:r>
            <a:r>
              <a:rPr lang="zh-TW" altLang="en-US" sz="2000" dirty="0"/>
              <a:t>對帳單餘額		</a:t>
            </a:r>
            <a:r>
              <a:rPr lang="en-US" altLang="zh-TW" sz="2000" dirty="0" smtClean="0"/>
              <a:t>											$ </a:t>
            </a:r>
            <a:r>
              <a:rPr lang="en-US" altLang="zh-TW" sz="2000" dirty="0"/>
              <a:t>19,463</a:t>
            </a:r>
          </a:p>
          <a:p>
            <a:pPr defTabSz="360000"/>
            <a:r>
              <a:rPr lang="en-US" altLang="zh-TW" sz="2000" dirty="0" smtClean="0"/>
              <a:t>	</a:t>
            </a:r>
            <a:r>
              <a:rPr lang="zh-TW" altLang="en-US" sz="2000" dirty="0" smtClean="0"/>
              <a:t>加</a:t>
            </a:r>
            <a:r>
              <a:rPr lang="zh-TW" altLang="en-US" sz="2000" dirty="0"/>
              <a:t>：銀行已借公司未貸		</a:t>
            </a:r>
          </a:p>
          <a:p>
            <a:pPr defTabSz="360000"/>
            <a:r>
              <a:rPr lang="zh-TW" altLang="en-US" sz="2000" dirty="0"/>
              <a:t>　　　</a:t>
            </a:r>
            <a:r>
              <a:rPr lang="zh-TW" altLang="en-US" sz="2000" dirty="0" smtClean="0"/>
              <a:t>  </a:t>
            </a:r>
            <a:r>
              <a:rPr lang="en-US" altLang="zh-TW" sz="2000" dirty="0" smtClean="0"/>
              <a:t>	</a:t>
            </a:r>
            <a:r>
              <a:rPr lang="zh-TW" altLang="en-US" sz="2000" dirty="0" smtClean="0"/>
              <a:t>退</a:t>
            </a:r>
            <a:r>
              <a:rPr lang="zh-TW" altLang="en-US" sz="2000" dirty="0"/>
              <a:t>　票	</a:t>
            </a:r>
            <a:r>
              <a:rPr lang="en-US" altLang="zh-TW" sz="2000" dirty="0" smtClean="0"/>
              <a:t>									$  </a:t>
            </a:r>
            <a:r>
              <a:rPr lang="en-US" altLang="zh-TW" sz="2000" dirty="0"/>
              <a:t>3,500	</a:t>
            </a:r>
          </a:p>
          <a:p>
            <a:pPr defTabSz="360000"/>
            <a:r>
              <a:rPr lang="zh-TW" altLang="en-US" sz="2000" dirty="0"/>
              <a:t>　　　</a:t>
            </a:r>
            <a:r>
              <a:rPr lang="zh-TW" altLang="en-US" sz="2000" dirty="0" smtClean="0"/>
              <a:t>  </a:t>
            </a:r>
            <a:r>
              <a:rPr lang="en-US" altLang="zh-TW" sz="2000" dirty="0" smtClean="0"/>
              <a:t>	</a:t>
            </a:r>
            <a:r>
              <a:rPr lang="zh-TW" altLang="en-US" sz="2000" dirty="0" smtClean="0"/>
              <a:t>手續費</a:t>
            </a:r>
            <a:r>
              <a:rPr lang="zh-TW" altLang="en-US" sz="2000" dirty="0"/>
              <a:t>	</a:t>
            </a:r>
            <a:r>
              <a:rPr lang="en-US" altLang="zh-TW" sz="2000" dirty="0" smtClean="0"/>
              <a:t>										</a:t>
            </a:r>
            <a:r>
              <a:rPr lang="zh-TW" altLang="en-US" sz="2000" dirty="0" smtClean="0"/>
              <a:t> </a:t>
            </a:r>
            <a:r>
              <a:rPr lang="en-US" altLang="zh-TW" sz="2000" dirty="0" smtClean="0"/>
              <a:t>200</a:t>
            </a:r>
            <a:r>
              <a:rPr lang="en-US" altLang="zh-TW" sz="2000" dirty="0"/>
              <a:t>	</a:t>
            </a:r>
          </a:p>
          <a:p>
            <a:pPr defTabSz="360000"/>
            <a:r>
              <a:rPr lang="zh-TW" altLang="en-US" sz="2000" dirty="0"/>
              <a:t>　　　</a:t>
            </a:r>
            <a:r>
              <a:rPr lang="zh-TW" altLang="en-US" sz="2000" dirty="0" smtClean="0"/>
              <a:t>  </a:t>
            </a:r>
            <a:r>
              <a:rPr lang="en-US" altLang="zh-TW" sz="2000" dirty="0" smtClean="0"/>
              <a:t>	</a:t>
            </a:r>
            <a:r>
              <a:rPr lang="zh-TW" altLang="en-US" sz="2000" dirty="0" smtClean="0"/>
              <a:t>銀行</a:t>
            </a:r>
            <a:r>
              <a:rPr lang="zh-TW" altLang="en-US" sz="2000" dirty="0"/>
              <a:t>多借公司少貸支票金額	 　　</a:t>
            </a:r>
            <a:r>
              <a:rPr lang="en-US" altLang="zh-TW" sz="2000" dirty="0" smtClean="0"/>
              <a:t>		</a:t>
            </a:r>
            <a:r>
              <a:rPr lang="en-US" altLang="zh-TW" sz="2000" u="sng" dirty="0" smtClean="0"/>
              <a:t>	</a:t>
            </a:r>
            <a:r>
              <a:rPr lang="zh-TW" altLang="en-US" sz="2000" u="sng" dirty="0" smtClean="0"/>
              <a:t> </a:t>
            </a:r>
            <a:r>
              <a:rPr lang="en-US" altLang="zh-TW" sz="2000" u="sng" dirty="0" smtClean="0"/>
              <a:t>270</a:t>
            </a:r>
            <a:r>
              <a:rPr lang="en-US" altLang="zh-TW" sz="2000" dirty="0"/>
              <a:t>	</a:t>
            </a:r>
            <a:r>
              <a:rPr lang="zh-TW" altLang="en-US" sz="2000" dirty="0"/>
              <a:t> </a:t>
            </a:r>
            <a:r>
              <a:rPr lang="zh-TW" altLang="en-US" sz="2000" dirty="0" smtClean="0"/>
              <a:t>    </a:t>
            </a:r>
            <a:r>
              <a:rPr lang="en-US" altLang="zh-TW" sz="2000" dirty="0" smtClean="0"/>
              <a:t>3,970</a:t>
            </a:r>
            <a:endParaRPr lang="en-US" altLang="zh-TW" sz="2000" dirty="0"/>
          </a:p>
          <a:p>
            <a:pPr defTabSz="360000"/>
            <a:r>
              <a:rPr lang="zh-TW" altLang="en-US" sz="2000" dirty="0"/>
              <a:t>　　</a:t>
            </a:r>
            <a:r>
              <a:rPr lang="en-US" altLang="zh-TW" sz="2000" dirty="0" smtClean="0"/>
              <a:t>	  </a:t>
            </a:r>
            <a:r>
              <a:rPr lang="zh-TW" altLang="en-US" sz="2000" dirty="0" smtClean="0"/>
              <a:t>公司</a:t>
            </a:r>
            <a:r>
              <a:rPr lang="zh-TW" altLang="en-US" sz="2000" dirty="0"/>
              <a:t>已借銀行未貸：在途存款	　　　　</a:t>
            </a:r>
            <a:r>
              <a:rPr lang="en-US" altLang="zh-TW" sz="2000" dirty="0" smtClean="0"/>
              <a:t>				</a:t>
            </a:r>
            <a:r>
              <a:rPr lang="zh-TW" altLang="en-US" sz="2000" dirty="0" smtClean="0"/>
              <a:t>     </a:t>
            </a:r>
            <a:r>
              <a:rPr lang="en-US" altLang="zh-TW" sz="2000" dirty="0" smtClean="0"/>
              <a:t>2,000</a:t>
            </a:r>
            <a:endParaRPr lang="en-US" altLang="zh-TW" sz="2000" dirty="0"/>
          </a:p>
          <a:p>
            <a:pPr defTabSz="360000"/>
            <a:r>
              <a:rPr lang="en-US" altLang="zh-TW" sz="2000" dirty="0" smtClean="0"/>
              <a:t>	</a:t>
            </a:r>
            <a:r>
              <a:rPr lang="zh-TW" altLang="en-US" sz="2000" dirty="0" smtClean="0"/>
              <a:t>減</a:t>
            </a:r>
            <a:r>
              <a:rPr lang="zh-TW" altLang="en-US" sz="2000" dirty="0"/>
              <a:t>：銀行已貸公司未借：代收票據    　　　　　　</a:t>
            </a:r>
            <a:r>
              <a:rPr lang="en-US" altLang="zh-TW" sz="2000" dirty="0" smtClean="0"/>
              <a:t>	</a:t>
            </a:r>
            <a:r>
              <a:rPr lang="zh-TW" altLang="en-US" sz="2000" dirty="0" smtClean="0"/>
              <a:t> </a:t>
            </a:r>
            <a:r>
              <a:rPr lang="zh-TW" altLang="en-US" sz="2000" dirty="0"/>
              <a:t>	</a:t>
            </a:r>
            <a:r>
              <a:rPr lang="zh-TW" altLang="en-US" sz="2000" dirty="0" smtClean="0"/>
              <a:t>   </a:t>
            </a:r>
            <a:r>
              <a:rPr lang="en-US" altLang="zh-TW" sz="2000" dirty="0" smtClean="0"/>
              <a:t>(</a:t>
            </a:r>
            <a:r>
              <a:rPr lang="en-US" altLang="zh-TW" sz="2000" dirty="0"/>
              <a:t>5,000)</a:t>
            </a:r>
          </a:p>
          <a:p>
            <a:pPr defTabSz="360000"/>
            <a:r>
              <a:rPr lang="zh-TW" altLang="en-US" sz="2000" dirty="0"/>
              <a:t>　　</a:t>
            </a:r>
            <a:r>
              <a:rPr lang="en-US" altLang="zh-TW" sz="2000" dirty="0" smtClean="0"/>
              <a:t>	</a:t>
            </a:r>
            <a:r>
              <a:rPr lang="zh-TW" altLang="en-US" sz="2000" dirty="0" smtClean="0"/>
              <a:t>  公司</a:t>
            </a:r>
            <a:r>
              <a:rPr lang="zh-TW" altLang="en-US" sz="2000" dirty="0"/>
              <a:t>已貸銀行未借：未兌現支票（列明細）    　　</a:t>
            </a:r>
            <a:r>
              <a:rPr lang="zh-TW" altLang="en-US" sz="2000" u="sng" dirty="0"/>
              <a:t>　</a:t>
            </a:r>
            <a:r>
              <a:rPr lang="en-US" altLang="zh-TW" sz="2000" u="sng" dirty="0" smtClean="0"/>
              <a:t>(</a:t>
            </a:r>
            <a:r>
              <a:rPr lang="en-US" altLang="zh-TW" sz="2000" u="sng" dirty="0"/>
              <a:t>5,840)</a:t>
            </a:r>
          </a:p>
          <a:p>
            <a:pPr defTabSz="360000"/>
            <a:r>
              <a:rPr lang="en-US" altLang="zh-TW" sz="2000" dirty="0" smtClean="0"/>
              <a:t>	</a:t>
            </a:r>
            <a:r>
              <a:rPr lang="zh-TW" altLang="en-US" sz="2000" dirty="0" smtClean="0"/>
              <a:t>公司</a:t>
            </a:r>
            <a:r>
              <a:rPr lang="zh-TW" altLang="en-US" sz="2000" dirty="0"/>
              <a:t>帳上餘額	　　　　　　　　　	</a:t>
            </a:r>
            <a:r>
              <a:rPr lang="en-US" altLang="zh-TW" sz="2000" dirty="0" smtClean="0"/>
              <a:t>					</a:t>
            </a:r>
            <a:r>
              <a:rPr lang="en-US" altLang="zh-TW" sz="2000" u="dbl" dirty="0" smtClean="0"/>
              <a:t>$ </a:t>
            </a:r>
            <a:r>
              <a:rPr lang="en-US" altLang="zh-TW" sz="2000" u="dbl" dirty="0"/>
              <a:t>14,593</a:t>
            </a:r>
          </a:p>
        </p:txBody>
      </p:sp>
      <p:sp>
        <p:nvSpPr>
          <p:cNvPr id="5" name="文字方塊 4"/>
          <p:cNvSpPr txBox="1"/>
          <p:nvPr/>
        </p:nvSpPr>
        <p:spPr>
          <a:xfrm>
            <a:off x="144000" y="1200809"/>
            <a:ext cx="2987840" cy="1200329"/>
          </a:xfrm>
          <a:prstGeom prst="rect">
            <a:avLst/>
          </a:prstGeom>
          <a:noFill/>
        </p:spPr>
        <p:txBody>
          <a:bodyPr wrap="square" rtlCol="0">
            <a:spAutoFit/>
          </a:bodyPr>
          <a:lstStyle/>
          <a:p>
            <a:r>
              <a:rPr lang="en-US" altLang="zh-TW" sz="2400" b="1" dirty="0" smtClean="0">
                <a:solidFill>
                  <a:srgbClr val="0070C0"/>
                </a:solidFill>
              </a:rPr>
              <a:t>2.</a:t>
            </a:r>
            <a:r>
              <a:rPr lang="zh-TW" altLang="en-US" sz="2400" b="1" dirty="0" smtClean="0">
                <a:solidFill>
                  <a:srgbClr val="0070C0"/>
                </a:solidFill>
              </a:rPr>
              <a:t>從</a:t>
            </a:r>
            <a:r>
              <a:rPr lang="zh-TW" altLang="en-US" sz="2400" b="1" dirty="0">
                <a:solidFill>
                  <a:srgbClr val="0070C0"/>
                </a:solidFill>
              </a:rPr>
              <a:t>銀行對帳單餘額調節至公司帳上餘額</a:t>
            </a:r>
            <a:br>
              <a:rPr lang="zh-TW" altLang="en-US" sz="2400" b="1" dirty="0">
                <a:solidFill>
                  <a:srgbClr val="0070C0"/>
                </a:solidFill>
              </a:rPr>
            </a:br>
            <a:endParaRPr lang="zh-TW" altLang="en-US" sz="2400" b="1" dirty="0">
              <a:solidFill>
                <a:srgbClr val="0070C0"/>
              </a:solidFill>
            </a:endParaRPr>
          </a:p>
        </p:txBody>
      </p:sp>
    </p:spTree>
    <p:extLst>
      <p:ext uri="{BB962C8B-B14F-4D97-AF65-F5344CB8AC3E}">
        <p14:creationId xmlns:p14="http://schemas.microsoft.com/office/powerpoint/2010/main" val="332190911"/>
      </p:ext>
    </p:extLst>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6000" y="1196752"/>
            <a:ext cx="8892000" cy="4093428"/>
          </a:xfrm>
          <a:prstGeom prst="rect">
            <a:avLst/>
          </a:prstGeom>
        </p:spPr>
        <p:txBody>
          <a:bodyPr>
            <a:spAutoFit/>
          </a:bodyPr>
          <a:lstStyle/>
          <a:p>
            <a:pPr defTabSz="756000">
              <a:lnSpc>
                <a:spcPct val="130000"/>
              </a:lnSpc>
            </a:pPr>
            <a:r>
              <a:rPr lang="zh-TW" altLang="en-US" sz="2000" dirty="0"/>
              <a:t>作調整分錄入帳：</a:t>
            </a:r>
            <a:endParaRPr lang="en-US" altLang="zh-TW" sz="2000" dirty="0" smtClean="0"/>
          </a:p>
          <a:p>
            <a:pPr defTabSz="756000">
              <a:lnSpc>
                <a:spcPct val="130000"/>
              </a:lnSpc>
            </a:pPr>
            <a:r>
              <a:rPr lang="en-US" altLang="zh-TW" sz="2000" dirty="0" smtClean="0"/>
              <a:t>	</a:t>
            </a:r>
            <a:r>
              <a:rPr lang="zh-TW" altLang="en-US" sz="2000" dirty="0" smtClean="0"/>
              <a:t>銀行存款 </a:t>
            </a:r>
            <a:r>
              <a:rPr lang="en-US" altLang="zh-TW" sz="2000" dirty="0" smtClean="0"/>
              <a:t>						</a:t>
            </a:r>
            <a:r>
              <a:rPr lang="zh-TW" altLang="en-US" sz="2000" dirty="0" smtClean="0"/>
              <a:t> </a:t>
            </a:r>
            <a:r>
              <a:rPr lang="en-US" altLang="zh-TW" sz="2000" dirty="0"/>
              <a:t>5,000	</a:t>
            </a:r>
          </a:p>
          <a:p>
            <a:pPr defTabSz="756000">
              <a:lnSpc>
                <a:spcPct val="130000"/>
              </a:lnSpc>
            </a:pPr>
            <a:r>
              <a:rPr lang="en-US" altLang="zh-TW" sz="2000" dirty="0" smtClean="0"/>
              <a:t>	        </a:t>
            </a:r>
            <a:r>
              <a:rPr lang="zh-TW" altLang="en-US" sz="2000" dirty="0" smtClean="0"/>
              <a:t>應收票據</a:t>
            </a:r>
            <a:r>
              <a:rPr lang="zh-TW" altLang="en-US" sz="2000" dirty="0"/>
              <a:t>（或託收票據</a:t>
            </a:r>
            <a:r>
              <a:rPr lang="zh-TW" altLang="en-US" sz="2000" dirty="0" smtClean="0"/>
              <a:t>）</a:t>
            </a:r>
            <a:r>
              <a:rPr lang="zh-TW" altLang="en-US" sz="2000" dirty="0"/>
              <a:t>	</a:t>
            </a:r>
            <a:r>
              <a:rPr lang="en-US" altLang="zh-TW" sz="2000" dirty="0" smtClean="0"/>
              <a:t>				5,000</a:t>
            </a:r>
            <a:endParaRPr lang="en-US" altLang="zh-TW" sz="2000" dirty="0"/>
          </a:p>
          <a:p>
            <a:pPr defTabSz="756000">
              <a:lnSpc>
                <a:spcPct val="130000"/>
              </a:lnSpc>
            </a:pPr>
            <a:r>
              <a:rPr lang="en-US" altLang="zh-TW" sz="2000" dirty="0" smtClean="0"/>
              <a:t>	</a:t>
            </a:r>
            <a:r>
              <a:rPr lang="zh-TW" altLang="en-US" sz="2000" dirty="0" smtClean="0"/>
              <a:t>應</a:t>
            </a:r>
            <a:r>
              <a:rPr lang="zh-TW" altLang="en-US" sz="2000" dirty="0"/>
              <a:t>收帳款（或拒付票據）	</a:t>
            </a:r>
            <a:r>
              <a:rPr lang="en-US" altLang="zh-TW" sz="2000" dirty="0" smtClean="0"/>
              <a:t>			 3,500</a:t>
            </a:r>
            <a:r>
              <a:rPr lang="en-US" altLang="zh-TW" sz="2000" dirty="0"/>
              <a:t>	</a:t>
            </a:r>
          </a:p>
          <a:p>
            <a:pPr defTabSz="756000">
              <a:lnSpc>
                <a:spcPct val="130000"/>
              </a:lnSpc>
            </a:pPr>
            <a:r>
              <a:rPr lang="en-US" altLang="zh-TW" sz="2000" dirty="0" smtClean="0"/>
              <a:t>	        </a:t>
            </a:r>
            <a:r>
              <a:rPr lang="zh-TW" altLang="en-US" sz="2000" dirty="0" smtClean="0"/>
              <a:t>銀行存款</a:t>
            </a:r>
            <a:r>
              <a:rPr lang="zh-TW" altLang="en-US" sz="2000" dirty="0"/>
              <a:t>		</a:t>
            </a:r>
            <a:r>
              <a:rPr lang="en-US" altLang="zh-TW" sz="2000" dirty="0" smtClean="0"/>
              <a:t>					3,500</a:t>
            </a:r>
            <a:endParaRPr lang="en-US" altLang="zh-TW" sz="2000" dirty="0"/>
          </a:p>
          <a:p>
            <a:pPr defTabSz="756000">
              <a:lnSpc>
                <a:spcPct val="130000"/>
              </a:lnSpc>
            </a:pPr>
            <a:r>
              <a:rPr lang="en-US" altLang="zh-TW" sz="2000" dirty="0" smtClean="0"/>
              <a:t>	</a:t>
            </a:r>
            <a:r>
              <a:rPr lang="zh-TW" altLang="en-US" sz="2000" dirty="0" smtClean="0"/>
              <a:t>手  續  費</a:t>
            </a:r>
            <a:r>
              <a:rPr lang="zh-TW" altLang="en-US" sz="2000" dirty="0"/>
              <a:t>	</a:t>
            </a:r>
            <a:r>
              <a:rPr lang="en-US" altLang="zh-TW" sz="2000" dirty="0" smtClean="0"/>
              <a:t>					    200</a:t>
            </a:r>
            <a:r>
              <a:rPr lang="en-US" altLang="zh-TW" sz="2000" dirty="0"/>
              <a:t>	</a:t>
            </a:r>
          </a:p>
          <a:p>
            <a:pPr defTabSz="756000">
              <a:lnSpc>
                <a:spcPct val="130000"/>
              </a:lnSpc>
            </a:pPr>
            <a:r>
              <a:rPr lang="en-US" altLang="zh-TW" sz="2000" dirty="0" smtClean="0"/>
              <a:t>	        </a:t>
            </a:r>
            <a:r>
              <a:rPr lang="zh-TW" altLang="en-US" sz="2000" dirty="0" smtClean="0"/>
              <a:t>銀行存款</a:t>
            </a:r>
            <a:r>
              <a:rPr lang="zh-TW" altLang="en-US" sz="2000" dirty="0"/>
              <a:t>		</a:t>
            </a:r>
            <a:r>
              <a:rPr lang="en-US" altLang="zh-TW" sz="2000" dirty="0" smtClean="0"/>
              <a:t>					   200</a:t>
            </a:r>
            <a:endParaRPr lang="en-US" altLang="zh-TW" sz="2000" dirty="0"/>
          </a:p>
          <a:p>
            <a:pPr defTabSz="756000">
              <a:lnSpc>
                <a:spcPct val="130000"/>
              </a:lnSpc>
            </a:pPr>
            <a:r>
              <a:rPr lang="en-US" altLang="zh-TW" sz="2000" dirty="0" smtClean="0"/>
              <a:t>	</a:t>
            </a:r>
            <a:r>
              <a:rPr lang="zh-TW" altLang="en-US" sz="2000" dirty="0" smtClean="0"/>
              <a:t>應付</a:t>
            </a:r>
            <a:r>
              <a:rPr lang="zh-TW" altLang="en-US" sz="2000" dirty="0"/>
              <a:t>帳款	</a:t>
            </a:r>
            <a:r>
              <a:rPr lang="en-US" altLang="zh-TW" sz="2000" dirty="0" smtClean="0"/>
              <a:t>					    270</a:t>
            </a:r>
            <a:r>
              <a:rPr lang="en-US" altLang="zh-TW" sz="2000" dirty="0"/>
              <a:t>	</a:t>
            </a:r>
          </a:p>
          <a:p>
            <a:pPr defTabSz="756000">
              <a:lnSpc>
                <a:spcPct val="130000"/>
              </a:lnSpc>
            </a:pPr>
            <a:r>
              <a:rPr lang="en-US" altLang="zh-TW" sz="2000" dirty="0" smtClean="0"/>
              <a:t>	        </a:t>
            </a:r>
            <a:r>
              <a:rPr lang="zh-TW" altLang="en-US" sz="2000" dirty="0" smtClean="0"/>
              <a:t>銀行存款</a:t>
            </a:r>
            <a:r>
              <a:rPr lang="zh-TW" altLang="en-US" sz="2000" dirty="0"/>
              <a:t>		</a:t>
            </a:r>
            <a:r>
              <a:rPr lang="en-US" altLang="zh-TW" sz="2000" dirty="0" smtClean="0"/>
              <a:t>					   270</a:t>
            </a:r>
            <a:endParaRPr lang="en-US" altLang="zh-TW" sz="2000" dirty="0"/>
          </a:p>
          <a:p>
            <a:pPr defTabSz="756000">
              <a:lnSpc>
                <a:spcPct val="130000"/>
              </a:lnSpc>
            </a:pPr>
            <a:r>
              <a:rPr lang="en-US" altLang="zh-TW" sz="2000" dirty="0"/>
              <a:t>		</a:t>
            </a:r>
          </a:p>
        </p:txBody>
      </p:sp>
    </p:spTree>
    <p:extLst>
      <p:ext uri="{BB962C8B-B14F-4D97-AF65-F5344CB8AC3E}">
        <p14:creationId xmlns:p14="http://schemas.microsoft.com/office/powerpoint/2010/main" val="1136273362"/>
      </p:ext>
    </p:extLst>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196752"/>
            <a:ext cx="8856000" cy="5400600"/>
          </a:xfrm>
        </p:spPr>
        <p:txBody>
          <a:bodyPr/>
          <a:lstStyle/>
          <a:p>
            <a:pPr marL="0" indent="0">
              <a:lnSpc>
                <a:spcPct val="130000"/>
              </a:lnSpc>
              <a:buNone/>
            </a:pPr>
            <a:r>
              <a:rPr lang="en-US" altLang="zh-TW" sz="2400" dirty="0"/>
              <a:t>2</a:t>
            </a:r>
            <a:r>
              <a:rPr lang="en-US" altLang="zh-TW" sz="2400" dirty="0" smtClean="0"/>
              <a:t>.</a:t>
            </a:r>
            <a:r>
              <a:rPr lang="zh-TW" altLang="en-US" sz="2400" dirty="0"/>
              <a:t>收支結餘調節表</a:t>
            </a:r>
            <a:r>
              <a:rPr lang="zh-TW" altLang="en-US" sz="2400" dirty="0" smtClean="0"/>
              <a:t>：</a:t>
            </a:r>
            <a:endParaRPr lang="en-US" altLang="zh-TW" sz="2400" dirty="0" smtClean="0"/>
          </a:p>
          <a:p>
            <a:pPr marL="0" indent="0">
              <a:lnSpc>
                <a:spcPct val="130000"/>
              </a:lnSpc>
              <a:buNone/>
            </a:pPr>
            <a:r>
              <a:rPr lang="zh-TW" altLang="en-US" sz="2400" dirty="0" smtClean="0"/>
              <a:t>不僅</a:t>
            </a:r>
            <a:r>
              <a:rPr lang="zh-TW" altLang="en-US" sz="2400" dirty="0"/>
              <a:t>調節期初和期末銀行帳與公司帳的餘額，同時調節本期（月）內銀行帳上的存款和付款總額與公司帳上的存款和付款總額。因為包括期初餘額、本期存款、本期付款和期末餘額四欄，故又稱為四欄式銀行調節表，亦稱「現金的證明」</a:t>
            </a:r>
            <a:r>
              <a:rPr lang="en-US" altLang="zh-TW" sz="2400" dirty="0"/>
              <a:t>(proof of cash)</a:t>
            </a:r>
            <a:r>
              <a:rPr lang="zh-TW" altLang="en-US" sz="2400" dirty="0" smtClean="0"/>
              <a:t>。</a:t>
            </a:r>
            <a:endParaRPr lang="en-US" altLang="zh-TW" sz="2400" dirty="0" smtClean="0"/>
          </a:p>
          <a:p>
            <a:pPr marL="0" indent="0">
              <a:lnSpc>
                <a:spcPct val="130000"/>
              </a:lnSpc>
              <a:buNone/>
            </a:pPr>
            <a:r>
              <a:rPr lang="zh-TW" altLang="en-US" sz="2400" dirty="0"/>
              <a:t>編製四欄式銀行調節表的目的，除了要證明銀行帳上的「餘額」和公司帳上的「餘額」並無不能調節的差異外，更進一步確定銀行帳上的「收支」和公司帳上的「收支」也都可以調節相符，以防止公司人員挪用現金。</a:t>
            </a:r>
          </a:p>
        </p:txBody>
      </p:sp>
    </p:spTree>
    <p:extLst>
      <p:ext uri="{BB962C8B-B14F-4D97-AF65-F5344CB8AC3E}">
        <p14:creationId xmlns:p14="http://schemas.microsoft.com/office/powerpoint/2010/main" val="253733882"/>
      </p:ext>
    </p:extLst>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44</a:t>
            </a:r>
            <a:r>
              <a:rPr lang="zh-TW" altLang="en-US" dirty="0"/>
              <a:t>：四欄式銀行調節表</a:t>
            </a:r>
          </a:p>
        </p:txBody>
      </p:sp>
      <p:sp>
        <p:nvSpPr>
          <p:cNvPr id="3" name="內容版面配置區 2"/>
          <p:cNvSpPr>
            <a:spLocks noGrp="1"/>
          </p:cNvSpPr>
          <p:nvPr>
            <p:ph idx="1"/>
          </p:nvPr>
        </p:nvSpPr>
        <p:spPr>
          <a:xfrm>
            <a:off x="144000" y="1989138"/>
            <a:ext cx="8856000" cy="4608214"/>
          </a:xfrm>
        </p:spPr>
        <p:txBody>
          <a:bodyPr/>
          <a:lstStyle/>
          <a:p>
            <a:pPr marL="0" indent="0">
              <a:buNone/>
            </a:pPr>
            <a:r>
              <a:rPr lang="zh-TW" altLang="en-US" sz="2000" dirty="0"/>
              <a:t>設東山公司</a:t>
            </a:r>
            <a:r>
              <a:rPr lang="en-US" altLang="zh-TW" sz="2000" dirty="0"/>
              <a:t>12</a:t>
            </a:r>
            <a:r>
              <a:rPr lang="zh-TW" altLang="en-US" sz="2000" dirty="0"/>
              <a:t>月份帳上銀行存款科目的借方總額（包含</a:t>
            </a:r>
            <a:r>
              <a:rPr lang="en-US" altLang="zh-TW" sz="2000" dirty="0"/>
              <a:t>11</a:t>
            </a:r>
            <a:r>
              <a:rPr lang="zh-TW" altLang="en-US" sz="2000" dirty="0"/>
              <a:t>月份銀行調節表調整入帳的</a:t>
            </a:r>
            <a:r>
              <a:rPr lang="en-US" altLang="zh-TW" sz="2000" dirty="0"/>
              <a:t>$5,000</a:t>
            </a:r>
            <a:r>
              <a:rPr lang="zh-TW" altLang="en-US" sz="2000" dirty="0"/>
              <a:t>）為</a:t>
            </a:r>
            <a:r>
              <a:rPr lang="en-US" altLang="zh-TW" sz="2000" dirty="0"/>
              <a:t>$263,400</a:t>
            </a:r>
            <a:r>
              <a:rPr lang="zh-TW" altLang="en-US" sz="2000" dirty="0"/>
              <a:t>，貸方支出總額（包含</a:t>
            </a:r>
            <a:r>
              <a:rPr lang="en-US" altLang="zh-TW" sz="2000" dirty="0"/>
              <a:t>11</a:t>
            </a:r>
            <a:r>
              <a:rPr lang="zh-TW" altLang="en-US" sz="2000" dirty="0"/>
              <a:t>月份銀行調節表調整入帳的</a:t>
            </a:r>
            <a:r>
              <a:rPr lang="en-US" altLang="zh-TW" sz="2000" dirty="0"/>
              <a:t>$3,970</a:t>
            </a:r>
            <a:r>
              <a:rPr lang="zh-TW" altLang="en-US" sz="2000" dirty="0"/>
              <a:t>）為</a:t>
            </a:r>
            <a:r>
              <a:rPr lang="en-US" altLang="zh-TW" sz="2000" dirty="0"/>
              <a:t>$253,835</a:t>
            </a:r>
            <a:r>
              <a:rPr lang="zh-TW" altLang="en-US" sz="2000" dirty="0"/>
              <a:t>，</a:t>
            </a:r>
            <a:r>
              <a:rPr lang="en-US" altLang="zh-TW" sz="2000" dirty="0"/>
              <a:t>12</a:t>
            </a:r>
            <a:r>
              <a:rPr lang="zh-TW" altLang="en-US" sz="2000" dirty="0"/>
              <a:t>月底的存款餘額為</a:t>
            </a:r>
            <a:r>
              <a:rPr lang="en-US" altLang="zh-TW" sz="2000" dirty="0"/>
              <a:t>$24,158</a:t>
            </a:r>
            <a:r>
              <a:rPr lang="zh-TW" altLang="en-US" sz="2000" dirty="0"/>
              <a:t>（</a:t>
            </a:r>
            <a:r>
              <a:rPr lang="en-US" altLang="zh-TW" sz="2000" dirty="0"/>
              <a:t>11</a:t>
            </a:r>
            <a:r>
              <a:rPr lang="zh-TW" altLang="en-US" sz="2000" dirty="0"/>
              <a:t>月底原帳載餘額</a:t>
            </a:r>
            <a:r>
              <a:rPr lang="en-US" altLang="zh-TW" sz="2000" dirty="0"/>
              <a:t>$14,593</a:t>
            </a:r>
            <a:r>
              <a:rPr lang="zh-TW" altLang="en-US" sz="2000" dirty="0"/>
              <a:t>＋本月存入</a:t>
            </a:r>
            <a:r>
              <a:rPr lang="en-US" altLang="zh-TW" sz="2000" dirty="0"/>
              <a:t>$263,400</a:t>
            </a:r>
            <a:r>
              <a:rPr lang="zh-TW" altLang="en-US" sz="2000" dirty="0"/>
              <a:t>－本月支取</a:t>
            </a:r>
            <a:r>
              <a:rPr lang="en-US" altLang="zh-TW" sz="2000" dirty="0"/>
              <a:t>$253,835</a:t>
            </a:r>
            <a:r>
              <a:rPr lang="zh-TW" altLang="en-US" sz="2000" dirty="0"/>
              <a:t>）。</a:t>
            </a:r>
            <a:r>
              <a:rPr lang="en-US" altLang="zh-TW" sz="2000" dirty="0"/>
              <a:t>X2</a:t>
            </a:r>
            <a:r>
              <a:rPr lang="zh-TW" altLang="en-US" sz="2000" dirty="0"/>
              <a:t>年</a:t>
            </a:r>
            <a:r>
              <a:rPr lang="en-US" altLang="zh-TW" sz="2000" dirty="0"/>
              <a:t>1</a:t>
            </a:r>
            <a:r>
              <a:rPr lang="zh-TW" altLang="en-US" sz="2000" dirty="0"/>
              <a:t>月份收到銀行對帳單，列示</a:t>
            </a:r>
            <a:r>
              <a:rPr lang="en-US" altLang="zh-TW" sz="2000" dirty="0"/>
              <a:t>11</a:t>
            </a:r>
            <a:r>
              <a:rPr lang="zh-TW" altLang="en-US" sz="2000" dirty="0"/>
              <a:t>月底的餘額為</a:t>
            </a:r>
            <a:r>
              <a:rPr lang="en-US" altLang="zh-TW" sz="2000" dirty="0"/>
              <a:t>$19,463</a:t>
            </a:r>
            <a:r>
              <a:rPr lang="zh-TW" altLang="en-US" sz="2000" dirty="0"/>
              <a:t>（和</a:t>
            </a:r>
            <a:r>
              <a:rPr lang="en-US" altLang="zh-TW" sz="2000" dirty="0"/>
              <a:t>11</a:t>
            </a:r>
            <a:r>
              <a:rPr lang="zh-TW" altLang="en-US" sz="2000" dirty="0"/>
              <a:t>月份對帳單餘額相符），</a:t>
            </a:r>
            <a:r>
              <a:rPr lang="en-US" altLang="zh-TW" sz="2000" dirty="0"/>
              <a:t>12</a:t>
            </a:r>
            <a:r>
              <a:rPr lang="zh-TW" altLang="en-US" sz="2000" dirty="0"/>
              <a:t>月份存入</a:t>
            </a:r>
            <a:r>
              <a:rPr lang="en-US" altLang="zh-TW" sz="2000" dirty="0"/>
              <a:t>$260,900</a:t>
            </a:r>
            <a:r>
              <a:rPr lang="zh-TW" altLang="en-US" sz="2000" dirty="0"/>
              <a:t>，支出</a:t>
            </a:r>
            <a:r>
              <a:rPr lang="en-US" altLang="zh-TW" sz="2000" dirty="0"/>
              <a:t>$254,555</a:t>
            </a:r>
            <a:r>
              <a:rPr lang="zh-TW" altLang="en-US" sz="2000" dirty="0"/>
              <a:t>，</a:t>
            </a:r>
            <a:r>
              <a:rPr lang="en-US" altLang="zh-TW" sz="2000" dirty="0"/>
              <a:t>12</a:t>
            </a:r>
            <a:r>
              <a:rPr lang="zh-TW" altLang="en-US" sz="2000" dirty="0"/>
              <a:t>月底的餘額為</a:t>
            </a:r>
            <a:r>
              <a:rPr lang="en-US" altLang="zh-TW" sz="2000" dirty="0"/>
              <a:t>$25,808</a:t>
            </a:r>
            <a:r>
              <a:rPr lang="zh-TW" altLang="en-US" sz="2000" dirty="0"/>
              <a:t>，和公司帳上</a:t>
            </a:r>
            <a:r>
              <a:rPr lang="en-US" altLang="zh-TW" sz="2000" dirty="0"/>
              <a:t>12</a:t>
            </a:r>
            <a:r>
              <a:rPr lang="zh-TW" altLang="en-US" sz="2000" dirty="0"/>
              <a:t>月底的餘額</a:t>
            </a:r>
            <a:r>
              <a:rPr lang="en-US" altLang="zh-TW" sz="2000" dirty="0"/>
              <a:t>$24,158</a:t>
            </a:r>
            <a:r>
              <a:rPr lang="zh-TW" altLang="en-US" sz="2000" dirty="0"/>
              <a:t>不符。經核對銀行對帳單各項紀錄和公司帳簿的記載，發現下列各項：</a:t>
            </a:r>
          </a:p>
          <a:p>
            <a:pPr marL="0" indent="0">
              <a:buNone/>
            </a:pPr>
            <a:r>
              <a:rPr lang="en-US" altLang="zh-TW" sz="2000" dirty="0"/>
              <a:t>(1)</a:t>
            </a:r>
            <a:r>
              <a:rPr lang="zh-TW" altLang="en-US" sz="2000" dirty="0"/>
              <a:t>公司於</a:t>
            </a:r>
            <a:r>
              <a:rPr lang="en-US" altLang="zh-TW" sz="2000" dirty="0"/>
              <a:t>12</a:t>
            </a:r>
            <a:r>
              <a:rPr lang="zh-TW" altLang="en-US" sz="2000" dirty="0"/>
              <a:t>月</a:t>
            </a:r>
            <a:r>
              <a:rPr lang="en-US" altLang="zh-TW" sz="2000" dirty="0"/>
              <a:t>31</a:t>
            </a:r>
            <a:r>
              <a:rPr lang="zh-TW" altLang="en-US" sz="2000" dirty="0"/>
              <a:t>日存入的支票</a:t>
            </a:r>
            <a:r>
              <a:rPr lang="en-US" altLang="zh-TW" sz="2000" dirty="0"/>
              <a:t>$3,500</a:t>
            </a:r>
            <a:r>
              <a:rPr lang="zh-TW" altLang="en-US" sz="2000" dirty="0"/>
              <a:t>，銀行尚未入帳。</a:t>
            </a:r>
          </a:p>
          <a:p>
            <a:pPr marL="0" indent="0">
              <a:buNone/>
            </a:pPr>
            <a:r>
              <a:rPr lang="en-US" altLang="zh-TW" sz="2000" dirty="0"/>
              <a:t>(2)</a:t>
            </a:r>
            <a:r>
              <a:rPr lang="zh-TW" altLang="en-US" sz="2000" dirty="0"/>
              <a:t>本月份簽發的支票仍有兩張未兌現，金額合計</a:t>
            </a:r>
            <a:r>
              <a:rPr lang="en-US" altLang="zh-TW" sz="2000" dirty="0"/>
              <a:t>$6,400</a:t>
            </a:r>
            <a:r>
              <a:rPr lang="zh-TW" altLang="en-US" sz="2000" dirty="0"/>
              <a:t>。</a:t>
            </a:r>
          </a:p>
          <a:p>
            <a:pPr marL="0" indent="0">
              <a:buNone/>
            </a:pPr>
            <a:r>
              <a:rPr lang="en-US" altLang="zh-TW" sz="2000" dirty="0"/>
              <a:t>(3)</a:t>
            </a:r>
            <a:r>
              <a:rPr lang="zh-TW" altLang="en-US" sz="2000" dirty="0"/>
              <a:t>銀行代收本公司股款</a:t>
            </a:r>
            <a:r>
              <a:rPr lang="en-US" altLang="zh-TW" sz="2000" dirty="0"/>
              <a:t>$4,000</a:t>
            </a:r>
            <a:r>
              <a:rPr lang="zh-TW" altLang="en-US" sz="2000" dirty="0"/>
              <a:t>，公司尚未入帳。</a:t>
            </a:r>
          </a:p>
          <a:p>
            <a:pPr marL="0" indent="0">
              <a:buNone/>
            </a:pPr>
            <a:r>
              <a:rPr lang="en-US" altLang="zh-TW" sz="2000" dirty="0"/>
              <a:t>(4)12</a:t>
            </a:r>
            <a:r>
              <a:rPr lang="zh-TW" altLang="en-US" sz="2000" dirty="0"/>
              <a:t>月</a:t>
            </a:r>
            <a:r>
              <a:rPr lang="en-US" altLang="zh-TW" sz="2000" dirty="0"/>
              <a:t>30</a:t>
            </a:r>
            <a:r>
              <a:rPr lang="zh-TW" altLang="en-US" sz="2000" dirty="0"/>
              <a:t>日存入的一張支票退票，金額</a:t>
            </a:r>
            <a:r>
              <a:rPr lang="en-US" altLang="zh-TW" sz="2000" dirty="0"/>
              <a:t>$2,000</a:t>
            </a:r>
            <a:r>
              <a:rPr lang="zh-TW" altLang="en-US" sz="2000" dirty="0"/>
              <a:t>。</a:t>
            </a:r>
          </a:p>
          <a:p>
            <a:pPr marL="0" indent="0">
              <a:buNone/>
            </a:pPr>
            <a:r>
              <a:rPr lang="en-US" altLang="zh-TW" sz="2000" dirty="0"/>
              <a:t>(5)</a:t>
            </a:r>
            <a:r>
              <a:rPr lang="zh-TW" altLang="en-US" sz="2000" dirty="0"/>
              <a:t>銀行代公司支付股息</a:t>
            </a:r>
            <a:r>
              <a:rPr lang="en-US" altLang="zh-TW" sz="2000" dirty="0"/>
              <a:t>$3,000</a:t>
            </a:r>
            <a:r>
              <a:rPr lang="zh-TW" altLang="en-US" sz="2000" dirty="0"/>
              <a:t>，公司尚未入帳。</a:t>
            </a:r>
          </a:p>
          <a:p>
            <a:pPr marL="0" indent="0">
              <a:buNone/>
            </a:pPr>
            <a:r>
              <a:rPr lang="en-US" altLang="zh-TW" sz="2000" dirty="0"/>
              <a:t>(6)</a:t>
            </a:r>
            <a:r>
              <a:rPr lang="zh-TW" altLang="en-US" sz="2000" dirty="0"/>
              <a:t>銀行扣取</a:t>
            </a:r>
            <a:r>
              <a:rPr lang="en-US" altLang="zh-TW" sz="2000" dirty="0"/>
              <a:t>12</a:t>
            </a:r>
            <a:r>
              <a:rPr lang="zh-TW" altLang="en-US" sz="2000" dirty="0"/>
              <a:t>月份手續費</a:t>
            </a:r>
            <a:r>
              <a:rPr lang="en-US" altLang="zh-TW" sz="2000" dirty="0"/>
              <a:t>$250</a:t>
            </a:r>
            <a:r>
              <a:rPr lang="zh-TW" altLang="en-US" sz="2000" dirty="0"/>
              <a:t>，公司尚未入帳。</a:t>
            </a:r>
          </a:p>
          <a:p>
            <a:pPr marL="0" indent="0">
              <a:buNone/>
            </a:pPr>
            <a:endParaRPr lang="zh-TW" altLang="en-US" sz="2000" dirty="0"/>
          </a:p>
        </p:txBody>
      </p:sp>
    </p:spTree>
    <p:extLst>
      <p:ext uri="{BB962C8B-B14F-4D97-AF65-F5344CB8AC3E}">
        <p14:creationId xmlns:p14="http://schemas.microsoft.com/office/powerpoint/2010/main" val="734722189"/>
      </p:ext>
    </p:extLst>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圖片 27"/>
          <p:cNvPicPr>
            <a:picLocks noChangeAspect="1"/>
          </p:cNvPicPr>
          <p:nvPr/>
        </p:nvPicPr>
        <p:blipFill>
          <a:blip r:embed="rId2"/>
          <a:stretch>
            <a:fillRect/>
          </a:stretch>
        </p:blipFill>
        <p:spPr>
          <a:xfrm>
            <a:off x="1799184" y="0"/>
            <a:ext cx="7344816" cy="7243041"/>
          </a:xfrm>
          <a:prstGeom prst="rect">
            <a:avLst/>
          </a:prstGeom>
        </p:spPr>
      </p:pic>
    </p:spTree>
    <p:extLst>
      <p:ext uri="{BB962C8B-B14F-4D97-AF65-F5344CB8AC3E}">
        <p14:creationId xmlns:p14="http://schemas.microsoft.com/office/powerpoint/2010/main" val="26047727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197312"/>
            <a:ext cx="8229600" cy="5040000"/>
          </a:xfrm>
        </p:spPr>
        <p:txBody>
          <a:bodyPr/>
          <a:lstStyle/>
          <a:p>
            <a:pPr marL="0" indent="0">
              <a:buNone/>
            </a:pPr>
            <a:r>
              <a:rPr lang="en-US" altLang="zh-TW" dirty="0" smtClean="0"/>
              <a:t>(</a:t>
            </a:r>
            <a:r>
              <a:rPr lang="zh-TW" altLang="en-US" dirty="0" smtClean="0"/>
              <a:t>一</a:t>
            </a:r>
            <a:r>
              <a:rPr lang="en-US" altLang="zh-TW" dirty="0" smtClean="0"/>
              <a:t>)</a:t>
            </a:r>
            <a:r>
              <a:rPr lang="zh-TW" altLang="en-US" dirty="0"/>
              <a:t>交易日</a:t>
            </a:r>
            <a:r>
              <a:rPr lang="zh-TW" altLang="en-US" dirty="0" smtClean="0"/>
              <a:t>會計</a:t>
            </a:r>
            <a:endParaRPr lang="en-US" altLang="zh-TW" dirty="0" smtClean="0"/>
          </a:p>
          <a:p>
            <a:pPr marL="0" indent="0">
              <a:buNone/>
            </a:pPr>
            <a:endParaRPr lang="zh-TW" altLang="en-US" dirty="0"/>
          </a:p>
        </p:txBody>
      </p:sp>
      <p:graphicFrame>
        <p:nvGraphicFramePr>
          <p:cNvPr id="13" name="表格 12"/>
          <p:cNvGraphicFramePr>
            <a:graphicFrameLocks noGrp="1"/>
          </p:cNvGraphicFramePr>
          <p:nvPr>
            <p:extLst>
              <p:ext uri="{D42A27DB-BD31-4B8C-83A1-F6EECF244321}">
                <p14:modId xmlns:p14="http://schemas.microsoft.com/office/powerpoint/2010/main" val="720576053"/>
              </p:ext>
            </p:extLst>
          </p:nvPr>
        </p:nvGraphicFramePr>
        <p:xfrm>
          <a:off x="97720" y="1700808"/>
          <a:ext cx="8948560" cy="429768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xmlns="" val="3943259"/>
                    </a:ext>
                  </a:extLst>
                </a:gridCol>
                <a:gridCol w="3492000">
                  <a:extLst>
                    <a:ext uri="{9D8B030D-6E8A-4147-A177-3AD203B41FA5}">
                      <a16:colId xmlns:a16="http://schemas.microsoft.com/office/drawing/2014/main" xmlns="" val="245654089"/>
                    </a:ext>
                  </a:extLst>
                </a:gridCol>
                <a:gridCol w="1296000">
                  <a:extLst>
                    <a:ext uri="{9D8B030D-6E8A-4147-A177-3AD203B41FA5}">
                      <a16:colId xmlns:a16="http://schemas.microsoft.com/office/drawing/2014/main" xmlns="" val="725528437"/>
                    </a:ext>
                  </a:extLst>
                </a:gridCol>
                <a:gridCol w="208280">
                  <a:extLst>
                    <a:ext uri="{9D8B030D-6E8A-4147-A177-3AD203B41FA5}">
                      <a16:colId xmlns:a16="http://schemas.microsoft.com/office/drawing/2014/main" xmlns="" val="1090785128"/>
                    </a:ext>
                  </a:extLst>
                </a:gridCol>
                <a:gridCol w="1296000">
                  <a:extLst>
                    <a:ext uri="{9D8B030D-6E8A-4147-A177-3AD203B41FA5}">
                      <a16:colId xmlns:a16="http://schemas.microsoft.com/office/drawing/2014/main" xmlns="" val="4264772335"/>
                    </a:ext>
                  </a:extLst>
                </a:gridCol>
                <a:gridCol w="208280">
                  <a:extLst>
                    <a:ext uri="{9D8B030D-6E8A-4147-A177-3AD203B41FA5}">
                      <a16:colId xmlns:a16="http://schemas.microsoft.com/office/drawing/2014/main" xmlns="" val="1496881581"/>
                    </a:ext>
                  </a:extLst>
                </a:gridCol>
                <a:gridCol w="1296000">
                  <a:extLst>
                    <a:ext uri="{9D8B030D-6E8A-4147-A177-3AD203B41FA5}">
                      <a16:colId xmlns:a16="http://schemas.microsoft.com/office/drawing/2014/main" xmlns="" val="3417758213"/>
                    </a:ext>
                  </a:extLst>
                </a:gridCol>
              </a:tblGrid>
              <a:tr h="360000">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(1)</a:t>
                      </a:r>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(2)</a:t>
                      </a:r>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(3)</a:t>
                      </a:r>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44146906"/>
                  </a:ext>
                </a:extLst>
              </a:tr>
              <a:tr h="0">
                <a:tc>
                  <a:txBody>
                    <a:bodyPr/>
                    <a:lstStyle/>
                    <a:p>
                      <a:r>
                        <a:rPr lang="en-US" altLang="zh-TW" sz="2000" dirty="0" smtClean="0">
                          <a:solidFill>
                            <a:schemeClr val="tx1"/>
                          </a:solidFill>
                        </a:rPr>
                        <a:t>X1/12/31</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透過損益按公允價值衡量之金</a:t>
                      </a:r>
                      <a:endParaRPr lang="en-US" altLang="zh-TW" sz="2000" dirty="0" smtClean="0">
                        <a:solidFill>
                          <a:schemeClr val="tx1"/>
                        </a:solidFill>
                      </a:endParaRPr>
                    </a:p>
                    <a:p>
                      <a:r>
                        <a:rPr lang="zh-TW" altLang="en-US" sz="2000" dirty="0" smtClean="0">
                          <a:solidFill>
                            <a:schemeClr val="tx1"/>
                          </a:solidFill>
                        </a:rPr>
                        <a:t>    融資產評價調整</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40,000</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22836720"/>
                  </a:ext>
                </a:extLst>
              </a:tr>
              <a:tr h="0">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透過損益按公允價值衡量</a:t>
                      </a:r>
                      <a:endParaRPr lang="en-US" altLang="zh-TW" sz="2000" dirty="0" smtClean="0">
                        <a:solidFill>
                          <a:schemeClr val="tx1"/>
                        </a:solidFill>
                      </a:endParaRPr>
                    </a:p>
                    <a:p>
                      <a:r>
                        <a:rPr lang="en-US" altLang="zh-TW" sz="2000" dirty="0" smtClean="0">
                          <a:solidFill>
                            <a:schemeClr val="tx1"/>
                          </a:solidFill>
                        </a:rPr>
                        <a:t>            </a:t>
                      </a:r>
                      <a:r>
                        <a:rPr lang="zh-TW" altLang="en-US" sz="2000" dirty="0" smtClean="0">
                          <a:solidFill>
                            <a:schemeClr val="tx1"/>
                          </a:solidFill>
                        </a:rPr>
                        <a:t>之金融資產損益</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a:t>
                      </a:r>
                      <a:endParaRPr lang="en-US" altLang="zh-TW" sz="2000" dirty="0" smtClean="0">
                        <a:solidFill>
                          <a:schemeClr val="tx1"/>
                        </a:solidFill>
                      </a:endParaRPr>
                    </a:p>
                    <a:p>
                      <a:r>
                        <a:rPr lang="en-US" altLang="zh-TW" sz="2000" dirty="0" smtClean="0">
                          <a:solidFill>
                            <a:schemeClr val="tx1"/>
                          </a:solidFill>
                        </a:rPr>
                        <a:t>    40,000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45621675"/>
                  </a:ext>
                </a:extLst>
              </a:tr>
              <a:tr h="0">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6">
                  <a:txBody>
                    <a:bodyPr/>
                    <a:lstStyle/>
                    <a:p>
                      <a:r>
                        <a:rPr lang="zh-TW" altLang="en-US" b="1" dirty="0" smtClean="0"/>
                        <a:t> </a:t>
                      </a:r>
                      <a:r>
                        <a:rPr lang="en-US" altLang="zh-TW" b="1" dirty="0" smtClean="0"/>
                        <a:t>($1,020</a:t>
                      </a:r>
                      <a:r>
                        <a:rPr lang="zh-TW" altLang="en-US" b="1" dirty="0" smtClean="0"/>
                        <a:t>－</a:t>
                      </a:r>
                      <a:r>
                        <a:rPr lang="en-US" altLang="zh-TW" b="1" dirty="0" smtClean="0"/>
                        <a:t>$980)×1,000</a:t>
                      </a:r>
                      <a:endParaRPr lang="zh-TW"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zh-TW" altLang="en-US" sz="2000" dirty="0">
                        <a:solidFill>
                          <a:schemeClr val="tx1"/>
                        </a:solidFill>
                      </a:endParaRPr>
                    </a:p>
                  </a:txBody>
                  <a:tcPr/>
                </a:tc>
                <a:tc hMerge="1">
                  <a:txBody>
                    <a:bodyPr/>
                    <a:lstStyle/>
                    <a:p>
                      <a:endParaRPr lang="zh-TW" altLang="en-US" sz="2000" dirty="0">
                        <a:solidFill>
                          <a:schemeClr val="tx1"/>
                        </a:solidFill>
                      </a:endParaRPr>
                    </a:p>
                  </a:txBody>
                  <a:tcPr/>
                </a:tc>
                <a:tc hMerge="1">
                  <a:txBody>
                    <a:bodyPr/>
                    <a:lstStyle/>
                    <a:p>
                      <a:endParaRPr lang="zh-TW" altLang="en-US" sz="2000" dirty="0">
                        <a:solidFill>
                          <a:schemeClr val="tx1"/>
                        </a:solidFill>
                      </a:endParaRPr>
                    </a:p>
                  </a:txBody>
                  <a:tcPr/>
                </a:tc>
                <a:tc hMerge="1">
                  <a:txBody>
                    <a:bodyPr/>
                    <a:lstStyle/>
                    <a:p>
                      <a:endParaRPr lang="zh-TW" altLang="en-US" sz="2000" dirty="0">
                        <a:solidFill>
                          <a:schemeClr val="tx1"/>
                        </a:solidFill>
                      </a:endParaRPr>
                    </a:p>
                  </a:txBody>
                  <a:tcPr/>
                </a:tc>
                <a:tc hMerge="1">
                  <a:txBody>
                    <a:bodyPr/>
                    <a:lstStyle/>
                    <a:p>
                      <a:endParaRPr lang="zh-TW" altLang="en-US" sz="2000" dirty="0">
                        <a:solidFill>
                          <a:schemeClr val="tx1"/>
                        </a:solidFill>
                      </a:endParaRPr>
                    </a:p>
                  </a:txBody>
                  <a:tcPr/>
                </a:tc>
                <a:extLst>
                  <a:ext uri="{0D108BD9-81ED-4DB2-BD59-A6C34878D82A}">
                    <a16:rowId xmlns:a16="http://schemas.microsoft.com/office/drawing/2014/main" xmlns="" val="509070677"/>
                  </a:ext>
                </a:extLst>
              </a:tr>
              <a:tr h="0">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透過其他綜合損益按公允價值</a:t>
                      </a:r>
                      <a:endParaRPr lang="en-US" altLang="zh-TW" sz="2000" dirty="0" smtClean="0">
                        <a:solidFill>
                          <a:schemeClr val="tx1"/>
                        </a:solidFill>
                      </a:endParaRPr>
                    </a:p>
                    <a:p>
                      <a:r>
                        <a:rPr lang="zh-TW" altLang="en-US" sz="2000" dirty="0" smtClean="0">
                          <a:solidFill>
                            <a:schemeClr val="tx1"/>
                          </a:solidFill>
                        </a:rPr>
                        <a:t>    衡量之金融資產評價調整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ltLang="zh-TW" sz="2000" dirty="0" smtClean="0">
                        <a:solidFill>
                          <a:schemeClr val="tx1"/>
                        </a:solidFill>
                      </a:endParaRPr>
                    </a:p>
                    <a:p>
                      <a:r>
                        <a:rPr lang="en-US" altLang="zh-TW" sz="2000" dirty="0" smtClean="0">
                          <a:solidFill>
                            <a:schemeClr val="tx1"/>
                          </a:solidFill>
                        </a:rPr>
                        <a:t>40,000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r>
                        <a:rPr lang="zh-TW" altLang="en-US" sz="2000" dirty="0" smtClean="0">
                          <a:solidFill>
                            <a:schemeClr val="tx1"/>
                          </a:solidFill>
                        </a:rPr>
                        <a:t>無分錄</a:t>
                      </a:r>
                      <a:endParaRPr lang="zh-TW" altLang="en-US" sz="2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4609973"/>
                  </a:ext>
                </a:extLst>
              </a:tr>
              <a:tr h="0">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其他綜合損益－透過其他</a:t>
                      </a:r>
                      <a:endParaRPr lang="en-US" altLang="zh-TW" sz="2000" dirty="0" smtClean="0">
                        <a:solidFill>
                          <a:schemeClr val="tx1"/>
                        </a:solidFill>
                      </a:endParaRPr>
                    </a:p>
                    <a:p>
                      <a:r>
                        <a:rPr lang="en-US" altLang="zh-TW" sz="2000" baseline="0" dirty="0" smtClean="0">
                          <a:solidFill>
                            <a:schemeClr val="tx1"/>
                          </a:solidFill>
                        </a:rPr>
                        <a:t>            </a:t>
                      </a:r>
                      <a:r>
                        <a:rPr lang="zh-TW" altLang="en-US" sz="2000" dirty="0" smtClean="0">
                          <a:solidFill>
                            <a:schemeClr val="tx1"/>
                          </a:solidFill>
                        </a:rPr>
                        <a:t>綜合損益按公允價值衡</a:t>
                      </a:r>
                      <a:endParaRPr lang="en-US" altLang="zh-TW" sz="2000" dirty="0" smtClean="0">
                        <a:solidFill>
                          <a:schemeClr val="tx1"/>
                        </a:solidFill>
                      </a:endParaRPr>
                    </a:p>
                    <a:p>
                      <a:r>
                        <a:rPr lang="en-US" altLang="zh-TW" sz="2000" dirty="0" smtClean="0">
                          <a:solidFill>
                            <a:schemeClr val="tx1"/>
                          </a:solidFill>
                        </a:rPr>
                        <a:t>            </a:t>
                      </a:r>
                      <a:r>
                        <a:rPr lang="zh-TW" altLang="en-US" sz="2000" dirty="0" smtClean="0">
                          <a:solidFill>
                            <a:schemeClr val="tx1"/>
                          </a:solidFill>
                        </a:rPr>
                        <a:t>量金融資產未實現損益</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a:t>
                      </a:r>
                    </a:p>
                    <a:p>
                      <a:endParaRPr lang="zh-TW" altLang="en-US" sz="2000" dirty="0" smtClean="0">
                        <a:solidFill>
                          <a:schemeClr val="tx1"/>
                        </a:solidFill>
                      </a:endParaRPr>
                    </a:p>
                    <a:p>
                      <a:r>
                        <a:rPr lang="zh-TW" altLang="en-US" sz="2000" dirty="0" smtClean="0">
                          <a:solidFill>
                            <a:schemeClr val="tx1"/>
                          </a:solidFill>
                        </a:rPr>
                        <a:t>   </a:t>
                      </a:r>
                      <a:r>
                        <a:rPr lang="en-US" altLang="zh-TW" sz="2000" dirty="0" smtClean="0">
                          <a:solidFill>
                            <a:schemeClr val="tx1"/>
                          </a:solidFill>
                        </a:rPr>
                        <a:t>40,000</a:t>
                      </a:r>
                      <a:endParaRPr lang="en-US" altLang="zh-TW"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zh-TW" altLang="en-US" sz="2000" dirty="0">
                        <a:solidFill>
                          <a:schemeClr val="tx1"/>
                        </a:solidFill>
                      </a:endParaRPr>
                    </a:p>
                  </a:txBody>
                  <a:tcPr/>
                </a:tc>
                <a:extLst>
                  <a:ext uri="{0D108BD9-81ED-4DB2-BD59-A6C34878D82A}">
                    <a16:rowId xmlns:a16="http://schemas.microsoft.com/office/drawing/2014/main" xmlns="" val="4131541744"/>
                  </a:ext>
                </a:extLst>
              </a:tr>
              <a:tr h="0">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1800" b="1" dirty="0" smtClean="0">
                          <a:solidFill>
                            <a:schemeClr val="tx1"/>
                          </a:solidFill>
                        </a:rPr>
                        <a:t>認列金融資產公允價值變動損益。</a:t>
                      </a:r>
                      <a:endParaRPr lang="zh-TW" altLang="en-US" sz="18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09464791"/>
                  </a:ext>
                </a:extLst>
              </a:tr>
            </a:tbl>
          </a:graphicData>
        </a:graphic>
      </p:graphicFrame>
    </p:spTree>
    <p:extLst>
      <p:ext uri="{BB962C8B-B14F-4D97-AF65-F5344CB8AC3E}">
        <p14:creationId xmlns:p14="http://schemas.microsoft.com/office/powerpoint/2010/main" val="662199990"/>
      </p:ext>
    </p:extLst>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6000" y="1196752"/>
            <a:ext cx="8892000" cy="3323987"/>
          </a:xfrm>
          <a:prstGeom prst="rect">
            <a:avLst/>
          </a:prstGeom>
        </p:spPr>
        <p:txBody>
          <a:bodyPr>
            <a:spAutoFit/>
          </a:bodyPr>
          <a:lstStyle/>
          <a:p>
            <a:pPr defTabSz="756000">
              <a:lnSpc>
                <a:spcPct val="150000"/>
              </a:lnSpc>
            </a:pPr>
            <a:r>
              <a:rPr lang="zh-TW" altLang="en-US" sz="2000" dirty="0"/>
              <a:t>作調整分錄入帳：</a:t>
            </a:r>
            <a:endParaRPr lang="en-US" altLang="zh-TW" sz="2000" dirty="0" smtClean="0"/>
          </a:p>
          <a:p>
            <a:pPr defTabSz="756000">
              <a:lnSpc>
                <a:spcPct val="150000"/>
              </a:lnSpc>
            </a:pPr>
            <a:r>
              <a:rPr lang="en-US" altLang="zh-TW" sz="2000" dirty="0" smtClean="0"/>
              <a:t>	</a:t>
            </a:r>
            <a:r>
              <a:rPr lang="zh-TW" altLang="en-US" sz="2000" dirty="0"/>
              <a:t>應收帳款</a:t>
            </a:r>
            <a:r>
              <a:rPr lang="en-US" altLang="zh-TW" sz="2000" dirty="0"/>
              <a:t>(</a:t>
            </a:r>
            <a:r>
              <a:rPr lang="zh-TW" altLang="en-US" sz="2000" dirty="0"/>
              <a:t>或拒付票據</a:t>
            </a:r>
            <a:r>
              <a:rPr lang="en-US" altLang="zh-TW" sz="2000" dirty="0"/>
              <a:t>)</a:t>
            </a:r>
            <a:r>
              <a:rPr lang="zh-TW" altLang="en-US" sz="2000" dirty="0"/>
              <a:t>　　　　		</a:t>
            </a:r>
            <a:r>
              <a:rPr lang="en-US" altLang="zh-TW" sz="2000" dirty="0" smtClean="0"/>
              <a:t>	2,000</a:t>
            </a:r>
            <a:endParaRPr lang="en-US" altLang="zh-TW" sz="2000" dirty="0"/>
          </a:p>
          <a:p>
            <a:pPr defTabSz="756000">
              <a:lnSpc>
                <a:spcPct val="150000"/>
              </a:lnSpc>
            </a:pPr>
            <a:r>
              <a:rPr lang="zh-TW" altLang="en-US" sz="2000" dirty="0"/>
              <a:t>　　　應付股息　　　　　　　　　		</a:t>
            </a:r>
            <a:r>
              <a:rPr lang="en-US" altLang="zh-TW" sz="2000" dirty="0" smtClean="0"/>
              <a:t>	3,000</a:t>
            </a:r>
            <a:endParaRPr lang="en-US" altLang="zh-TW" sz="2000" dirty="0"/>
          </a:p>
          <a:p>
            <a:pPr defTabSz="756000">
              <a:lnSpc>
                <a:spcPct val="150000"/>
              </a:lnSpc>
            </a:pPr>
            <a:r>
              <a:rPr lang="zh-TW" altLang="en-US" sz="2000" dirty="0"/>
              <a:t>　　　</a:t>
            </a:r>
            <a:r>
              <a:rPr lang="zh-TW" altLang="en-US" sz="2000" dirty="0" smtClean="0"/>
              <a:t>手  </a:t>
            </a:r>
            <a:r>
              <a:rPr lang="zh-TW" altLang="en-US" sz="2000" dirty="0"/>
              <a:t>續 </a:t>
            </a:r>
            <a:r>
              <a:rPr lang="zh-TW" altLang="en-US" sz="2000" dirty="0" smtClean="0"/>
              <a:t> 費  </a:t>
            </a:r>
            <a:r>
              <a:rPr lang="zh-TW" altLang="en-US" sz="2000" dirty="0"/>
              <a:t>　　　　　　　　　		</a:t>
            </a:r>
            <a:r>
              <a:rPr lang="zh-TW" altLang="en-US" sz="2000" dirty="0" smtClean="0"/>
              <a:t> </a:t>
            </a:r>
            <a:r>
              <a:rPr lang="en-US" altLang="zh-TW" sz="2000" dirty="0" smtClean="0"/>
              <a:t>	 </a:t>
            </a:r>
            <a:r>
              <a:rPr lang="zh-TW" altLang="en-US" sz="2000" dirty="0" smtClean="0"/>
              <a:t>  </a:t>
            </a:r>
            <a:r>
              <a:rPr lang="en-US" altLang="zh-TW" sz="2000" dirty="0" smtClean="0"/>
              <a:t>250</a:t>
            </a:r>
            <a:endParaRPr lang="en-US" altLang="zh-TW" sz="2000" dirty="0"/>
          </a:p>
          <a:p>
            <a:pPr defTabSz="756000">
              <a:lnSpc>
                <a:spcPct val="150000"/>
              </a:lnSpc>
            </a:pPr>
            <a:r>
              <a:rPr lang="zh-TW" altLang="en-US" sz="2000" dirty="0"/>
              <a:t>　　　　　銀行存款　　　　　　　　　			</a:t>
            </a:r>
            <a:r>
              <a:rPr lang="en-US" altLang="zh-TW" sz="2000" dirty="0" smtClean="0"/>
              <a:t>	5,250</a:t>
            </a:r>
            <a:endParaRPr lang="en-US" altLang="zh-TW" sz="2000" dirty="0"/>
          </a:p>
          <a:p>
            <a:pPr defTabSz="756000">
              <a:lnSpc>
                <a:spcPct val="150000"/>
              </a:lnSpc>
            </a:pPr>
            <a:r>
              <a:rPr lang="zh-TW" altLang="en-US" sz="2000" dirty="0"/>
              <a:t>　　　銀行存款		</a:t>
            </a:r>
            <a:r>
              <a:rPr lang="en-US" altLang="zh-TW" sz="2000" dirty="0" smtClean="0"/>
              <a:t>				4,000</a:t>
            </a:r>
            <a:endParaRPr lang="en-US" altLang="zh-TW" sz="2000" dirty="0"/>
          </a:p>
          <a:p>
            <a:pPr defTabSz="756000">
              <a:lnSpc>
                <a:spcPct val="150000"/>
              </a:lnSpc>
            </a:pPr>
            <a:r>
              <a:rPr lang="zh-TW" altLang="en-US" sz="2000" dirty="0"/>
              <a:t>　　　　　應收股款			</a:t>
            </a:r>
            <a:r>
              <a:rPr lang="en-US" altLang="zh-TW" sz="2000" dirty="0" smtClean="0"/>
              <a:t>				4,000</a:t>
            </a:r>
            <a:endParaRPr lang="en-US" altLang="zh-TW" sz="2000" dirty="0"/>
          </a:p>
        </p:txBody>
      </p:sp>
    </p:spTree>
    <p:extLst>
      <p:ext uri="{BB962C8B-B14F-4D97-AF65-F5344CB8AC3E}">
        <p14:creationId xmlns:p14="http://schemas.microsoft.com/office/powerpoint/2010/main" val="3559743380"/>
      </p:ext>
    </p:extLst>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30000"/>
              </a:lnSpc>
              <a:buNone/>
            </a:pPr>
            <a:r>
              <a:rPr lang="zh-TW" altLang="en-US" sz="2400" b="1" dirty="0">
                <a:solidFill>
                  <a:srgbClr val="FF0000"/>
                </a:solidFill>
              </a:rPr>
              <a:t>四、銀行</a:t>
            </a:r>
            <a:r>
              <a:rPr lang="zh-TW" altLang="en-US" sz="2400" b="1" dirty="0" smtClean="0">
                <a:solidFill>
                  <a:srgbClr val="FF0000"/>
                </a:solidFill>
              </a:rPr>
              <a:t>透支</a:t>
            </a:r>
            <a:endParaRPr lang="en-US" altLang="zh-TW" sz="2400" b="1" dirty="0" smtClean="0">
              <a:solidFill>
                <a:srgbClr val="FF0000"/>
              </a:solidFill>
            </a:endParaRPr>
          </a:p>
          <a:p>
            <a:pPr marL="0" indent="0">
              <a:lnSpc>
                <a:spcPct val="130000"/>
              </a:lnSpc>
              <a:buNone/>
            </a:pPr>
            <a:r>
              <a:rPr lang="zh-TW" altLang="en-US" sz="2400" dirty="0"/>
              <a:t>支票存款原則上如果存款不足，銀行即把所開的支票退票。有時候公司和銀行間訂有信用額度，當存款不足時由銀行代墊，則公司帳上的銀行存款項目發生貸方</a:t>
            </a:r>
            <a:r>
              <a:rPr lang="zh-TW" altLang="en-US" sz="2400" dirty="0" smtClean="0"/>
              <a:t>餘額。</a:t>
            </a:r>
            <a:endParaRPr lang="en-US" altLang="zh-TW" sz="2400" dirty="0" smtClean="0"/>
          </a:p>
          <a:p>
            <a:pPr marL="0" indent="0">
              <a:lnSpc>
                <a:spcPct val="130000"/>
              </a:lnSpc>
              <a:buNone/>
            </a:pPr>
            <a:r>
              <a:rPr lang="zh-TW" altLang="en-US" sz="2400" dirty="0"/>
              <a:t>依據會計準則，不同銀行的透支和存款餘額不能相抵銷，因為沒有法定抵銷權。</a:t>
            </a:r>
          </a:p>
        </p:txBody>
      </p:sp>
    </p:spTree>
    <p:extLst>
      <p:ext uri="{BB962C8B-B14F-4D97-AF65-F5344CB8AC3E}">
        <p14:creationId xmlns:p14="http://schemas.microsoft.com/office/powerpoint/2010/main" val="3863060221"/>
      </p:ext>
    </p:extLst>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lnSpc>
                <a:spcPct val="130000"/>
              </a:lnSpc>
              <a:buNone/>
            </a:pPr>
            <a:r>
              <a:rPr lang="zh-TW" altLang="en-US" sz="2400" b="1" dirty="0">
                <a:solidFill>
                  <a:srgbClr val="FF0000"/>
                </a:solidFill>
              </a:rPr>
              <a:t>五、借款</a:t>
            </a:r>
            <a:r>
              <a:rPr lang="zh-TW" altLang="en-US" sz="2400" b="1" dirty="0" smtClean="0">
                <a:solidFill>
                  <a:srgbClr val="FF0000"/>
                </a:solidFill>
              </a:rPr>
              <a:t>回存</a:t>
            </a:r>
            <a:r>
              <a:rPr lang="en-US" altLang="zh-TW" sz="2400" b="1" dirty="0" smtClean="0">
                <a:solidFill>
                  <a:srgbClr val="FF0000"/>
                </a:solidFill>
              </a:rPr>
              <a:t>(</a:t>
            </a:r>
            <a:r>
              <a:rPr lang="zh-TW" altLang="en-US" sz="2400" b="1" dirty="0" smtClean="0">
                <a:solidFill>
                  <a:srgbClr val="FF0000"/>
                </a:solidFill>
              </a:rPr>
              <a:t>補償性存款</a:t>
            </a:r>
            <a:r>
              <a:rPr lang="en-US" altLang="zh-TW" sz="2400" b="1" dirty="0" smtClean="0">
                <a:solidFill>
                  <a:srgbClr val="FF0000"/>
                </a:solidFill>
              </a:rPr>
              <a:t>)</a:t>
            </a:r>
          </a:p>
          <a:p>
            <a:pPr marL="0" indent="0">
              <a:lnSpc>
                <a:spcPct val="130000"/>
              </a:lnSpc>
              <a:buNone/>
            </a:pPr>
            <a:r>
              <a:rPr lang="zh-TW" altLang="en-US" dirty="0"/>
              <a:t>企業向銀行借款時，銀行可能要求將借款金額的一部分回存在銀行，不能動用。</a:t>
            </a:r>
            <a:endParaRPr lang="en-US" altLang="zh-TW" dirty="0"/>
          </a:p>
          <a:p>
            <a:pPr marL="0" indent="0">
              <a:lnSpc>
                <a:spcPct val="130000"/>
              </a:lnSpc>
              <a:buNone/>
            </a:pPr>
            <a:r>
              <a:rPr lang="zh-TW" altLang="en-US" dirty="0"/>
              <a:t>因為要負擔全部借款的利息，但只能動用一部分的資金，由於回存部分沒有利息收入，或利率較借款的利率為低，而使真實利息負擔增加，變相補償銀行的放款利息。</a:t>
            </a:r>
          </a:p>
        </p:txBody>
      </p:sp>
    </p:spTree>
    <p:extLst>
      <p:ext uri="{BB962C8B-B14F-4D97-AF65-F5344CB8AC3E}">
        <p14:creationId xmlns:p14="http://schemas.microsoft.com/office/powerpoint/2010/main" val="4229665303"/>
      </p:ext>
    </p:extLst>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zh-TW" altLang="en-US" sz="2400" b="1" dirty="0">
                <a:solidFill>
                  <a:srgbClr val="FF0000"/>
                </a:solidFill>
              </a:rPr>
              <a:t>五、借款回存</a:t>
            </a:r>
            <a:r>
              <a:rPr lang="en-US" altLang="zh-TW" sz="2400" b="1" dirty="0">
                <a:solidFill>
                  <a:srgbClr val="FF0000"/>
                </a:solidFill>
              </a:rPr>
              <a:t>(</a:t>
            </a:r>
            <a:r>
              <a:rPr lang="zh-TW" altLang="en-US" sz="2400" b="1" dirty="0">
                <a:solidFill>
                  <a:srgbClr val="FF0000"/>
                </a:solidFill>
              </a:rPr>
              <a:t>補償性存款</a:t>
            </a:r>
            <a:r>
              <a:rPr lang="en-US" altLang="zh-TW" sz="2400" b="1" dirty="0">
                <a:solidFill>
                  <a:srgbClr val="FF0000"/>
                </a:solidFill>
              </a:rPr>
              <a:t>)</a:t>
            </a:r>
          </a:p>
          <a:p>
            <a:pPr marL="0" indent="0">
              <a:buNone/>
            </a:pPr>
            <a:r>
              <a:rPr lang="zh-TW" altLang="en-US" sz="2000" dirty="0"/>
              <a:t>企業向銀行借款時，銀行可能要求將借款金額的一部分回存在銀行，不能動用。</a:t>
            </a:r>
          </a:p>
          <a:p>
            <a:pPr marL="0" indent="0">
              <a:buNone/>
            </a:pPr>
            <a:r>
              <a:rPr lang="zh-TW" altLang="en-US" sz="2000" dirty="0"/>
              <a:t>因為要負擔全部借款的利息，但只能動用一部分的資金，由於回存部分沒有利息收入，或利率較借款的利率為低，而使真實利息負擔增加，變相補償銀行的放款利息。</a:t>
            </a:r>
          </a:p>
          <a:p>
            <a:pPr marL="0" indent="0">
              <a:buNone/>
            </a:pPr>
            <a:endParaRPr lang="zh-TW" altLang="en-US" sz="2400" dirty="0"/>
          </a:p>
        </p:txBody>
      </p:sp>
      <p:sp>
        <p:nvSpPr>
          <p:cNvPr id="4" name="矩形 3"/>
          <p:cNvSpPr/>
          <p:nvPr/>
        </p:nvSpPr>
        <p:spPr bwMode="auto">
          <a:xfrm>
            <a:off x="2699792" y="3465004"/>
            <a:ext cx="1584176" cy="432048"/>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財務報表表達</a:t>
            </a:r>
            <a:endParaRPr kumimoji="1" lang="zh-TW" altLang="en-US" sz="2000" b="0" i="0" u="none" strike="noStrike" cap="none" normalizeH="0" baseline="0" dirty="0" smtClean="0">
              <a:ln>
                <a:noFill/>
              </a:ln>
              <a:solidFill>
                <a:schemeClr val="tx1"/>
              </a:solidFill>
              <a:effectLst/>
              <a:latin typeface="+mn-ea"/>
            </a:endParaRPr>
          </a:p>
        </p:txBody>
      </p:sp>
      <p:sp>
        <p:nvSpPr>
          <p:cNvPr id="5" name="文字方塊 4"/>
          <p:cNvSpPr txBox="1"/>
          <p:nvPr/>
        </p:nvSpPr>
        <p:spPr>
          <a:xfrm>
            <a:off x="4355976" y="3481932"/>
            <a:ext cx="2088232" cy="400110"/>
          </a:xfrm>
          <a:prstGeom prst="rect">
            <a:avLst/>
          </a:prstGeom>
          <a:noFill/>
        </p:spPr>
        <p:txBody>
          <a:bodyPr wrap="square" rtlCol="0">
            <a:spAutoFit/>
          </a:bodyPr>
          <a:lstStyle/>
          <a:p>
            <a:r>
              <a:rPr lang="zh-TW" altLang="en-US" sz="2000" dirty="0" smtClean="0"/>
              <a:t>→視契約規定</a:t>
            </a:r>
            <a:endParaRPr lang="zh-TW" altLang="en-US" sz="2000" dirty="0"/>
          </a:p>
        </p:txBody>
      </p:sp>
      <p:sp>
        <p:nvSpPr>
          <p:cNvPr id="7" name="矩形 6"/>
          <p:cNvSpPr/>
          <p:nvPr/>
        </p:nvSpPr>
        <p:spPr bwMode="auto">
          <a:xfrm>
            <a:off x="1043608" y="4141905"/>
            <a:ext cx="2520000" cy="432048"/>
          </a:xfrm>
          <a:prstGeom prst="rect">
            <a:avLst/>
          </a:prstGeom>
          <a:solidFill>
            <a:srgbClr val="FFC000"/>
          </a:solidFill>
          <a:ln w="1905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借款</a:t>
            </a:r>
            <a:endParaRPr kumimoji="1" lang="zh-TW" altLang="en-US" sz="2000" b="0" i="0" u="none" strike="noStrike" cap="none" normalizeH="0" baseline="0" dirty="0" smtClean="0">
              <a:ln>
                <a:noFill/>
              </a:ln>
              <a:solidFill>
                <a:schemeClr val="tx1"/>
              </a:solidFill>
              <a:effectLst/>
              <a:latin typeface="+mn-ea"/>
            </a:endParaRPr>
          </a:p>
        </p:txBody>
      </p:sp>
      <p:sp>
        <p:nvSpPr>
          <p:cNvPr id="8" name="矩形 7"/>
          <p:cNvSpPr/>
          <p:nvPr/>
        </p:nvSpPr>
        <p:spPr bwMode="auto">
          <a:xfrm>
            <a:off x="5868144" y="4140206"/>
            <a:ext cx="2520000" cy="432048"/>
          </a:xfrm>
          <a:prstGeom prst="rect">
            <a:avLst/>
          </a:prstGeom>
          <a:solidFill>
            <a:srgbClr val="FFC000"/>
          </a:solidFill>
          <a:ln w="1905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借款回存</a:t>
            </a:r>
            <a:endParaRPr kumimoji="1" lang="zh-TW" altLang="en-US" sz="2000" b="0" i="0" u="none" strike="noStrike" cap="none" normalizeH="0" baseline="0" dirty="0" smtClean="0">
              <a:ln>
                <a:noFill/>
              </a:ln>
              <a:solidFill>
                <a:schemeClr val="tx1"/>
              </a:solidFill>
              <a:effectLst/>
              <a:latin typeface="+mn-ea"/>
            </a:endParaRPr>
          </a:p>
        </p:txBody>
      </p:sp>
      <p:sp>
        <p:nvSpPr>
          <p:cNvPr id="9" name="矩形 8"/>
          <p:cNvSpPr/>
          <p:nvPr/>
        </p:nvSpPr>
        <p:spPr bwMode="auto">
          <a:xfrm>
            <a:off x="1763808" y="4941168"/>
            <a:ext cx="1080000" cy="432048"/>
          </a:xfrm>
          <a:prstGeom prst="rect">
            <a:avLst/>
          </a:prstGeom>
          <a:solidFill>
            <a:schemeClr val="accent1"/>
          </a:solidFill>
          <a:ln w="1905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流動負債</a:t>
            </a:r>
            <a:endParaRPr kumimoji="1" lang="zh-TW" altLang="en-US" sz="2000" b="0" i="0" u="none" strike="noStrike" cap="none" normalizeH="0" baseline="0" dirty="0" smtClean="0">
              <a:ln>
                <a:noFill/>
              </a:ln>
              <a:solidFill>
                <a:schemeClr val="tx1"/>
              </a:solidFill>
              <a:effectLst/>
              <a:latin typeface="+mn-ea"/>
            </a:endParaRPr>
          </a:p>
        </p:txBody>
      </p:sp>
      <p:sp>
        <p:nvSpPr>
          <p:cNvPr id="10" name="矩形 9"/>
          <p:cNvSpPr/>
          <p:nvPr/>
        </p:nvSpPr>
        <p:spPr bwMode="auto">
          <a:xfrm>
            <a:off x="5724128" y="4936731"/>
            <a:ext cx="1080000" cy="432048"/>
          </a:xfrm>
          <a:prstGeom prst="rect">
            <a:avLst/>
          </a:prstGeom>
          <a:solidFill>
            <a:srgbClr val="00B0F0"/>
          </a:solidFill>
          <a:ln w="1905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流動資產</a:t>
            </a:r>
            <a:endParaRPr kumimoji="1" lang="zh-TW" altLang="en-US" sz="2000" b="0" i="0" u="none" strike="noStrike" cap="none" normalizeH="0" baseline="0" dirty="0" smtClean="0">
              <a:ln>
                <a:noFill/>
              </a:ln>
              <a:solidFill>
                <a:schemeClr val="tx1"/>
              </a:solidFill>
              <a:effectLst/>
              <a:latin typeface="+mn-ea"/>
            </a:endParaRPr>
          </a:p>
        </p:txBody>
      </p:sp>
      <p:sp>
        <p:nvSpPr>
          <p:cNvPr id="11" name="矩形 10"/>
          <p:cNvSpPr/>
          <p:nvPr/>
        </p:nvSpPr>
        <p:spPr bwMode="auto">
          <a:xfrm>
            <a:off x="1763808" y="5665128"/>
            <a:ext cx="1080000" cy="432048"/>
          </a:xfrm>
          <a:prstGeom prst="rect">
            <a:avLst/>
          </a:prstGeom>
          <a:solidFill>
            <a:schemeClr val="accent1"/>
          </a:solidFill>
          <a:ln w="1905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長期負債</a:t>
            </a:r>
            <a:endParaRPr kumimoji="1" lang="zh-TW" altLang="en-US" sz="2000" b="0" i="0" u="none" strike="noStrike" cap="none" normalizeH="0" baseline="0" dirty="0" smtClean="0">
              <a:ln>
                <a:noFill/>
              </a:ln>
              <a:solidFill>
                <a:schemeClr val="tx1"/>
              </a:solidFill>
              <a:effectLst/>
              <a:latin typeface="+mn-ea"/>
            </a:endParaRPr>
          </a:p>
        </p:txBody>
      </p:sp>
      <p:sp>
        <p:nvSpPr>
          <p:cNvPr id="12" name="矩形 11"/>
          <p:cNvSpPr/>
          <p:nvPr/>
        </p:nvSpPr>
        <p:spPr bwMode="auto">
          <a:xfrm>
            <a:off x="5724128" y="5665128"/>
            <a:ext cx="1080000" cy="432048"/>
          </a:xfrm>
          <a:prstGeom prst="rect">
            <a:avLst/>
          </a:prstGeom>
          <a:solidFill>
            <a:srgbClr val="00B0F0"/>
          </a:solidFill>
          <a:ln w="1905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其他資產</a:t>
            </a:r>
            <a:endParaRPr kumimoji="1" lang="zh-TW" altLang="en-US" sz="2000" b="0" i="0" u="none" strike="noStrike" cap="none" normalizeH="0" baseline="0" dirty="0" smtClean="0">
              <a:ln>
                <a:noFill/>
              </a:ln>
              <a:solidFill>
                <a:schemeClr val="tx1"/>
              </a:solidFill>
              <a:effectLst/>
              <a:latin typeface="+mn-ea"/>
            </a:endParaRPr>
          </a:p>
        </p:txBody>
      </p:sp>
      <p:sp>
        <p:nvSpPr>
          <p:cNvPr id="13" name="矩形 12"/>
          <p:cNvSpPr/>
          <p:nvPr/>
        </p:nvSpPr>
        <p:spPr bwMode="auto">
          <a:xfrm>
            <a:off x="7452320" y="4936731"/>
            <a:ext cx="1080000" cy="432048"/>
          </a:xfrm>
          <a:prstGeom prst="rect">
            <a:avLst/>
          </a:prstGeom>
          <a:solidFill>
            <a:srgbClr val="00B0F0"/>
          </a:solidFill>
          <a:ln w="1905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附註</a:t>
            </a:r>
            <a:endParaRPr kumimoji="1" lang="zh-TW" altLang="en-US" sz="2000" b="0" i="0" u="none" strike="noStrike" cap="none" normalizeH="0" baseline="0" dirty="0" smtClean="0">
              <a:ln>
                <a:noFill/>
              </a:ln>
              <a:solidFill>
                <a:schemeClr val="tx1"/>
              </a:solidFill>
              <a:effectLst/>
              <a:latin typeface="+mn-ea"/>
            </a:endParaRPr>
          </a:p>
        </p:txBody>
      </p:sp>
      <p:sp>
        <p:nvSpPr>
          <p:cNvPr id="14" name="矩形 13"/>
          <p:cNvSpPr/>
          <p:nvPr/>
        </p:nvSpPr>
        <p:spPr bwMode="auto">
          <a:xfrm>
            <a:off x="7452320" y="5665128"/>
            <a:ext cx="1080000" cy="432048"/>
          </a:xfrm>
          <a:prstGeom prst="rect">
            <a:avLst/>
          </a:prstGeom>
          <a:solidFill>
            <a:srgbClr val="00B0F0"/>
          </a:solidFill>
          <a:ln w="1905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000" dirty="0" smtClean="0">
                <a:latin typeface="+mn-ea"/>
              </a:rPr>
              <a:t>長期投資</a:t>
            </a:r>
            <a:endParaRPr kumimoji="1" lang="zh-TW" altLang="en-US" sz="2000" b="0" i="0" u="none" strike="noStrike" cap="none" normalizeH="0" baseline="0" dirty="0" smtClean="0">
              <a:ln>
                <a:noFill/>
              </a:ln>
              <a:solidFill>
                <a:schemeClr val="tx1"/>
              </a:solidFill>
              <a:effectLst/>
              <a:latin typeface="+mn-ea"/>
            </a:endParaRPr>
          </a:p>
        </p:txBody>
      </p:sp>
      <p:sp>
        <p:nvSpPr>
          <p:cNvPr id="15" name="加號 14"/>
          <p:cNvSpPr/>
          <p:nvPr/>
        </p:nvSpPr>
        <p:spPr bwMode="auto">
          <a:xfrm>
            <a:off x="6948204" y="4974953"/>
            <a:ext cx="360040" cy="355603"/>
          </a:xfrm>
          <a:prstGeom prst="mathPlus">
            <a:avLst/>
          </a:prstGeom>
          <a:solidFill>
            <a:srgbClr val="00B0F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6" name="矩形 15"/>
          <p:cNvSpPr/>
          <p:nvPr/>
        </p:nvSpPr>
        <p:spPr>
          <a:xfrm>
            <a:off x="6804128" y="5731364"/>
            <a:ext cx="646331" cy="461665"/>
          </a:xfrm>
          <a:prstGeom prst="rect">
            <a:avLst/>
          </a:prstGeom>
          <a:noFill/>
        </p:spPr>
        <p:txBody>
          <a:bodyPr wrap="none" lIns="91440" tIns="45720" rIns="91440" bIns="45720">
            <a:spAutoFit/>
          </a:bodyPr>
          <a:lstStyle/>
          <a:p>
            <a:pPr algn="ctr"/>
            <a:r>
              <a:rPr lang="en-US" altLang="zh-TW" sz="2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OR</a:t>
            </a:r>
            <a:endParaRPr lang="zh-TW" alt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740459488"/>
      </p:ext>
    </p:extLst>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144000" y="1196752"/>
                <a:ext cx="8856000" cy="5400600"/>
              </a:xfrm>
            </p:spPr>
            <p:txBody>
              <a:bodyPr/>
              <a:lstStyle/>
              <a:p>
                <a:pPr marL="0" indent="0">
                  <a:buNone/>
                </a:pPr>
                <a:r>
                  <a:rPr lang="zh-TW" altLang="en-US" sz="2400" dirty="0"/>
                  <a:t>借款</a:t>
                </a:r>
                <a:r>
                  <a:rPr lang="en-US" altLang="zh-TW" sz="2400" dirty="0"/>
                  <a:t>$1,000,000</a:t>
                </a:r>
                <a:r>
                  <a:rPr lang="zh-TW" altLang="en-US" sz="2400" dirty="0"/>
                  <a:t>，年利率</a:t>
                </a:r>
                <a:r>
                  <a:rPr lang="en-US" altLang="zh-TW" sz="2400" dirty="0"/>
                  <a:t>10</a:t>
                </a:r>
                <a:r>
                  <a:rPr lang="zh-TW" altLang="en-US" sz="2400" dirty="0"/>
                  <a:t>％，銀行要求回存</a:t>
                </a:r>
                <a:r>
                  <a:rPr lang="en-US" altLang="zh-TW" sz="2400" dirty="0"/>
                  <a:t>10</a:t>
                </a:r>
                <a:r>
                  <a:rPr lang="zh-TW" altLang="en-US" sz="2400" dirty="0"/>
                  <a:t>％，即</a:t>
                </a:r>
                <a:r>
                  <a:rPr lang="en-US" altLang="zh-TW" sz="2400" dirty="0"/>
                  <a:t>$100,000</a:t>
                </a:r>
                <a:r>
                  <a:rPr lang="zh-TW" altLang="en-US" sz="2400" dirty="0"/>
                  <a:t>，存款利率為</a:t>
                </a:r>
                <a:r>
                  <a:rPr lang="en-US" altLang="zh-TW" sz="2400" dirty="0"/>
                  <a:t>4</a:t>
                </a:r>
                <a:r>
                  <a:rPr lang="zh-TW" altLang="en-US" sz="2400" dirty="0"/>
                  <a:t>％，則該筆借款的有效利率為</a:t>
                </a:r>
                <a:r>
                  <a:rPr lang="en-US" altLang="zh-TW" sz="2400" dirty="0"/>
                  <a:t>10.67</a:t>
                </a:r>
                <a:r>
                  <a:rPr lang="zh-TW" altLang="en-US" sz="2400" dirty="0" smtClean="0"/>
                  <a:t>％，</a:t>
                </a:r>
                <a:endParaRPr lang="en-US" altLang="zh-TW" sz="2400" dirty="0" smtClean="0"/>
              </a:p>
              <a:p>
                <a:pPr marL="0" indent="0" defTabSz="360000">
                  <a:buNone/>
                </a:pPr>
                <a:r>
                  <a:rPr lang="zh-TW" altLang="en-US" sz="2400" dirty="0" smtClean="0"/>
                  <a:t>計算</a:t>
                </a:r>
                <a:r>
                  <a:rPr lang="zh-TW" altLang="en-US" sz="2400" dirty="0"/>
                  <a:t>如下</a:t>
                </a:r>
                <a:r>
                  <a:rPr lang="zh-TW" altLang="en-US" sz="2400" dirty="0" smtClean="0"/>
                  <a:t>：</a:t>
                </a:r>
                <a:endParaRPr lang="en-US" altLang="zh-TW" sz="2400" dirty="0" smtClean="0"/>
              </a:p>
              <a:p>
                <a:pPr marL="0" indent="0" defTabSz="360000">
                  <a:buNone/>
                </a:pPr>
                <a:r>
                  <a:rPr lang="en-US" altLang="zh-TW" sz="2400" dirty="0" smtClean="0"/>
                  <a:t>	</a:t>
                </a:r>
                <a:r>
                  <a:rPr lang="zh-TW" altLang="en-US" sz="2400" dirty="0" smtClean="0"/>
                  <a:t>利息支出 </a:t>
                </a:r>
                <a:r>
                  <a:rPr lang="en-US" altLang="zh-TW" sz="2400" dirty="0" smtClean="0"/>
                  <a:t>		$</a:t>
                </a:r>
                <a:r>
                  <a:rPr lang="en-US" altLang="zh-TW" sz="2400" dirty="0"/>
                  <a:t>1,000,000×10</a:t>
                </a:r>
                <a:r>
                  <a:rPr lang="zh-TW" altLang="en-US" sz="2400" dirty="0"/>
                  <a:t>％＝	</a:t>
                </a:r>
                <a:r>
                  <a:rPr lang="en-US" altLang="zh-TW" sz="2400" dirty="0"/>
                  <a:t>$100,000</a:t>
                </a:r>
              </a:p>
              <a:p>
                <a:pPr marL="0" indent="0" defTabSz="360000">
                  <a:buNone/>
                </a:pPr>
                <a:r>
                  <a:rPr lang="zh-TW" altLang="en-US" sz="2400" dirty="0"/>
                  <a:t>　</a:t>
                </a:r>
                <a:r>
                  <a:rPr lang="en-US" altLang="zh-TW" sz="2400" dirty="0" smtClean="0"/>
                  <a:t>	</a:t>
                </a:r>
                <a:r>
                  <a:rPr lang="zh-TW" altLang="en-US" sz="2400" dirty="0" smtClean="0"/>
                  <a:t>利息收入    </a:t>
                </a:r>
                <a:r>
                  <a:rPr lang="en-US" altLang="zh-TW" sz="2400" dirty="0" smtClean="0"/>
                  <a:t>		100,000</a:t>
                </a:r>
                <a:r>
                  <a:rPr lang="en-US" altLang="zh-TW" sz="2400" dirty="0"/>
                  <a:t>× </a:t>
                </a:r>
                <a:r>
                  <a:rPr lang="en-US" altLang="zh-TW" sz="2400" dirty="0" smtClean="0"/>
                  <a:t> 4</a:t>
                </a:r>
                <a:r>
                  <a:rPr lang="zh-TW" altLang="en-US" sz="2400" dirty="0"/>
                  <a:t>％＝ </a:t>
                </a:r>
                <a:r>
                  <a:rPr lang="zh-TW" altLang="en-US" sz="2400" u="sng" dirty="0"/>
                  <a:t> </a:t>
                </a:r>
                <a:r>
                  <a:rPr lang="zh-TW" altLang="en-US" sz="2400" u="sng" dirty="0" smtClean="0"/>
                  <a:t>    </a:t>
                </a:r>
                <a:r>
                  <a:rPr lang="en-US" altLang="zh-TW" sz="2400" u="sng" dirty="0" smtClean="0"/>
                  <a:t>(</a:t>
                </a:r>
                <a:r>
                  <a:rPr lang="en-US" altLang="zh-TW" sz="2400" u="sng" dirty="0"/>
                  <a:t>4,000)</a:t>
                </a:r>
              </a:p>
              <a:p>
                <a:pPr marL="0" indent="0" defTabSz="360000">
                  <a:buNone/>
                </a:pPr>
                <a:r>
                  <a:rPr lang="zh-TW" altLang="en-US" sz="2400" dirty="0"/>
                  <a:t>　</a:t>
                </a:r>
                <a:r>
                  <a:rPr lang="en-US" altLang="zh-TW" sz="2400" dirty="0" smtClean="0"/>
                  <a:t>	</a:t>
                </a:r>
                <a:r>
                  <a:rPr lang="zh-TW" altLang="en-US" sz="2400" dirty="0" smtClean="0"/>
                  <a:t>淨</a:t>
                </a:r>
                <a:r>
                  <a:rPr lang="zh-TW" altLang="en-US" sz="2400" dirty="0"/>
                  <a:t>利息支出              	</a:t>
                </a:r>
                <a:r>
                  <a:rPr lang="en-US" altLang="zh-TW" sz="2400" dirty="0" smtClean="0"/>
                  <a:t>				</a:t>
                </a:r>
                <a:r>
                  <a:rPr lang="en-US" altLang="zh-TW" sz="2400" u="dbl" dirty="0" smtClean="0"/>
                  <a:t>$  </a:t>
                </a:r>
                <a:r>
                  <a:rPr lang="en-US" altLang="zh-TW" sz="2400" u="dbl" dirty="0"/>
                  <a:t>96,000 </a:t>
                </a:r>
              </a:p>
              <a:p>
                <a:pPr marL="0" indent="0" defTabSz="360000">
                  <a:buNone/>
                </a:pPr>
                <a:r>
                  <a:rPr lang="en-US" altLang="zh-TW" sz="2400" dirty="0"/>
                  <a:t>    </a:t>
                </a:r>
                <a:r>
                  <a:rPr lang="en-US" altLang="zh-TW" sz="2400" dirty="0" smtClean="0"/>
                  <a:t>	</a:t>
                </a:r>
                <a:r>
                  <a:rPr lang="zh-TW" altLang="en-US" sz="2400" dirty="0" smtClean="0"/>
                  <a:t>有效</a:t>
                </a:r>
                <a:r>
                  <a:rPr lang="zh-TW" altLang="en-US" sz="2400" dirty="0"/>
                  <a:t>利率</a:t>
                </a:r>
                <a:r>
                  <a:rPr lang="zh-TW" altLang="en-US" sz="2400" dirty="0" smtClean="0"/>
                  <a:t>＝</a:t>
                </a:r>
                <a14:m>
                  <m:oMath xmlns:m="http://schemas.openxmlformats.org/officeDocument/2006/math">
                    <m:f>
                      <m:fPr>
                        <m:ctrlPr>
                          <a:rPr lang="zh-TW" altLang="zh-TW" sz="2400" i="1">
                            <a:latin typeface="Cambria Math"/>
                            <a:cs typeface="微軟正黑體" panose="020B0604030504040204" pitchFamily="34" charset="-120"/>
                          </a:rPr>
                        </m:ctrlPr>
                      </m:fPr>
                      <m:num>
                        <m:r>
                          <a:rPr lang="zh-TW" altLang="zh-TW" sz="2400" kern="0">
                            <a:effectLst/>
                            <a:latin typeface="Cambria Math" panose="02040503050406030204" pitchFamily="18" charset="0"/>
                            <a:cs typeface="微軟正黑體" panose="020B0604030504040204" pitchFamily="34" charset="-120"/>
                          </a:rPr>
                          <m:t>淨利息支出</m:t>
                        </m:r>
                      </m:num>
                      <m:den>
                        <m:r>
                          <a:rPr lang="zh-TW" altLang="zh-TW" sz="2400" kern="0">
                            <a:effectLst/>
                            <a:latin typeface="Cambria Math" panose="02040503050406030204" pitchFamily="18" charset="0"/>
                            <a:cs typeface="微軟正黑體" panose="020B0604030504040204" pitchFamily="34" charset="-120"/>
                          </a:rPr>
                          <m:t>可動用借款</m:t>
                        </m:r>
                      </m:den>
                    </m:f>
                    <m:r>
                      <a:rPr lang="en-US" altLang="zh-TW" sz="2400" kern="0">
                        <a:effectLst/>
                        <a:latin typeface="Cambria Math" panose="02040503050406030204" pitchFamily="18" charset="0"/>
                        <a:ea typeface="新細明體" panose="02020500000000000000" pitchFamily="18" charset="-120"/>
                        <a:cs typeface="微軟正黑體" panose="020B0604030504040204" pitchFamily="34" charset="-120"/>
                      </a:rPr>
                      <m:t>=</m:t>
                    </m:r>
                    <m:f>
                      <m:fPr>
                        <m:ctrlPr>
                          <a:rPr lang="zh-TW" altLang="zh-TW" sz="2400" i="1" kern="0">
                            <a:effectLst/>
                            <a:latin typeface="Cambria Math"/>
                            <a:ea typeface="Cambria Math" panose="02040503050406030204" pitchFamily="18" charset="0"/>
                            <a:cs typeface="微軟正黑體" panose="020B0604030504040204" pitchFamily="34" charset="-120"/>
                          </a:rPr>
                        </m:ctrlPr>
                      </m:fPr>
                      <m:num>
                        <m:r>
                          <m:rPr>
                            <m:nor/>
                          </m:rPr>
                          <a:rPr lang="en-US" altLang="zh-TW" sz="2400" kern="0">
                            <a:effectLst/>
                            <a:ea typeface="新細明體" panose="02020500000000000000" pitchFamily="18" charset="-120"/>
                            <a:cs typeface="微軟正黑體" panose="020B0604030504040204" pitchFamily="34" charset="-120"/>
                          </a:rPr>
                          <m:t>$ 96,000</m:t>
                        </m:r>
                      </m:num>
                      <m:den>
                        <m:r>
                          <m:rPr>
                            <m:nor/>
                          </m:rPr>
                          <a:rPr lang="en-US" altLang="zh-TW" sz="2400" kern="0">
                            <a:effectLst/>
                            <a:ea typeface="新細明體" panose="02020500000000000000" pitchFamily="18" charset="-120"/>
                            <a:cs typeface="微軟正黑體" panose="020B0604030504040204" pitchFamily="34" charset="-120"/>
                          </a:rPr>
                          <m:t>$900,000</m:t>
                        </m:r>
                      </m:den>
                    </m:f>
                    <m:r>
                      <a:rPr lang="en-US" altLang="zh-TW" sz="2400" kern="0">
                        <a:effectLst/>
                        <a:latin typeface="Cambria Math" panose="02040503050406030204" pitchFamily="18" charset="0"/>
                        <a:ea typeface="新細明體" panose="02020500000000000000" pitchFamily="18" charset="-120"/>
                        <a:cs typeface="微軟正黑體" panose="020B0604030504040204" pitchFamily="34" charset="-120"/>
                      </a:rPr>
                      <m:t>=</m:t>
                    </m:r>
                  </m:oMath>
                </a14:m>
                <a:r>
                  <a:rPr lang="en-US" altLang="zh-TW" sz="2400" dirty="0"/>
                  <a:t>10.67%</a:t>
                </a:r>
              </a:p>
              <a:p>
                <a:pPr marL="0" indent="0" defTabSz="360000">
                  <a:buNone/>
                </a:pPr>
                <a:endParaRPr lang="zh-TW" altLang="en-US" sz="24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144000" y="1196752"/>
                <a:ext cx="8856000" cy="5400600"/>
              </a:xfrm>
              <a:blipFill>
                <a:blip r:embed="rId2"/>
                <a:stretch>
                  <a:fillRect l="-1102" t="-903" r="-48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38284663"/>
      </p:ext>
    </p:extLst>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8720"/>
            <a:ext cx="8229600" cy="863600"/>
          </a:xfrm>
        </p:spPr>
        <p:txBody>
          <a:bodyPr/>
          <a:lstStyle/>
          <a:p>
            <a:r>
              <a:rPr lang="zh-TW" altLang="en-US" dirty="0"/>
              <a:t>附錄二　</a:t>
            </a:r>
            <a:r>
              <a:rPr lang="zh-TW" altLang="en-US" dirty="0" smtClean="0"/>
              <a:t>應收票據</a:t>
            </a:r>
            <a:endParaRPr lang="zh-TW" altLang="en-US" dirty="0"/>
          </a:p>
        </p:txBody>
      </p:sp>
      <p:pic>
        <p:nvPicPr>
          <p:cNvPr id="4" name="內容版面配置區 3"/>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67988" y="1556792"/>
            <a:ext cx="1291624" cy="1291624"/>
          </a:xfrm>
        </p:spPr>
      </p:pic>
      <p:pic>
        <p:nvPicPr>
          <p:cNvPr id="5" name="圖片 4"/>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2663" b="100000" l="0" r="100000">
                        <a14:foregroundMark x1="52367" y1="28402" x2="52367" y2="28402"/>
                        <a14:foregroundMark x1="27811" y1="34320" x2="27811" y2="34320"/>
                        <a14:foregroundMark x1="13018" y1="40533" x2="13018" y2="40533"/>
                        <a14:foregroundMark x1="5030" y1="63609" x2="5030" y2="63609"/>
                        <a14:foregroundMark x1="22485" y1="65680" x2="22485" y2="65680"/>
                        <a14:foregroundMark x1="74852" y1="38166" x2="74852" y2="38166"/>
                        <a14:foregroundMark x1="80473" y1="63314" x2="80473" y2="63314"/>
                        <a14:foregroundMark x1="97337" y1="65385" x2="97337" y2="65385"/>
                        <a14:foregroundMark x1="92308" y1="40237" x2="92308" y2="40237"/>
                      </a14:backgroundRemoval>
                    </a14:imgEffect>
                  </a14:imgLayer>
                </a14:imgProps>
              </a:ext>
              <a:ext uri="{28A0092B-C50C-407E-A947-70E740481C1C}">
                <a14:useLocalDpi xmlns:a14="http://schemas.microsoft.com/office/drawing/2010/main" val="0"/>
              </a:ext>
            </a:extLst>
          </a:blip>
          <a:stretch>
            <a:fillRect/>
          </a:stretch>
        </p:blipFill>
        <p:spPr>
          <a:xfrm>
            <a:off x="867988" y="2708920"/>
            <a:ext cx="1203226" cy="1203226"/>
          </a:xfrm>
          <a:prstGeom prst="rect">
            <a:avLst/>
          </a:prstGeom>
        </p:spPr>
      </p:pic>
      <p:sp>
        <p:nvSpPr>
          <p:cNvPr id="6" name="文字方塊 5"/>
          <p:cNvSpPr txBox="1"/>
          <p:nvPr/>
        </p:nvSpPr>
        <p:spPr>
          <a:xfrm>
            <a:off x="979675" y="2339476"/>
            <a:ext cx="1224136" cy="461665"/>
          </a:xfrm>
          <a:prstGeom prst="rect">
            <a:avLst/>
          </a:prstGeom>
          <a:noFill/>
        </p:spPr>
        <p:txBody>
          <a:bodyPr wrap="square" rtlCol="0">
            <a:spAutoFit/>
          </a:bodyPr>
          <a:lstStyle/>
          <a:p>
            <a:r>
              <a:rPr lang="zh-TW" altLang="en-US" sz="2400" b="1" dirty="0" smtClean="0">
                <a:solidFill>
                  <a:srgbClr val="FF0000"/>
                </a:solidFill>
              </a:rPr>
              <a:t>發票人</a:t>
            </a:r>
            <a:endParaRPr lang="zh-TW" altLang="en-US" sz="2400" b="1" dirty="0">
              <a:solidFill>
                <a:srgbClr val="FF0000"/>
              </a:solidFill>
            </a:endParaRPr>
          </a:p>
        </p:txBody>
      </p:sp>
      <p:sp>
        <p:nvSpPr>
          <p:cNvPr id="7" name="文字方塊 6"/>
          <p:cNvSpPr txBox="1"/>
          <p:nvPr/>
        </p:nvSpPr>
        <p:spPr>
          <a:xfrm>
            <a:off x="979675" y="3506908"/>
            <a:ext cx="1224136" cy="461665"/>
          </a:xfrm>
          <a:prstGeom prst="rect">
            <a:avLst/>
          </a:prstGeom>
          <a:noFill/>
        </p:spPr>
        <p:txBody>
          <a:bodyPr wrap="square" rtlCol="0">
            <a:spAutoFit/>
          </a:bodyPr>
          <a:lstStyle/>
          <a:p>
            <a:r>
              <a:rPr lang="zh-TW" altLang="en-US" sz="2400" b="1" dirty="0">
                <a:solidFill>
                  <a:srgbClr val="FF0000"/>
                </a:solidFill>
              </a:rPr>
              <a:t>付</a:t>
            </a:r>
            <a:r>
              <a:rPr lang="zh-TW" altLang="en-US" sz="2400" b="1" dirty="0" smtClean="0">
                <a:solidFill>
                  <a:srgbClr val="FF0000"/>
                </a:solidFill>
              </a:rPr>
              <a:t>款人</a:t>
            </a:r>
            <a:endParaRPr lang="zh-TW" altLang="en-US" sz="2400" b="1" dirty="0">
              <a:solidFill>
                <a:srgbClr val="FF0000"/>
              </a:solidFill>
            </a:endParaRPr>
          </a:p>
        </p:txBody>
      </p:sp>
      <p:pic>
        <p:nvPicPr>
          <p:cNvPr id="8" name="圖片 7"/>
          <p:cNvPicPr>
            <a:picLocks noChangeAspect="1"/>
          </p:cNvPicPr>
          <p:nvPr/>
        </p:nvPicPr>
        <p:blipFill>
          <a:blip r:embed="rId5">
            <a:extLst>
              <a:ext uri="{BEBA8EAE-BF5A-486C-A8C5-ECC9F3942E4B}">
                <a14:imgProps xmlns:a14="http://schemas.microsoft.com/office/drawing/2010/main">
                  <a14:imgLayer r:embed="rId6">
                    <a14:imgEffect>
                      <a14:backgroundRemoval t="3150" b="97638" l="0" r="100000"/>
                    </a14:imgEffect>
                  </a14:imgLayer>
                </a14:imgProps>
              </a:ext>
              <a:ext uri="{28A0092B-C50C-407E-A947-70E740481C1C}">
                <a14:useLocalDpi xmlns:a14="http://schemas.microsoft.com/office/drawing/2010/main" val="0"/>
              </a:ext>
            </a:extLst>
          </a:blip>
          <a:stretch>
            <a:fillRect/>
          </a:stretch>
        </p:blipFill>
        <p:spPr>
          <a:xfrm>
            <a:off x="6012160" y="1638741"/>
            <a:ext cx="1885950" cy="2419350"/>
          </a:xfrm>
          <a:prstGeom prst="rect">
            <a:avLst/>
          </a:prstGeom>
        </p:spPr>
      </p:pic>
      <p:pic>
        <p:nvPicPr>
          <p:cNvPr id="10" name="圖片 9"/>
          <p:cNvPicPr>
            <a:picLocks noChangeAspect="1"/>
          </p:cNvPicPr>
          <p:nvPr/>
        </p:nvPicPr>
        <p:blipFill>
          <a:blip r:embed="rId7">
            <a:extLst>
              <a:ext uri="{BEBA8EAE-BF5A-486C-A8C5-ECC9F3942E4B}">
                <a14:imgProps xmlns:a14="http://schemas.microsoft.com/office/drawing/2010/main">
                  <a14:imgLayer r:embed="rId8">
                    <a14:imgEffect>
                      <a14:backgroundRemoval t="0" b="86957" l="10000" r="90000"/>
                    </a14:imgEffect>
                  </a14:imgLayer>
                </a14:imgProps>
              </a:ext>
              <a:ext uri="{28A0092B-C50C-407E-A947-70E740481C1C}">
                <a14:useLocalDpi xmlns:a14="http://schemas.microsoft.com/office/drawing/2010/main" val="0"/>
              </a:ext>
            </a:extLst>
          </a:blip>
          <a:stretch>
            <a:fillRect/>
          </a:stretch>
        </p:blipFill>
        <p:spPr>
          <a:xfrm>
            <a:off x="2491843" y="2072362"/>
            <a:ext cx="2381250" cy="1971675"/>
          </a:xfrm>
          <a:prstGeom prst="rect">
            <a:avLst/>
          </a:prstGeom>
        </p:spPr>
      </p:pic>
      <p:sp>
        <p:nvSpPr>
          <p:cNvPr id="11" name="向右箭號 10"/>
          <p:cNvSpPr/>
          <p:nvPr/>
        </p:nvSpPr>
        <p:spPr bwMode="auto">
          <a:xfrm>
            <a:off x="4772455" y="2271020"/>
            <a:ext cx="1355091" cy="577396"/>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mn-ea"/>
              </a:rPr>
              <a:t>無條件支付</a:t>
            </a:r>
          </a:p>
        </p:txBody>
      </p:sp>
      <p:sp>
        <p:nvSpPr>
          <p:cNvPr id="13" name="文字方塊 12"/>
          <p:cNvSpPr txBox="1"/>
          <p:nvPr/>
        </p:nvSpPr>
        <p:spPr>
          <a:xfrm>
            <a:off x="4235611" y="1821615"/>
            <a:ext cx="2431882" cy="400110"/>
          </a:xfrm>
          <a:prstGeom prst="rect">
            <a:avLst/>
          </a:prstGeom>
          <a:noFill/>
        </p:spPr>
        <p:txBody>
          <a:bodyPr wrap="square" rtlCol="0">
            <a:spAutoFit/>
          </a:bodyPr>
          <a:lstStyle/>
          <a:p>
            <a:r>
              <a:rPr lang="zh-TW" altLang="en-US" sz="2000" dirty="0" smtClean="0"/>
              <a:t>特定日、特定期間</a:t>
            </a:r>
            <a:endParaRPr lang="zh-TW" altLang="en-US" sz="2000" dirty="0"/>
          </a:p>
        </p:txBody>
      </p:sp>
      <p:sp>
        <p:nvSpPr>
          <p:cNvPr id="14" name="向右箭號 13"/>
          <p:cNvSpPr/>
          <p:nvPr/>
        </p:nvSpPr>
        <p:spPr bwMode="auto">
          <a:xfrm>
            <a:off x="4772455" y="3001041"/>
            <a:ext cx="1355091" cy="577396"/>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dirty="0" smtClean="0">
                <a:ln>
                  <a:noFill/>
                </a:ln>
                <a:solidFill>
                  <a:schemeClr val="tx1"/>
                </a:solidFill>
                <a:effectLst/>
                <a:latin typeface="+mn-ea"/>
              </a:rPr>
              <a:t>無條件支付</a:t>
            </a:r>
          </a:p>
        </p:txBody>
      </p:sp>
      <p:sp>
        <p:nvSpPr>
          <p:cNvPr id="15" name="圓角矩形 14"/>
          <p:cNvSpPr/>
          <p:nvPr/>
        </p:nvSpPr>
        <p:spPr bwMode="auto">
          <a:xfrm>
            <a:off x="708571" y="4432914"/>
            <a:ext cx="1584176" cy="482852"/>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營業產生</a:t>
            </a:r>
          </a:p>
        </p:txBody>
      </p:sp>
      <p:sp>
        <p:nvSpPr>
          <p:cNvPr id="16" name="圓角矩形 15"/>
          <p:cNvSpPr/>
          <p:nvPr/>
        </p:nvSpPr>
        <p:spPr bwMode="auto">
          <a:xfrm>
            <a:off x="708571" y="5556508"/>
            <a:ext cx="1584176" cy="482852"/>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非營業產生</a:t>
            </a:r>
          </a:p>
        </p:txBody>
      </p:sp>
      <p:sp>
        <p:nvSpPr>
          <p:cNvPr id="17" name="文字方塊 16"/>
          <p:cNvSpPr txBox="1"/>
          <p:nvPr/>
        </p:nvSpPr>
        <p:spPr>
          <a:xfrm>
            <a:off x="2617440" y="4358133"/>
            <a:ext cx="5482952" cy="1015663"/>
          </a:xfrm>
          <a:prstGeom prst="rect">
            <a:avLst/>
          </a:prstGeom>
          <a:noFill/>
        </p:spPr>
        <p:txBody>
          <a:bodyPr wrap="square" rtlCol="0">
            <a:spAutoFit/>
          </a:bodyPr>
          <a:lstStyle/>
          <a:p>
            <a:r>
              <a:rPr lang="zh-TW" altLang="en-US" sz="2000" dirty="0"/>
              <a:t>通常是應收帳款到期客戶要求展期時所開具的，也有在賒銷時即要求給付票據</a:t>
            </a:r>
            <a:r>
              <a:rPr lang="zh-TW" altLang="en-US" sz="2000" dirty="0" smtClean="0"/>
              <a:t>的，</a:t>
            </a:r>
            <a:endParaRPr lang="en-US" altLang="zh-TW" sz="2000" dirty="0" smtClean="0"/>
          </a:p>
          <a:p>
            <a:r>
              <a:rPr lang="zh-TW" altLang="en-US" sz="2000" dirty="0"/>
              <a:t>銷貨完成後收到票據時認</a:t>
            </a:r>
            <a:r>
              <a:rPr lang="zh-TW" altLang="en-US" sz="2000" dirty="0" smtClean="0"/>
              <a:t>列。</a:t>
            </a:r>
            <a:endParaRPr lang="zh-TW" altLang="en-US" sz="2000" dirty="0"/>
          </a:p>
        </p:txBody>
      </p:sp>
      <p:sp>
        <p:nvSpPr>
          <p:cNvPr id="18" name="文字方塊 17"/>
          <p:cNvSpPr txBox="1"/>
          <p:nvPr/>
        </p:nvSpPr>
        <p:spPr>
          <a:xfrm>
            <a:off x="2617440" y="5469031"/>
            <a:ext cx="5482952" cy="1323439"/>
          </a:xfrm>
          <a:prstGeom prst="rect">
            <a:avLst/>
          </a:prstGeom>
          <a:noFill/>
        </p:spPr>
        <p:txBody>
          <a:bodyPr wrap="square" rtlCol="0">
            <a:spAutoFit/>
          </a:bodyPr>
          <a:lstStyle/>
          <a:p>
            <a:r>
              <a:rPr lang="zh-TW" altLang="en-US" sz="2000" dirty="0"/>
              <a:t>包括和股東、公司職員、關聯企業的資金往來所收受的票據，出售不動產、廠房及設備收受的票據，及其他原因取得的票據</a:t>
            </a:r>
            <a:r>
              <a:rPr lang="zh-TW" altLang="en-US" sz="2000" dirty="0" smtClean="0"/>
              <a:t>等</a:t>
            </a:r>
            <a:endParaRPr lang="en-US" altLang="zh-TW" sz="2000" dirty="0" smtClean="0"/>
          </a:p>
          <a:p>
            <a:r>
              <a:rPr lang="zh-TW" altLang="en-US" sz="2000" dirty="0"/>
              <a:t>於交易成立收到票據時認</a:t>
            </a:r>
            <a:r>
              <a:rPr lang="zh-TW" altLang="en-US" sz="2000" dirty="0" smtClean="0"/>
              <a:t>列。</a:t>
            </a:r>
            <a:endParaRPr lang="zh-TW" altLang="en-US" sz="2000" dirty="0"/>
          </a:p>
        </p:txBody>
      </p:sp>
    </p:spTree>
    <p:extLst>
      <p:ext uri="{BB962C8B-B14F-4D97-AF65-F5344CB8AC3E}">
        <p14:creationId xmlns:p14="http://schemas.microsoft.com/office/powerpoint/2010/main" val="669246608"/>
      </p:ext>
    </p:extLst>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1196975"/>
            <a:ext cx="8229600" cy="5400675"/>
          </a:xfrm>
        </p:spPr>
        <p:txBody>
          <a:bodyPr/>
          <a:lstStyle/>
          <a:p>
            <a:pPr marL="0" indent="0">
              <a:buNone/>
            </a:pPr>
            <a:r>
              <a:rPr lang="zh-TW" altLang="en-US" sz="2400" b="1" dirty="0">
                <a:solidFill>
                  <a:srgbClr val="FF0000"/>
                </a:solidFill>
              </a:rPr>
              <a:t>一、應收票據的認列與衡量</a:t>
            </a:r>
          </a:p>
        </p:txBody>
      </p:sp>
      <p:sp>
        <p:nvSpPr>
          <p:cNvPr id="4" name="矩形 3"/>
          <p:cNvSpPr/>
          <p:nvPr/>
        </p:nvSpPr>
        <p:spPr bwMode="auto">
          <a:xfrm>
            <a:off x="971600" y="1875402"/>
            <a:ext cx="936104" cy="504056"/>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現值</a:t>
            </a:r>
          </a:p>
        </p:txBody>
      </p:sp>
      <p:sp>
        <p:nvSpPr>
          <p:cNvPr id="5" name="矩形 4"/>
          <p:cNvSpPr/>
          <p:nvPr/>
        </p:nvSpPr>
        <p:spPr bwMode="auto">
          <a:xfrm>
            <a:off x="971600" y="2652201"/>
            <a:ext cx="936104" cy="504056"/>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面值</a:t>
            </a:r>
          </a:p>
        </p:txBody>
      </p:sp>
      <p:sp>
        <p:nvSpPr>
          <p:cNvPr id="6" name="矩形 5"/>
          <p:cNvSpPr/>
          <p:nvPr/>
        </p:nvSpPr>
        <p:spPr bwMode="auto">
          <a:xfrm>
            <a:off x="971600" y="3429000"/>
            <a:ext cx="936104" cy="504056"/>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dirty="0" smtClean="0">
                <a:latin typeface="+mn-ea"/>
              </a:rPr>
              <a:t>到</a:t>
            </a:r>
            <a:r>
              <a:rPr kumimoji="1" lang="zh-TW" altLang="en-US" sz="2400" dirty="0">
                <a:latin typeface="+mn-ea"/>
              </a:rPr>
              <a:t>期</a:t>
            </a:r>
            <a:r>
              <a:rPr kumimoji="1" lang="zh-TW" altLang="en-US" sz="2400" b="0" i="0" u="none" strike="noStrike" cap="none" normalizeH="0" baseline="0" dirty="0" smtClean="0">
                <a:ln>
                  <a:noFill/>
                </a:ln>
                <a:solidFill>
                  <a:schemeClr val="tx1"/>
                </a:solidFill>
                <a:effectLst/>
                <a:latin typeface="+mn-ea"/>
              </a:rPr>
              <a:t>值</a:t>
            </a:r>
          </a:p>
        </p:txBody>
      </p:sp>
      <p:sp>
        <p:nvSpPr>
          <p:cNvPr id="7" name="文字方塊 6"/>
          <p:cNvSpPr txBox="1"/>
          <p:nvPr/>
        </p:nvSpPr>
        <p:spPr>
          <a:xfrm>
            <a:off x="2195736" y="1711931"/>
            <a:ext cx="6491064" cy="830997"/>
          </a:xfrm>
          <a:prstGeom prst="rect">
            <a:avLst/>
          </a:prstGeom>
          <a:noFill/>
        </p:spPr>
        <p:txBody>
          <a:bodyPr wrap="square" rtlCol="0">
            <a:spAutoFit/>
          </a:bodyPr>
          <a:lstStyle/>
          <a:p>
            <a:r>
              <a:rPr lang="zh-TW" altLang="en-US" sz="2400" dirty="0"/>
              <a:t>將面值和所附的利息，按收現期間的長短，依市場利率折算的價值</a:t>
            </a:r>
          </a:p>
        </p:txBody>
      </p:sp>
      <p:sp>
        <p:nvSpPr>
          <p:cNvPr id="8" name="文字方塊 7"/>
          <p:cNvSpPr txBox="1"/>
          <p:nvPr/>
        </p:nvSpPr>
        <p:spPr>
          <a:xfrm>
            <a:off x="2195736" y="2673396"/>
            <a:ext cx="6491064" cy="461665"/>
          </a:xfrm>
          <a:prstGeom prst="rect">
            <a:avLst/>
          </a:prstGeom>
          <a:noFill/>
        </p:spPr>
        <p:txBody>
          <a:bodyPr wrap="square" rtlCol="0">
            <a:spAutoFit/>
          </a:bodyPr>
          <a:lstStyle/>
          <a:p>
            <a:r>
              <a:rPr lang="zh-TW" altLang="en-US" sz="2400" dirty="0"/>
              <a:t>票面</a:t>
            </a:r>
            <a:r>
              <a:rPr lang="zh-TW" altLang="en-US" sz="2400" dirty="0" smtClean="0"/>
              <a:t>金額</a:t>
            </a:r>
            <a:endParaRPr lang="zh-TW" altLang="en-US" sz="2400" dirty="0"/>
          </a:p>
        </p:txBody>
      </p:sp>
      <p:sp>
        <p:nvSpPr>
          <p:cNvPr id="9" name="文字方塊 8"/>
          <p:cNvSpPr txBox="1"/>
          <p:nvPr/>
        </p:nvSpPr>
        <p:spPr>
          <a:xfrm>
            <a:off x="2195736" y="3450195"/>
            <a:ext cx="6491064" cy="461665"/>
          </a:xfrm>
          <a:prstGeom prst="rect">
            <a:avLst/>
          </a:prstGeom>
          <a:noFill/>
        </p:spPr>
        <p:txBody>
          <a:bodyPr wrap="square" rtlCol="0">
            <a:spAutoFit/>
          </a:bodyPr>
          <a:lstStyle/>
          <a:p>
            <a:r>
              <a:rPr lang="zh-TW" altLang="en-US" sz="2400" dirty="0"/>
              <a:t>票據到期應支付的金額</a:t>
            </a:r>
          </a:p>
        </p:txBody>
      </p:sp>
      <p:cxnSp>
        <p:nvCxnSpPr>
          <p:cNvPr id="11" name="直線接點 10"/>
          <p:cNvCxnSpPr/>
          <p:nvPr/>
        </p:nvCxnSpPr>
        <p:spPr bwMode="auto">
          <a:xfrm>
            <a:off x="395536" y="2127429"/>
            <a:ext cx="0" cy="1553598"/>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3" name="直線接點 12"/>
          <p:cNvCxnSpPr>
            <a:stCxn id="4" idx="1"/>
          </p:cNvCxnSpPr>
          <p:nvPr/>
        </p:nvCxnSpPr>
        <p:spPr bwMode="auto">
          <a:xfrm flipH="1" flipV="1">
            <a:off x="395536" y="2127429"/>
            <a:ext cx="576064" cy="1"/>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5" name="直線接點 14"/>
          <p:cNvCxnSpPr>
            <a:stCxn id="6" idx="1"/>
          </p:cNvCxnSpPr>
          <p:nvPr/>
        </p:nvCxnSpPr>
        <p:spPr bwMode="auto">
          <a:xfrm flipH="1" flipV="1">
            <a:off x="395536" y="3681027"/>
            <a:ext cx="576064" cy="1"/>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18" name="直線接點 17"/>
          <p:cNvCxnSpPr>
            <a:stCxn id="5" idx="1"/>
          </p:cNvCxnSpPr>
          <p:nvPr/>
        </p:nvCxnSpPr>
        <p:spPr bwMode="auto">
          <a:xfrm flipH="1" flipV="1">
            <a:off x="395536" y="2904228"/>
            <a:ext cx="576064" cy="1"/>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19" name="矩形 18"/>
          <p:cNvSpPr/>
          <p:nvPr/>
        </p:nvSpPr>
        <p:spPr bwMode="auto">
          <a:xfrm>
            <a:off x="971600" y="4653136"/>
            <a:ext cx="1548000" cy="504056"/>
          </a:xfrm>
          <a:prstGeom prst="rect">
            <a:avLst/>
          </a:prstGeom>
          <a:solidFill>
            <a:srgbClr val="92D050"/>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附息票據</a:t>
            </a:r>
            <a:endParaRPr kumimoji="1" lang="zh-TW" altLang="en-US" sz="2400" b="0" i="0" u="none" strike="noStrike" cap="none" normalizeH="0" baseline="0" dirty="0" smtClean="0">
              <a:ln>
                <a:noFill/>
              </a:ln>
              <a:solidFill>
                <a:schemeClr val="tx1"/>
              </a:solidFill>
              <a:effectLst/>
              <a:latin typeface="+mn-ea"/>
            </a:endParaRPr>
          </a:p>
        </p:txBody>
      </p:sp>
      <p:sp>
        <p:nvSpPr>
          <p:cNvPr id="20" name="矩形 19"/>
          <p:cNvSpPr/>
          <p:nvPr/>
        </p:nvSpPr>
        <p:spPr bwMode="auto">
          <a:xfrm>
            <a:off x="971600" y="5553236"/>
            <a:ext cx="1548000" cy="504056"/>
          </a:xfrm>
          <a:prstGeom prst="rect">
            <a:avLst/>
          </a:prstGeom>
          <a:solidFill>
            <a:srgbClr val="92D050"/>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票據不附息</a:t>
            </a:r>
            <a:endParaRPr kumimoji="1" lang="zh-TW" altLang="en-US" sz="2400" b="0" i="0" u="none" strike="noStrike" cap="none" normalizeH="0" baseline="0" dirty="0" smtClean="0">
              <a:ln>
                <a:noFill/>
              </a:ln>
              <a:solidFill>
                <a:schemeClr val="tx1"/>
              </a:solidFill>
              <a:effectLst/>
              <a:latin typeface="+mn-ea"/>
            </a:endParaRPr>
          </a:p>
        </p:txBody>
      </p:sp>
      <p:cxnSp>
        <p:nvCxnSpPr>
          <p:cNvPr id="21" name="直線接點 20"/>
          <p:cNvCxnSpPr/>
          <p:nvPr/>
        </p:nvCxnSpPr>
        <p:spPr bwMode="auto">
          <a:xfrm>
            <a:off x="395536" y="4905164"/>
            <a:ext cx="0" cy="900099"/>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2" name="直線接點 21"/>
          <p:cNvCxnSpPr/>
          <p:nvPr/>
        </p:nvCxnSpPr>
        <p:spPr bwMode="auto">
          <a:xfrm flipH="1" flipV="1">
            <a:off x="384379" y="4905164"/>
            <a:ext cx="576064" cy="1"/>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23" name="直線接點 22"/>
          <p:cNvCxnSpPr/>
          <p:nvPr/>
        </p:nvCxnSpPr>
        <p:spPr bwMode="auto">
          <a:xfrm flipH="1" flipV="1">
            <a:off x="396753" y="5805263"/>
            <a:ext cx="576064" cy="1"/>
          </a:xfrm>
          <a:prstGeom prst="line">
            <a:avLst/>
          </a:prstGeom>
          <a:solidFill>
            <a:schemeClr val="accent1"/>
          </a:solidFill>
          <a:ln w="28575" cap="sq" cmpd="sng" algn="ctr">
            <a:solidFill>
              <a:schemeClr val="tx1"/>
            </a:solidFill>
            <a:prstDash val="solid"/>
            <a:round/>
            <a:headEnd type="none" w="sm" len="sm"/>
            <a:tailEnd type="none" w="sm" len="sm"/>
          </a:ln>
          <a:effectLst/>
        </p:spPr>
      </p:cxnSp>
      <p:sp>
        <p:nvSpPr>
          <p:cNvPr id="27" name="文字方塊 26"/>
          <p:cNvSpPr txBox="1"/>
          <p:nvPr/>
        </p:nvSpPr>
        <p:spPr>
          <a:xfrm>
            <a:off x="2652936" y="4653136"/>
            <a:ext cx="6491064" cy="461665"/>
          </a:xfrm>
          <a:prstGeom prst="rect">
            <a:avLst/>
          </a:prstGeom>
          <a:noFill/>
        </p:spPr>
        <p:txBody>
          <a:bodyPr wrap="square" rtlCol="0">
            <a:spAutoFit/>
          </a:bodyPr>
          <a:lstStyle/>
          <a:p>
            <a:r>
              <a:rPr lang="zh-TW" altLang="en-US" sz="2400" dirty="0"/>
              <a:t>到期時應支付</a:t>
            </a:r>
            <a:r>
              <a:rPr lang="zh-TW" altLang="en-US" sz="2400" dirty="0">
                <a:solidFill>
                  <a:srgbClr val="FF0000"/>
                </a:solidFill>
              </a:rPr>
              <a:t>面值</a:t>
            </a:r>
            <a:r>
              <a:rPr lang="zh-TW" altLang="en-US" sz="2400" dirty="0"/>
              <a:t>和</a:t>
            </a:r>
            <a:r>
              <a:rPr lang="zh-TW" altLang="en-US" sz="2400" dirty="0">
                <a:solidFill>
                  <a:srgbClr val="FF0000"/>
                </a:solidFill>
              </a:rPr>
              <a:t>利息</a:t>
            </a:r>
            <a:r>
              <a:rPr lang="zh-TW" altLang="en-US" sz="2400" dirty="0"/>
              <a:t>的票據</a:t>
            </a:r>
          </a:p>
        </p:txBody>
      </p:sp>
      <p:sp>
        <p:nvSpPr>
          <p:cNvPr id="28" name="文字方塊 27"/>
          <p:cNvSpPr txBox="1"/>
          <p:nvPr/>
        </p:nvSpPr>
        <p:spPr>
          <a:xfrm>
            <a:off x="2652936" y="5537647"/>
            <a:ext cx="6491064" cy="461665"/>
          </a:xfrm>
          <a:prstGeom prst="rect">
            <a:avLst/>
          </a:prstGeom>
          <a:noFill/>
        </p:spPr>
        <p:txBody>
          <a:bodyPr wrap="square" rtlCol="0">
            <a:spAutoFit/>
          </a:bodyPr>
          <a:lstStyle/>
          <a:p>
            <a:r>
              <a:rPr lang="zh-TW" altLang="en-US" sz="2400" dirty="0"/>
              <a:t>到期時只支付</a:t>
            </a:r>
            <a:r>
              <a:rPr lang="zh-TW" altLang="en-US" sz="2400" dirty="0">
                <a:solidFill>
                  <a:srgbClr val="FF0000"/>
                </a:solidFill>
              </a:rPr>
              <a:t>面值</a:t>
            </a:r>
          </a:p>
        </p:txBody>
      </p:sp>
      <p:sp>
        <p:nvSpPr>
          <p:cNvPr id="29" name="文字方塊 28"/>
          <p:cNvSpPr txBox="1"/>
          <p:nvPr/>
        </p:nvSpPr>
        <p:spPr>
          <a:xfrm>
            <a:off x="539552" y="6082069"/>
            <a:ext cx="8712968" cy="707886"/>
          </a:xfrm>
          <a:prstGeom prst="rect">
            <a:avLst/>
          </a:prstGeom>
          <a:noFill/>
        </p:spPr>
        <p:txBody>
          <a:bodyPr wrap="square" rtlCol="0">
            <a:spAutoFit/>
          </a:bodyPr>
          <a:lstStyle/>
          <a:p>
            <a:r>
              <a:rPr lang="zh-TW" altLang="en-US" sz="2000" dirty="0"/>
              <a:t>期限不長於一年者，不必計算現值入帳</a:t>
            </a:r>
            <a:r>
              <a:rPr lang="zh-TW" altLang="en-US" sz="2000" dirty="0" smtClean="0"/>
              <a:t>。</a:t>
            </a:r>
            <a:endParaRPr lang="en-US" altLang="zh-TW" sz="2000" dirty="0" smtClean="0"/>
          </a:p>
          <a:p>
            <a:r>
              <a:rPr lang="zh-TW" altLang="en-US" sz="2000" dirty="0" smtClean="0"/>
              <a:t>期限</a:t>
            </a:r>
            <a:r>
              <a:rPr lang="zh-TW" altLang="en-US" sz="2000" dirty="0"/>
              <a:t>超過一年，不論是由營業或非由營業而發生，均應計算現值入帳。</a:t>
            </a:r>
          </a:p>
        </p:txBody>
      </p:sp>
    </p:spTree>
    <p:extLst>
      <p:ext uri="{BB962C8B-B14F-4D97-AF65-F5344CB8AC3E}">
        <p14:creationId xmlns:p14="http://schemas.microsoft.com/office/powerpoint/2010/main" val="3945667868"/>
      </p:ext>
    </p:extLst>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980728"/>
            <a:ext cx="8229600" cy="5400675"/>
          </a:xfrm>
        </p:spPr>
        <p:txBody>
          <a:bodyPr/>
          <a:lstStyle/>
          <a:p>
            <a:pPr marL="0" indent="0">
              <a:buNone/>
            </a:pPr>
            <a:r>
              <a:rPr lang="en-US" altLang="zh-TW" sz="2400" dirty="0"/>
              <a:t>1.</a:t>
            </a:r>
            <a:r>
              <a:rPr lang="zh-TW" altLang="en-US" sz="2400" dirty="0"/>
              <a:t>票據按面值</a:t>
            </a:r>
            <a:r>
              <a:rPr lang="zh-TW" altLang="en-US" sz="2400" dirty="0" smtClean="0"/>
              <a:t>發行</a:t>
            </a:r>
            <a:endParaRPr lang="en-US" altLang="zh-TW" sz="2400" dirty="0" smtClean="0"/>
          </a:p>
          <a:p>
            <a:pPr marL="0" indent="0">
              <a:buNone/>
            </a:pPr>
            <a:r>
              <a:rPr lang="zh-TW" altLang="en-US" sz="2000" dirty="0"/>
              <a:t>設亞太銀行於</a:t>
            </a:r>
            <a:r>
              <a:rPr lang="en-US" altLang="zh-TW" sz="2000" dirty="0"/>
              <a:t>X1</a:t>
            </a:r>
            <a:r>
              <a:rPr lang="zh-TW" altLang="en-US" sz="2000" dirty="0"/>
              <a:t>年</a:t>
            </a:r>
            <a:r>
              <a:rPr lang="en-US" altLang="zh-TW" sz="2000" dirty="0"/>
              <a:t>1</a:t>
            </a:r>
            <a:r>
              <a:rPr lang="zh-TW" altLang="en-US" sz="2000" dirty="0"/>
              <a:t>月</a:t>
            </a:r>
            <a:r>
              <a:rPr lang="en-US" altLang="zh-TW" sz="2000" dirty="0"/>
              <a:t>1</a:t>
            </a:r>
            <a:r>
              <a:rPr lang="zh-TW" altLang="en-US" sz="2000" dirty="0"/>
              <a:t>日貸款</a:t>
            </a:r>
            <a:r>
              <a:rPr lang="en-US" altLang="zh-TW" sz="2000" dirty="0"/>
              <a:t>$200,000</a:t>
            </a:r>
            <a:r>
              <a:rPr lang="zh-TW" altLang="en-US" sz="2000" dirty="0"/>
              <a:t>給中華公司，期限三年，收受中華公司所開立</a:t>
            </a:r>
            <a:r>
              <a:rPr lang="en-US" altLang="zh-TW" sz="2000" dirty="0"/>
              <a:t>$200,000</a:t>
            </a:r>
            <a:r>
              <a:rPr lang="zh-TW" altLang="en-US" sz="2000" dirty="0"/>
              <a:t>本票乙紙，附息</a:t>
            </a:r>
            <a:r>
              <a:rPr lang="en-US" altLang="zh-TW" sz="2000" dirty="0"/>
              <a:t>10</a:t>
            </a:r>
            <a:r>
              <a:rPr lang="zh-TW" altLang="en-US" sz="2000" dirty="0"/>
              <a:t>％，利息按年支付，本金於三年期滿收回。該票據的現金流量圖示如下</a:t>
            </a:r>
            <a:r>
              <a:rPr lang="zh-TW" altLang="en-US" sz="2000" dirty="0" smtClean="0"/>
              <a:t>：</a:t>
            </a:r>
            <a:endParaRPr lang="en-US" altLang="zh-TW" sz="2000" dirty="0" smtClean="0"/>
          </a:p>
          <a:p>
            <a:pPr marL="0" indent="0">
              <a:buNone/>
            </a:pPr>
            <a:endParaRPr lang="zh-TW" altLang="en-US" sz="2400" dirty="0"/>
          </a:p>
        </p:txBody>
      </p:sp>
      <p:pic>
        <p:nvPicPr>
          <p:cNvPr id="12" name="圖片 11"/>
          <p:cNvPicPr>
            <a:picLocks noChangeAspect="1"/>
          </p:cNvPicPr>
          <p:nvPr/>
        </p:nvPicPr>
        <p:blipFill>
          <a:blip r:embed="rId2"/>
          <a:stretch>
            <a:fillRect/>
          </a:stretch>
        </p:blipFill>
        <p:spPr>
          <a:xfrm>
            <a:off x="1187624" y="2348657"/>
            <a:ext cx="7344816" cy="1475855"/>
          </a:xfrm>
          <a:prstGeom prst="rect">
            <a:avLst/>
          </a:prstGeom>
        </p:spPr>
      </p:pic>
      <p:sp>
        <p:nvSpPr>
          <p:cNvPr id="20" name="矩形 19"/>
          <p:cNvSpPr/>
          <p:nvPr/>
        </p:nvSpPr>
        <p:spPr>
          <a:xfrm>
            <a:off x="144000" y="3788817"/>
            <a:ext cx="8856000" cy="1477328"/>
          </a:xfrm>
          <a:prstGeom prst="rect">
            <a:avLst/>
          </a:prstGeom>
        </p:spPr>
        <p:txBody>
          <a:bodyPr wrap="square">
            <a:spAutoFit/>
          </a:bodyPr>
          <a:lstStyle/>
          <a:p>
            <a:pPr defTabSz="360000"/>
            <a:r>
              <a:rPr lang="en-US" altLang="zh-TW" dirty="0" smtClean="0"/>
              <a:t>	</a:t>
            </a:r>
            <a:r>
              <a:rPr lang="zh-TW" altLang="en-US" dirty="0" smtClean="0"/>
              <a:t>本金</a:t>
            </a:r>
            <a:r>
              <a:rPr lang="zh-TW" altLang="en-US" dirty="0"/>
              <a:t>的複利現值：</a:t>
            </a:r>
            <a:r>
              <a:rPr lang="en-US" altLang="zh-TW" dirty="0"/>
              <a:t>$</a:t>
            </a:r>
            <a:r>
              <a:rPr lang="en-US" altLang="zh-TW" dirty="0" smtClean="0"/>
              <a:t>200,000×p</a:t>
            </a:r>
            <a:r>
              <a:rPr lang="en-US" altLang="zh-TW" baseline="-25000" dirty="0" smtClean="0"/>
              <a:t>3,10%</a:t>
            </a:r>
            <a:r>
              <a:rPr lang="zh-TW" altLang="en-US" dirty="0" smtClean="0"/>
              <a:t>＝</a:t>
            </a:r>
            <a:r>
              <a:rPr lang="en-US" altLang="zh-TW" dirty="0" smtClean="0"/>
              <a:t>$</a:t>
            </a:r>
            <a:r>
              <a:rPr lang="en-US" altLang="zh-TW" dirty="0"/>
              <a:t>200,000×0.751315</a:t>
            </a:r>
            <a:r>
              <a:rPr lang="zh-TW" altLang="en-US" dirty="0"/>
              <a:t>＝</a:t>
            </a:r>
            <a:r>
              <a:rPr lang="en-US" altLang="zh-TW" dirty="0"/>
              <a:t>$150,263</a:t>
            </a:r>
          </a:p>
          <a:p>
            <a:pPr defTabSz="360000"/>
            <a:r>
              <a:rPr lang="en-US" altLang="zh-TW" dirty="0" smtClean="0"/>
              <a:t>	</a:t>
            </a:r>
            <a:r>
              <a:rPr lang="zh-TW" altLang="en-US" dirty="0" smtClean="0"/>
              <a:t>利息</a:t>
            </a:r>
            <a:r>
              <a:rPr lang="zh-TW" altLang="en-US" dirty="0"/>
              <a:t>的年金現值：</a:t>
            </a:r>
            <a:r>
              <a:rPr lang="en-US" altLang="zh-TW" dirty="0"/>
              <a:t>$ </a:t>
            </a:r>
            <a:r>
              <a:rPr lang="en-US" altLang="zh-TW" dirty="0" smtClean="0"/>
              <a:t> 20,000×P</a:t>
            </a:r>
            <a:r>
              <a:rPr lang="en-US" altLang="zh-TW" baseline="-25000" dirty="0" smtClean="0"/>
              <a:t>3,10%</a:t>
            </a:r>
            <a:r>
              <a:rPr lang="zh-TW" altLang="en-US" dirty="0" smtClean="0"/>
              <a:t>＝</a:t>
            </a:r>
            <a:r>
              <a:rPr lang="en-US" altLang="zh-TW" dirty="0" smtClean="0"/>
              <a:t>$  20,000×2.486852</a:t>
            </a:r>
            <a:r>
              <a:rPr lang="zh-TW" altLang="en-US" dirty="0"/>
              <a:t>＝</a:t>
            </a:r>
            <a:r>
              <a:rPr lang="zh-TW" altLang="en-US" u="sng" dirty="0"/>
              <a:t> </a:t>
            </a:r>
            <a:r>
              <a:rPr lang="zh-TW" altLang="en-US" u="sng" dirty="0" smtClean="0"/>
              <a:t>   </a:t>
            </a:r>
            <a:r>
              <a:rPr lang="en-US" altLang="zh-TW" u="sng" dirty="0" smtClean="0"/>
              <a:t>49,737</a:t>
            </a:r>
            <a:endParaRPr lang="en-US" altLang="zh-TW" u="sng" dirty="0"/>
          </a:p>
          <a:p>
            <a:pPr defTabSz="360000"/>
            <a:r>
              <a:rPr lang="en-US" altLang="zh-TW" dirty="0" smtClean="0"/>
              <a:t>	</a:t>
            </a:r>
            <a:r>
              <a:rPr lang="zh-TW" altLang="en-US" dirty="0" smtClean="0"/>
              <a:t>票據</a:t>
            </a:r>
            <a:r>
              <a:rPr lang="zh-TW" altLang="en-US" dirty="0"/>
              <a:t>的現值	　　　　　　　	</a:t>
            </a:r>
            <a:r>
              <a:rPr lang="en-US" altLang="zh-TW" dirty="0" smtClean="0"/>
              <a:t>						    $200,000</a:t>
            </a:r>
          </a:p>
          <a:p>
            <a:pPr defTabSz="360000"/>
            <a:r>
              <a:rPr lang="en-US" altLang="zh-TW" dirty="0" smtClean="0"/>
              <a:t>	</a:t>
            </a:r>
            <a:r>
              <a:rPr lang="zh-TW" altLang="en-US" dirty="0" smtClean="0"/>
              <a:t>票據</a:t>
            </a:r>
            <a:r>
              <a:rPr lang="zh-TW" altLang="en-US" dirty="0"/>
              <a:t>的面值		</a:t>
            </a:r>
            <a:r>
              <a:rPr lang="en-US" altLang="zh-TW" dirty="0" smtClean="0"/>
              <a:t>										</a:t>
            </a:r>
            <a:r>
              <a:rPr lang="en-US" altLang="zh-TW" dirty="0"/>
              <a:t> </a:t>
            </a:r>
            <a:r>
              <a:rPr lang="en-US" altLang="zh-TW" u="sng" dirty="0" smtClean="0"/>
              <a:t>   </a:t>
            </a:r>
            <a:r>
              <a:rPr lang="zh-TW" altLang="en-US" u="sng" dirty="0" smtClean="0"/>
              <a:t>  </a:t>
            </a:r>
            <a:r>
              <a:rPr lang="en-US" altLang="zh-TW" u="sng" dirty="0" smtClean="0"/>
              <a:t>200,000</a:t>
            </a:r>
            <a:endParaRPr lang="en-US" altLang="zh-TW" u="sng" dirty="0"/>
          </a:p>
          <a:p>
            <a:pPr defTabSz="360000"/>
            <a:r>
              <a:rPr lang="en-US" altLang="zh-TW" dirty="0" smtClean="0"/>
              <a:t>	</a:t>
            </a:r>
            <a:r>
              <a:rPr lang="zh-TW" altLang="en-US" dirty="0" smtClean="0"/>
              <a:t>溢</a:t>
            </a:r>
            <a:r>
              <a:rPr lang="zh-TW" altLang="en-US" dirty="0"/>
              <a:t>（折）價	</a:t>
            </a:r>
            <a:r>
              <a:rPr lang="en-US" altLang="zh-TW" dirty="0" smtClean="0"/>
              <a:t>											</a:t>
            </a:r>
            <a:r>
              <a:rPr lang="en-US" altLang="zh-TW" dirty="0"/>
              <a:t> </a:t>
            </a:r>
            <a:r>
              <a:rPr lang="en-US" altLang="zh-TW" u="dbl" dirty="0" smtClean="0"/>
              <a:t>   $           </a:t>
            </a:r>
            <a:r>
              <a:rPr lang="en-US" altLang="zh-TW" u="dbl" dirty="0"/>
              <a:t>0</a:t>
            </a:r>
          </a:p>
        </p:txBody>
      </p:sp>
      <p:sp>
        <p:nvSpPr>
          <p:cNvPr id="21" name="文字方塊 20"/>
          <p:cNvSpPr txBox="1"/>
          <p:nvPr/>
        </p:nvSpPr>
        <p:spPr>
          <a:xfrm>
            <a:off x="144000" y="5270191"/>
            <a:ext cx="8856000" cy="1631216"/>
          </a:xfrm>
          <a:prstGeom prst="rect">
            <a:avLst/>
          </a:prstGeom>
          <a:noFill/>
        </p:spPr>
        <p:txBody>
          <a:bodyPr wrap="square" rtlCol="0">
            <a:spAutoFit/>
          </a:bodyPr>
          <a:lstStyle/>
          <a:p>
            <a:pPr defTabSz="756000"/>
            <a:r>
              <a:rPr lang="en-US" altLang="zh-TW" sz="2000" dirty="0" smtClean="0"/>
              <a:t>X1/1/1	</a:t>
            </a:r>
            <a:r>
              <a:rPr lang="zh-TW" altLang="en-US" sz="2000" dirty="0" smtClean="0"/>
              <a:t>應收票據</a:t>
            </a:r>
            <a:r>
              <a:rPr lang="zh-TW" altLang="en-US" sz="2000" dirty="0"/>
              <a:t>（或長期放款）    　　	</a:t>
            </a:r>
            <a:r>
              <a:rPr lang="en-US" altLang="zh-TW" sz="2000" dirty="0" smtClean="0"/>
              <a:t>	200,000</a:t>
            </a:r>
            <a:endParaRPr lang="en-US" altLang="zh-TW" sz="2000" dirty="0"/>
          </a:p>
          <a:p>
            <a:pPr defTabSz="756000"/>
            <a:r>
              <a:rPr lang="en-US" altLang="zh-TW" sz="2000" dirty="0" smtClean="0"/>
              <a:t>	</a:t>
            </a:r>
            <a:r>
              <a:rPr lang="zh-TW" altLang="en-US" sz="2000" dirty="0" smtClean="0"/>
              <a:t>        現</a:t>
            </a:r>
            <a:r>
              <a:rPr lang="zh-TW" altLang="en-US" sz="2000" dirty="0"/>
              <a:t>　　金	　　　　　　　	</a:t>
            </a:r>
            <a:r>
              <a:rPr lang="en-US" altLang="zh-TW" sz="2000" dirty="0" smtClean="0"/>
              <a:t>		200,000</a:t>
            </a:r>
            <a:endParaRPr lang="en-US" altLang="zh-TW" sz="2000" dirty="0"/>
          </a:p>
          <a:p>
            <a:pPr defTabSz="756000"/>
            <a:r>
              <a:rPr lang="zh-TW" altLang="en-US" sz="2000" dirty="0"/>
              <a:t>　　　每年底收息的分錄為：　</a:t>
            </a:r>
          </a:p>
          <a:p>
            <a:pPr defTabSz="756000"/>
            <a:r>
              <a:rPr lang="zh-TW" altLang="en-US" sz="2000" dirty="0"/>
              <a:t>　　　</a:t>
            </a:r>
            <a:r>
              <a:rPr lang="zh-TW" altLang="en-US" sz="2000" dirty="0" smtClean="0"/>
              <a:t>現</a:t>
            </a:r>
            <a:r>
              <a:rPr lang="zh-TW" altLang="en-US" sz="2000" dirty="0"/>
              <a:t>　　金	　　　　　	</a:t>
            </a:r>
            <a:r>
              <a:rPr lang="en-US" altLang="zh-TW" sz="2000" dirty="0" smtClean="0"/>
              <a:t>		  20,000</a:t>
            </a:r>
            <a:endParaRPr lang="en-US" altLang="zh-TW" sz="2000" dirty="0"/>
          </a:p>
          <a:p>
            <a:pPr defTabSz="756000"/>
            <a:r>
              <a:rPr lang="zh-TW" altLang="en-US" sz="2000" dirty="0"/>
              <a:t>　　　　　</a:t>
            </a:r>
            <a:r>
              <a:rPr lang="zh-TW" altLang="en-US" sz="2000" dirty="0" smtClean="0"/>
              <a:t>利息收入</a:t>
            </a:r>
            <a:r>
              <a:rPr lang="zh-TW" altLang="en-US" sz="2000" dirty="0"/>
              <a:t>	　　　　　　　	</a:t>
            </a:r>
            <a:r>
              <a:rPr lang="en-US" altLang="zh-TW" sz="2000" dirty="0" smtClean="0"/>
              <a:t>		  20,000</a:t>
            </a:r>
            <a:endParaRPr lang="en-US" altLang="zh-TW" sz="2000" dirty="0"/>
          </a:p>
        </p:txBody>
      </p:sp>
    </p:spTree>
    <p:extLst>
      <p:ext uri="{BB962C8B-B14F-4D97-AF65-F5344CB8AC3E}">
        <p14:creationId xmlns:p14="http://schemas.microsoft.com/office/powerpoint/2010/main" val="2763319976"/>
      </p:ext>
    </p:extLst>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196752"/>
            <a:ext cx="8229600" cy="5400675"/>
          </a:xfrm>
        </p:spPr>
        <p:txBody>
          <a:bodyPr/>
          <a:lstStyle/>
          <a:p>
            <a:pPr marL="0" indent="0">
              <a:buNone/>
            </a:pPr>
            <a:r>
              <a:rPr lang="en-US" altLang="zh-TW" sz="2400" dirty="0"/>
              <a:t>2.</a:t>
            </a:r>
            <a:r>
              <a:rPr lang="zh-TW" altLang="en-US" sz="2400" dirty="0"/>
              <a:t>票據非按面值</a:t>
            </a:r>
            <a:r>
              <a:rPr lang="zh-TW" altLang="en-US" sz="2400" dirty="0" smtClean="0"/>
              <a:t>發行</a:t>
            </a:r>
            <a:r>
              <a:rPr lang="en-US" altLang="zh-TW" sz="2400" dirty="0" smtClean="0"/>
              <a:t>(</a:t>
            </a:r>
            <a:r>
              <a:rPr lang="zh-TW" altLang="en-US" sz="2400" dirty="0"/>
              <a:t>不附息</a:t>
            </a:r>
            <a:r>
              <a:rPr lang="en-US" altLang="zh-TW" sz="2400" dirty="0" smtClean="0"/>
              <a:t>)</a:t>
            </a:r>
          </a:p>
          <a:p>
            <a:pPr marL="0" indent="0">
              <a:buNone/>
            </a:pPr>
            <a:r>
              <a:rPr lang="zh-TW" altLang="en-US" sz="2000" dirty="0"/>
              <a:t>設亞太銀行於</a:t>
            </a:r>
            <a:r>
              <a:rPr lang="en-US" altLang="zh-TW" sz="2000" dirty="0"/>
              <a:t>X1</a:t>
            </a:r>
            <a:r>
              <a:rPr lang="zh-TW" altLang="en-US" sz="2000" dirty="0"/>
              <a:t>年</a:t>
            </a:r>
            <a:r>
              <a:rPr lang="en-US" altLang="zh-TW" sz="2000" dirty="0"/>
              <a:t>1</a:t>
            </a:r>
            <a:r>
              <a:rPr lang="zh-TW" altLang="en-US" sz="2000" dirty="0"/>
              <a:t>月</a:t>
            </a:r>
            <a:r>
              <a:rPr lang="en-US" altLang="zh-TW" sz="2000" dirty="0"/>
              <a:t>1</a:t>
            </a:r>
            <a:r>
              <a:rPr lang="zh-TW" altLang="en-US" sz="2000" dirty="0"/>
              <a:t>日貸款給中華公司</a:t>
            </a:r>
            <a:r>
              <a:rPr lang="en-US" altLang="zh-TW" sz="2000" dirty="0"/>
              <a:t>$150,263</a:t>
            </a:r>
            <a:r>
              <a:rPr lang="zh-TW" altLang="en-US" sz="2000" dirty="0"/>
              <a:t>，期限三年，收受中華公司所開立本票</a:t>
            </a:r>
            <a:r>
              <a:rPr lang="en-US" altLang="zh-TW" sz="2000" dirty="0"/>
              <a:t>$200,000</a:t>
            </a:r>
            <a:r>
              <a:rPr lang="zh-TW" altLang="en-US" sz="2000" dirty="0"/>
              <a:t>乙紙，三年到期，不附息。其現金流量和現值計算如下：</a:t>
            </a:r>
          </a:p>
        </p:txBody>
      </p:sp>
      <p:sp>
        <p:nvSpPr>
          <p:cNvPr id="20" name="矩形 19"/>
          <p:cNvSpPr/>
          <p:nvPr/>
        </p:nvSpPr>
        <p:spPr>
          <a:xfrm>
            <a:off x="144000" y="4004841"/>
            <a:ext cx="8856000" cy="1477328"/>
          </a:xfrm>
          <a:prstGeom prst="rect">
            <a:avLst/>
          </a:prstGeom>
        </p:spPr>
        <p:txBody>
          <a:bodyPr wrap="square">
            <a:spAutoFit/>
          </a:bodyPr>
          <a:lstStyle/>
          <a:p>
            <a:pPr defTabSz="360000"/>
            <a:r>
              <a:rPr lang="en-US" altLang="zh-TW" dirty="0"/>
              <a:t>	</a:t>
            </a:r>
            <a:r>
              <a:rPr lang="zh-TW" altLang="en-US" dirty="0" smtClean="0"/>
              <a:t>本金</a:t>
            </a:r>
            <a:r>
              <a:rPr lang="zh-TW" altLang="en-US" dirty="0"/>
              <a:t>的複利現值：</a:t>
            </a:r>
            <a:r>
              <a:rPr lang="en-US" altLang="zh-TW" dirty="0"/>
              <a:t>$</a:t>
            </a:r>
            <a:r>
              <a:rPr lang="en-US" altLang="zh-TW" dirty="0" smtClean="0"/>
              <a:t>200,000×p</a:t>
            </a:r>
            <a:r>
              <a:rPr lang="en-US" altLang="zh-TW" baseline="-25000" dirty="0" smtClean="0"/>
              <a:t>3,i</a:t>
            </a:r>
            <a:r>
              <a:rPr lang="zh-TW" altLang="en-US" dirty="0" smtClean="0"/>
              <a:t>＝</a:t>
            </a:r>
            <a:r>
              <a:rPr lang="en-US" altLang="zh-TW" dirty="0" smtClean="0"/>
              <a:t>$</a:t>
            </a:r>
            <a:r>
              <a:rPr lang="en-US" altLang="zh-TW" dirty="0"/>
              <a:t>150,263………(1)</a:t>
            </a:r>
          </a:p>
          <a:p>
            <a:pPr defTabSz="360000"/>
            <a:r>
              <a:rPr lang="en-US" altLang="zh-TW" dirty="0"/>
              <a:t> </a:t>
            </a:r>
            <a:r>
              <a:rPr lang="en-US" altLang="zh-TW" dirty="0" smtClean="0"/>
              <a:t>	</a:t>
            </a:r>
            <a:r>
              <a:rPr lang="zh-TW" altLang="en-US" dirty="0" smtClean="0"/>
              <a:t>利息</a:t>
            </a:r>
            <a:r>
              <a:rPr lang="zh-TW" altLang="en-US" dirty="0"/>
              <a:t>的年金現值：</a:t>
            </a:r>
            <a:r>
              <a:rPr lang="en-US" altLang="zh-TW" dirty="0"/>
              <a:t>$</a:t>
            </a:r>
            <a:r>
              <a:rPr lang="zh-TW" altLang="en-US" dirty="0"/>
              <a:t>　 　 </a:t>
            </a:r>
            <a:r>
              <a:rPr lang="zh-TW" altLang="en-US" dirty="0" smtClean="0"/>
              <a:t> </a:t>
            </a:r>
            <a:r>
              <a:rPr lang="en-US" altLang="zh-TW" dirty="0" smtClean="0"/>
              <a:t>0×P</a:t>
            </a:r>
            <a:r>
              <a:rPr lang="en-US" altLang="zh-TW" baseline="-25000" dirty="0" smtClean="0"/>
              <a:t>3,i</a:t>
            </a:r>
            <a:r>
              <a:rPr lang="zh-TW" altLang="en-US" dirty="0" smtClean="0"/>
              <a:t>＝</a:t>
            </a:r>
            <a:r>
              <a:rPr lang="zh-TW" altLang="en-US" u="sng" dirty="0" smtClean="0"/>
              <a:t>             </a:t>
            </a:r>
            <a:r>
              <a:rPr lang="en-US" altLang="zh-TW" u="sng" dirty="0" smtClean="0"/>
              <a:t>0</a:t>
            </a:r>
            <a:endParaRPr lang="en-US" altLang="zh-TW" u="sng" dirty="0"/>
          </a:p>
          <a:p>
            <a:pPr defTabSz="360000"/>
            <a:r>
              <a:rPr lang="en-US" altLang="zh-TW" dirty="0" smtClean="0"/>
              <a:t>	</a:t>
            </a:r>
            <a:r>
              <a:rPr lang="zh-TW" altLang="en-US" dirty="0" smtClean="0"/>
              <a:t>票據</a:t>
            </a:r>
            <a:r>
              <a:rPr lang="zh-TW" altLang="en-US" dirty="0"/>
              <a:t>的現值                   </a:t>
            </a:r>
            <a:r>
              <a:rPr lang="en-US" altLang="zh-TW" dirty="0" smtClean="0"/>
              <a:t>			 $</a:t>
            </a:r>
            <a:r>
              <a:rPr lang="en-US" altLang="zh-TW" dirty="0"/>
              <a:t>150,263</a:t>
            </a:r>
          </a:p>
          <a:p>
            <a:pPr defTabSz="360000"/>
            <a:r>
              <a:rPr lang="en-US" altLang="zh-TW" dirty="0"/>
              <a:t> </a:t>
            </a:r>
            <a:r>
              <a:rPr lang="en-US" altLang="zh-TW" dirty="0" smtClean="0"/>
              <a:t>	</a:t>
            </a:r>
            <a:r>
              <a:rPr lang="zh-TW" altLang="en-US" dirty="0" smtClean="0"/>
              <a:t>票據</a:t>
            </a:r>
            <a:r>
              <a:rPr lang="zh-TW" altLang="en-US" dirty="0"/>
              <a:t>的面值                   </a:t>
            </a:r>
            <a:r>
              <a:rPr lang="zh-TW" altLang="en-US" dirty="0" smtClean="0"/>
              <a:t>  </a:t>
            </a:r>
            <a:r>
              <a:rPr lang="en-US" altLang="zh-TW" dirty="0" smtClean="0"/>
              <a:t>			 </a:t>
            </a:r>
            <a:r>
              <a:rPr lang="en-US" altLang="zh-TW" u="sng" dirty="0" smtClean="0"/>
              <a:t>  200,000</a:t>
            </a:r>
            <a:r>
              <a:rPr lang="en-US" altLang="zh-TW" dirty="0" smtClean="0"/>
              <a:t> </a:t>
            </a:r>
            <a:endParaRPr lang="en-US" altLang="zh-TW" dirty="0"/>
          </a:p>
          <a:p>
            <a:pPr defTabSz="360000"/>
            <a:r>
              <a:rPr lang="en-US" altLang="zh-TW" dirty="0"/>
              <a:t>  </a:t>
            </a:r>
            <a:r>
              <a:rPr lang="en-US" altLang="zh-TW" dirty="0" smtClean="0"/>
              <a:t>	</a:t>
            </a:r>
            <a:r>
              <a:rPr lang="zh-TW" altLang="en-US" dirty="0" smtClean="0"/>
              <a:t>溢</a:t>
            </a:r>
            <a:r>
              <a:rPr lang="zh-TW" altLang="en-US" dirty="0"/>
              <a:t>（折）價                 </a:t>
            </a:r>
            <a:r>
              <a:rPr lang="en-US" altLang="zh-TW" dirty="0" smtClean="0"/>
              <a:t>			    </a:t>
            </a:r>
            <a:r>
              <a:rPr lang="zh-TW" altLang="en-US" dirty="0" smtClean="0"/>
              <a:t>   </a:t>
            </a:r>
            <a:r>
              <a:rPr lang="en-US" altLang="zh-TW" u="dbl" dirty="0"/>
              <a:t>$(49,737</a:t>
            </a:r>
            <a:r>
              <a:rPr lang="en-US" altLang="zh-TW" u="dbl" dirty="0" smtClean="0"/>
              <a:t>)</a:t>
            </a:r>
            <a:endParaRPr lang="en-US" altLang="zh-TW" u="dbl" dirty="0"/>
          </a:p>
        </p:txBody>
      </p:sp>
      <p:pic>
        <p:nvPicPr>
          <p:cNvPr id="17" name="圖片 16"/>
          <p:cNvPicPr>
            <a:picLocks noChangeAspect="1"/>
          </p:cNvPicPr>
          <p:nvPr/>
        </p:nvPicPr>
        <p:blipFill>
          <a:blip r:embed="rId2"/>
          <a:stretch>
            <a:fillRect/>
          </a:stretch>
        </p:blipFill>
        <p:spPr>
          <a:xfrm>
            <a:off x="1619672" y="2347705"/>
            <a:ext cx="8216054" cy="1637066"/>
          </a:xfrm>
          <a:prstGeom prst="rect">
            <a:avLst/>
          </a:prstGeom>
        </p:spPr>
      </p:pic>
      <p:sp>
        <p:nvSpPr>
          <p:cNvPr id="22" name="文字方塊 21"/>
          <p:cNvSpPr txBox="1"/>
          <p:nvPr/>
        </p:nvSpPr>
        <p:spPr>
          <a:xfrm>
            <a:off x="144000" y="5486215"/>
            <a:ext cx="8856000" cy="1015663"/>
          </a:xfrm>
          <a:prstGeom prst="rect">
            <a:avLst/>
          </a:prstGeom>
          <a:noFill/>
        </p:spPr>
        <p:txBody>
          <a:bodyPr wrap="square" rtlCol="0">
            <a:spAutoFit/>
          </a:bodyPr>
          <a:lstStyle/>
          <a:p>
            <a:pPr defTabSz="756000"/>
            <a:r>
              <a:rPr lang="en-US" altLang="zh-TW" sz="2000" dirty="0" smtClean="0"/>
              <a:t>X1/1/1	</a:t>
            </a:r>
            <a:r>
              <a:rPr lang="zh-TW" altLang="en-US" sz="2000" dirty="0" smtClean="0"/>
              <a:t>應收票據</a:t>
            </a:r>
            <a:r>
              <a:rPr lang="zh-TW" altLang="en-US" sz="2000" dirty="0"/>
              <a:t>	</a:t>
            </a:r>
            <a:r>
              <a:rPr lang="en-US" altLang="zh-TW" sz="2000" dirty="0" smtClean="0"/>
              <a:t>				200,000</a:t>
            </a:r>
            <a:r>
              <a:rPr lang="en-US" altLang="zh-TW" sz="2000" dirty="0"/>
              <a:t>	</a:t>
            </a:r>
          </a:p>
          <a:p>
            <a:pPr defTabSz="756000"/>
            <a:r>
              <a:rPr lang="zh-TW" altLang="en-US" sz="2000" dirty="0"/>
              <a:t>　　　 </a:t>
            </a:r>
            <a:r>
              <a:rPr lang="zh-TW" altLang="en-US" sz="2000" dirty="0" smtClean="0"/>
              <a:t>       應收票據</a:t>
            </a:r>
            <a:r>
              <a:rPr lang="zh-TW" altLang="en-US" sz="2000" dirty="0"/>
              <a:t>折價		</a:t>
            </a:r>
            <a:r>
              <a:rPr lang="en-US" altLang="zh-TW" sz="2000" dirty="0" smtClean="0"/>
              <a:t>	</a:t>
            </a:r>
            <a:r>
              <a:rPr lang="zh-TW" altLang="en-US" sz="2000" dirty="0" smtClean="0"/>
              <a:t>                                     </a:t>
            </a:r>
            <a:r>
              <a:rPr lang="en-US" altLang="zh-TW" sz="2000" dirty="0" smtClean="0"/>
              <a:t>49,737</a:t>
            </a:r>
            <a:endParaRPr lang="en-US" altLang="zh-TW" sz="2000" dirty="0"/>
          </a:p>
          <a:p>
            <a:pPr defTabSz="756000"/>
            <a:r>
              <a:rPr lang="zh-TW" altLang="en-US" sz="2000" dirty="0"/>
              <a:t>　　　　  </a:t>
            </a:r>
            <a:r>
              <a:rPr lang="zh-TW" altLang="en-US" sz="2000" dirty="0" smtClean="0"/>
              <a:t>  現</a:t>
            </a:r>
            <a:r>
              <a:rPr lang="zh-TW" altLang="en-US" sz="2000" dirty="0"/>
              <a:t>　　金		</a:t>
            </a:r>
            <a:r>
              <a:rPr lang="en-US" altLang="zh-TW" sz="2000" dirty="0" smtClean="0"/>
              <a:t>				150,263</a:t>
            </a:r>
            <a:endParaRPr lang="en-US" altLang="zh-TW" sz="2000" dirty="0"/>
          </a:p>
        </p:txBody>
      </p:sp>
      <mc:AlternateContent xmlns:mc="http://schemas.openxmlformats.org/markup-compatibility/2006" xmlns:a14="http://schemas.microsoft.com/office/drawing/2010/main">
        <mc:Choice Requires="a14">
          <p:sp>
            <p:nvSpPr>
              <p:cNvPr id="23" name="矩形 22"/>
              <p:cNvSpPr/>
              <p:nvPr/>
            </p:nvSpPr>
            <p:spPr>
              <a:xfrm>
                <a:off x="5220072" y="4509120"/>
                <a:ext cx="8856000" cy="802977"/>
              </a:xfrm>
              <a:prstGeom prst="rect">
                <a:avLst/>
              </a:prstGeom>
            </p:spPr>
            <p:txBody>
              <a:bodyPr wrap="square">
                <a:spAutoFit/>
              </a:bodyPr>
              <a:lstStyle/>
              <a:p>
                <a:pPr defTabSz="360000"/>
                <a:r>
                  <a:rPr lang="zh-TW" altLang="en-US" dirty="0"/>
                  <a:t>由</a:t>
                </a:r>
                <a:r>
                  <a:rPr lang="en-US" altLang="zh-TW" dirty="0"/>
                  <a:t>(1)</a:t>
                </a:r>
                <a:r>
                  <a:rPr lang="zh-TW" altLang="en-US" dirty="0"/>
                  <a:t>得：</a:t>
                </a:r>
                <a:r>
                  <a:rPr lang="en-US" altLang="zh-TW" dirty="0" smtClean="0"/>
                  <a:t>p</a:t>
                </a:r>
                <a:r>
                  <a:rPr lang="en-US" altLang="zh-TW" baseline="-25000" dirty="0" smtClean="0"/>
                  <a:t>3,i</a:t>
                </a:r>
                <a:r>
                  <a:rPr lang="zh-TW" altLang="en-US" dirty="0" smtClean="0"/>
                  <a:t>＝</a:t>
                </a:r>
                <a14:m>
                  <m:oMath xmlns:m="http://schemas.openxmlformats.org/officeDocument/2006/math">
                    <m:f>
                      <m:fPr>
                        <m:ctrlPr>
                          <a:rPr lang="en-US" altLang="zh-TW" i="1" smtClean="0">
                            <a:latin typeface="Cambria Math"/>
                          </a:rPr>
                        </m:ctrlPr>
                      </m:fPr>
                      <m:num>
                        <m:r>
                          <a:rPr lang="en-US" altLang="zh-TW" i="1">
                            <a:latin typeface="Cambria Math" panose="02040503050406030204" pitchFamily="18" charset="0"/>
                          </a:rPr>
                          <m:t>$150,263</m:t>
                        </m:r>
                      </m:num>
                      <m:den>
                        <m:r>
                          <a:rPr lang="en-US" altLang="zh-TW" i="1">
                            <a:latin typeface="Cambria Math" panose="02040503050406030204" pitchFamily="18" charset="0"/>
                          </a:rPr>
                          <m:t>$200,000</m:t>
                        </m:r>
                      </m:den>
                    </m:f>
                  </m:oMath>
                </a14:m>
                <a:r>
                  <a:rPr lang="zh-TW" altLang="en-US" dirty="0" smtClean="0"/>
                  <a:t>＝</a:t>
                </a:r>
                <a:r>
                  <a:rPr lang="en-US" altLang="zh-TW" dirty="0"/>
                  <a:t>0.751315</a:t>
                </a:r>
              </a:p>
              <a:p>
                <a:pPr defTabSz="360000"/>
                <a:r>
                  <a:rPr lang="zh-TW" altLang="en-US" dirty="0" smtClean="0"/>
                  <a:t>查</a:t>
                </a:r>
                <a:r>
                  <a:rPr lang="zh-TW" altLang="en-US" dirty="0"/>
                  <a:t>複利現值表得知 </a:t>
                </a:r>
                <a:r>
                  <a:rPr lang="en-US" altLang="zh-TW" dirty="0" err="1"/>
                  <a:t>i</a:t>
                </a:r>
                <a:r>
                  <a:rPr lang="zh-TW" altLang="en-US" dirty="0"/>
                  <a:t>＝</a:t>
                </a:r>
                <a:r>
                  <a:rPr lang="en-US" altLang="zh-TW" dirty="0"/>
                  <a:t>10</a:t>
                </a:r>
                <a:r>
                  <a:rPr lang="zh-TW" altLang="en-US" dirty="0"/>
                  <a:t>％</a:t>
                </a:r>
              </a:p>
            </p:txBody>
          </p:sp>
        </mc:Choice>
        <mc:Fallback xmlns="">
          <p:sp>
            <p:nvSpPr>
              <p:cNvPr id="23" name="矩形 22"/>
              <p:cNvSpPr>
                <a:spLocks noRot="1" noChangeAspect="1" noMove="1" noResize="1" noEditPoints="1" noAdjustHandles="1" noChangeArrowheads="1" noChangeShapeType="1" noTextEdit="1"/>
              </p:cNvSpPr>
              <p:nvPr/>
            </p:nvSpPr>
            <p:spPr>
              <a:xfrm>
                <a:off x="5220072" y="4509120"/>
                <a:ext cx="8856000" cy="802977"/>
              </a:xfrm>
              <a:prstGeom prst="rect">
                <a:avLst/>
              </a:prstGeom>
              <a:blipFill>
                <a:blip r:embed="rId3"/>
                <a:stretch>
                  <a:fillRect l="-551" b="-1297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48321142"/>
      </p:ext>
    </p:extLst>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nvPr>
        </p:nvGraphicFramePr>
        <p:xfrm>
          <a:off x="269768" y="1283568"/>
          <a:ext cx="8604464" cy="3657600"/>
        </p:xfrm>
        <a:graphic>
          <a:graphicData uri="http://schemas.openxmlformats.org/drawingml/2006/table">
            <a:tbl>
              <a:tblPr firstRow="1" bandRow="1">
                <a:tableStyleId>{5C22544A-7EE6-4342-B048-85BDC9FD1C3A}</a:tableStyleId>
              </a:tblPr>
              <a:tblGrid>
                <a:gridCol w="1153907">
                  <a:extLst>
                    <a:ext uri="{9D8B030D-6E8A-4147-A177-3AD203B41FA5}">
                      <a16:colId xmlns:a16="http://schemas.microsoft.com/office/drawing/2014/main" xmlns="" val="423784255"/>
                    </a:ext>
                  </a:extLst>
                </a:gridCol>
                <a:gridCol w="1189367">
                  <a:extLst>
                    <a:ext uri="{9D8B030D-6E8A-4147-A177-3AD203B41FA5}">
                      <a16:colId xmlns:a16="http://schemas.microsoft.com/office/drawing/2014/main" xmlns="" val="3074289462"/>
                    </a:ext>
                  </a:extLst>
                </a:gridCol>
                <a:gridCol w="1609144">
                  <a:extLst>
                    <a:ext uri="{9D8B030D-6E8A-4147-A177-3AD203B41FA5}">
                      <a16:colId xmlns:a16="http://schemas.microsoft.com/office/drawing/2014/main" xmlns="" val="3322189830"/>
                    </a:ext>
                  </a:extLst>
                </a:gridCol>
                <a:gridCol w="2098883">
                  <a:extLst>
                    <a:ext uri="{9D8B030D-6E8A-4147-A177-3AD203B41FA5}">
                      <a16:colId xmlns:a16="http://schemas.microsoft.com/office/drawing/2014/main" xmlns="" val="260970286"/>
                    </a:ext>
                  </a:extLst>
                </a:gridCol>
                <a:gridCol w="2553163">
                  <a:extLst>
                    <a:ext uri="{9D8B030D-6E8A-4147-A177-3AD203B41FA5}">
                      <a16:colId xmlns:a16="http://schemas.microsoft.com/office/drawing/2014/main" xmlns="" val="1395819415"/>
                    </a:ext>
                  </a:extLst>
                </a:gridCol>
              </a:tblGrid>
              <a:tr h="625278">
                <a:tc gridSpan="5">
                  <a:txBody>
                    <a:bodyPr/>
                    <a:lstStyle/>
                    <a:p>
                      <a:pPr algn="ctr"/>
                      <a:r>
                        <a:rPr lang="zh-TW" altLang="en-US" dirty="0" smtClean="0">
                          <a:solidFill>
                            <a:schemeClr val="accent2">
                              <a:lumMod val="60000"/>
                              <a:lumOff val="40000"/>
                            </a:schemeClr>
                          </a:solidFill>
                        </a:rPr>
                        <a:t>應收票據折價攤銷表</a:t>
                      </a:r>
                    </a:p>
                    <a:p>
                      <a:pPr algn="ctr"/>
                      <a:r>
                        <a:rPr lang="zh-TW" altLang="en-US" dirty="0" smtClean="0">
                          <a:solidFill>
                            <a:schemeClr val="accent2">
                              <a:lumMod val="60000"/>
                              <a:lumOff val="40000"/>
                            </a:schemeClr>
                          </a:solidFill>
                        </a:rPr>
                        <a:t>利息法</a:t>
                      </a: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3879201973"/>
                  </a:ext>
                </a:extLst>
              </a:tr>
              <a:tr h="1161230">
                <a:tc>
                  <a:txBody>
                    <a:bodyPr/>
                    <a:lstStyle/>
                    <a:p>
                      <a:pPr algn="ctr"/>
                      <a:r>
                        <a:rPr lang="zh-TW" altLang="en-US" dirty="0" smtClean="0"/>
                        <a:t>日期</a:t>
                      </a:r>
                      <a:endParaRPr lang="zh-TW" altLang="en-US" dirty="0"/>
                    </a:p>
                  </a:txBody>
                  <a:tcPr/>
                </a:tc>
                <a:tc>
                  <a:txBody>
                    <a:bodyPr/>
                    <a:lstStyle/>
                    <a:p>
                      <a:pPr algn="ctr"/>
                      <a:r>
                        <a:rPr lang="zh-TW" altLang="en-US" dirty="0" smtClean="0"/>
                        <a:t>借：現金</a:t>
                      </a:r>
                    </a:p>
                    <a:p>
                      <a:pPr algn="ctr"/>
                      <a:r>
                        <a:rPr lang="en-US" altLang="zh-TW" dirty="0" smtClean="0"/>
                        <a:t>(1)</a:t>
                      </a:r>
                    </a:p>
                  </a:txBody>
                  <a:tcPr/>
                </a:tc>
                <a:tc>
                  <a:txBody>
                    <a:bodyPr/>
                    <a:lstStyle/>
                    <a:p>
                      <a:pPr algn="ctr"/>
                      <a:r>
                        <a:rPr lang="zh-TW" altLang="en-US" dirty="0" smtClean="0"/>
                        <a:t>貸：利息收入</a:t>
                      </a:r>
                    </a:p>
                    <a:p>
                      <a:pPr algn="ctr"/>
                      <a:r>
                        <a:rPr lang="en-US" altLang="zh-TW" dirty="0" smtClean="0"/>
                        <a:t>(2)</a:t>
                      </a:r>
                      <a:r>
                        <a:rPr lang="zh-TW" altLang="en-US" dirty="0" smtClean="0"/>
                        <a:t>＝有效利率</a:t>
                      </a:r>
                    </a:p>
                    <a:p>
                      <a:pPr algn="ctr"/>
                      <a:r>
                        <a:rPr lang="en-US" altLang="zh-TW" dirty="0" smtClean="0"/>
                        <a:t>×</a:t>
                      </a:r>
                      <a:r>
                        <a:rPr lang="zh-TW" altLang="en-US" dirty="0" smtClean="0"/>
                        <a:t>上期</a:t>
                      </a:r>
                      <a:r>
                        <a:rPr lang="en-US" altLang="zh-TW" dirty="0" smtClean="0"/>
                        <a:t>(4)</a:t>
                      </a:r>
                    </a:p>
                    <a:p>
                      <a:pPr algn="ctr"/>
                      <a:endParaRPr lang="zh-TW" altLang="en-US" dirty="0"/>
                    </a:p>
                  </a:txBody>
                  <a:tcPr/>
                </a:tc>
                <a:tc>
                  <a:txBody>
                    <a:bodyPr/>
                    <a:lstStyle/>
                    <a:p>
                      <a:pPr algn="ctr"/>
                      <a:r>
                        <a:rPr lang="zh-TW" altLang="en-US" dirty="0" smtClean="0"/>
                        <a:t>借：按攤銷後成本衡量之金融資產</a:t>
                      </a:r>
                    </a:p>
                    <a:p>
                      <a:pPr algn="ctr"/>
                      <a:r>
                        <a:rPr lang="en-US" altLang="zh-TW" dirty="0" smtClean="0"/>
                        <a:t>(3)=(2)</a:t>
                      </a:r>
                      <a:r>
                        <a:rPr lang="zh-TW" altLang="en-US" dirty="0" smtClean="0"/>
                        <a:t>－</a:t>
                      </a:r>
                      <a:r>
                        <a:rPr lang="en-US" altLang="zh-TW" dirty="0" smtClean="0"/>
                        <a:t>(1)</a:t>
                      </a:r>
                    </a:p>
                  </a:txBody>
                  <a:tcPr/>
                </a:tc>
                <a:tc>
                  <a:txBody>
                    <a:bodyPr/>
                    <a:lstStyle/>
                    <a:p>
                      <a:pPr algn="ctr"/>
                      <a:r>
                        <a:rPr lang="zh-TW" altLang="en-US" dirty="0" smtClean="0"/>
                        <a:t>帳面金額</a:t>
                      </a:r>
                    </a:p>
                    <a:p>
                      <a:pPr algn="ctr"/>
                      <a:r>
                        <a:rPr lang="en-US" altLang="zh-TW" dirty="0" smtClean="0"/>
                        <a:t>(4)=(3)+</a:t>
                      </a:r>
                      <a:r>
                        <a:rPr lang="zh-TW" altLang="en-US" dirty="0" smtClean="0"/>
                        <a:t>上期</a:t>
                      </a:r>
                      <a:r>
                        <a:rPr lang="en-US" altLang="zh-TW" dirty="0" smtClean="0"/>
                        <a:t>(4)</a:t>
                      </a:r>
                    </a:p>
                    <a:p>
                      <a:pPr algn="ctr"/>
                      <a:endParaRPr lang="zh-TW" altLang="en-US" dirty="0"/>
                    </a:p>
                  </a:txBody>
                  <a:tcPr/>
                </a:tc>
                <a:extLst>
                  <a:ext uri="{0D108BD9-81ED-4DB2-BD59-A6C34878D82A}">
                    <a16:rowId xmlns:a16="http://schemas.microsoft.com/office/drawing/2014/main" xmlns="" val="1978735204"/>
                  </a:ext>
                </a:extLst>
              </a:tr>
              <a:tr h="357302">
                <a:tc>
                  <a:txBody>
                    <a:bodyPr/>
                    <a:lstStyle/>
                    <a:p>
                      <a:r>
                        <a:rPr lang="en-US" altLang="zh-TW" dirty="0" smtClean="0"/>
                        <a:t>X1/  1/  1</a:t>
                      </a:r>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pPr algn="ctr"/>
                      <a:r>
                        <a:rPr lang="en-US" altLang="zh-TW" dirty="0" smtClean="0"/>
                        <a:t>$ 150,263</a:t>
                      </a:r>
                      <a:endParaRPr lang="zh-TW" altLang="en-US" dirty="0"/>
                    </a:p>
                  </a:txBody>
                  <a:tcPr/>
                </a:tc>
                <a:extLst>
                  <a:ext uri="{0D108BD9-81ED-4DB2-BD59-A6C34878D82A}">
                    <a16:rowId xmlns:a16="http://schemas.microsoft.com/office/drawing/2014/main" xmlns="" val="1764940618"/>
                  </a:ext>
                </a:extLst>
              </a:tr>
              <a:tr h="357302">
                <a:tc>
                  <a:txBody>
                    <a:bodyPr/>
                    <a:lstStyle/>
                    <a:p>
                      <a:r>
                        <a:rPr lang="en-US" altLang="zh-TW" dirty="0" smtClean="0"/>
                        <a:t>X1/12/31</a:t>
                      </a:r>
                      <a:endParaRPr lang="zh-TW" altLang="en-US" dirty="0"/>
                    </a:p>
                  </a:txBody>
                  <a:tcPr/>
                </a:tc>
                <a:tc>
                  <a:txBody>
                    <a:bodyPr/>
                    <a:lstStyle/>
                    <a:p>
                      <a:r>
                        <a:rPr lang="en-US" altLang="zh-TW" dirty="0" smtClean="0"/>
                        <a:t>$</a:t>
                      </a:r>
                      <a:r>
                        <a:rPr lang="zh-TW" altLang="en-US" dirty="0" smtClean="0"/>
                        <a:t>　</a:t>
                      </a:r>
                      <a:r>
                        <a:rPr lang="en-US" altLang="zh-TW" dirty="0" smtClean="0"/>
                        <a:t>-0-</a:t>
                      </a:r>
                      <a:endParaRPr lang="zh-TW" altLang="en-US" dirty="0"/>
                    </a:p>
                  </a:txBody>
                  <a:tcPr/>
                </a:tc>
                <a:tc>
                  <a:txBody>
                    <a:bodyPr/>
                    <a:lstStyle/>
                    <a:p>
                      <a:pPr algn="ctr"/>
                      <a:r>
                        <a:rPr lang="en-US" altLang="zh-TW" dirty="0" smtClean="0"/>
                        <a:t>$  15,026</a:t>
                      </a:r>
                      <a:endParaRPr lang="zh-TW" altLang="en-US" dirty="0"/>
                    </a:p>
                  </a:txBody>
                  <a:tcPr/>
                </a:tc>
                <a:tc>
                  <a:txBody>
                    <a:bodyPr/>
                    <a:lstStyle/>
                    <a:p>
                      <a:r>
                        <a:rPr lang="en-US" altLang="zh-TW" dirty="0" smtClean="0"/>
                        <a:t>          $15,026</a:t>
                      </a:r>
                      <a:endParaRPr lang="zh-TW" altLang="en-US" dirty="0"/>
                    </a:p>
                  </a:txBody>
                  <a:tcPr/>
                </a:tc>
                <a:tc>
                  <a:txBody>
                    <a:bodyPr/>
                    <a:lstStyle/>
                    <a:p>
                      <a:pPr algn="ctr"/>
                      <a:r>
                        <a:rPr lang="en-US" altLang="zh-TW" dirty="0" smtClean="0"/>
                        <a:t>   165,289</a:t>
                      </a:r>
                      <a:endParaRPr lang="zh-TW" altLang="en-US" dirty="0"/>
                    </a:p>
                  </a:txBody>
                  <a:tcPr/>
                </a:tc>
                <a:extLst>
                  <a:ext uri="{0D108BD9-81ED-4DB2-BD59-A6C34878D82A}">
                    <a16:rowId xmlns:a16="http://schemas.microsoft.com/office/drawing/2014/main" xmlns="" val="1340042769"/>
                  </a:ext>
                </a:extLst>
              </a:tr>
              <a:tr h="35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X2/12/31</a:t>
                      </a:r>
                      <a:endParaRPr lang="zh-TW" altLang="en-US" dirty="0" smtClean="0"/>
                    </a:p>
                  </a:txBody>
                  <a:tcPr/>
                </a:tc>
                <a:tc>
                  <a:txBody>
                    <a:bodyPr/>
                    <a:lstStyle/>
                    <a:p>
                      <a:r>
                        <a:rPr lang="en-US" altLang="zh-TW" dirty="0" smtClean="0"/>
                        <a:t>      -0-</a:t>
                      </a:r>
                      <a:endParaRPr lang="zh-TW" altLang="en-US" dirty="0"/>
                    </a:p>
                  </a:txBody>
                  <a:tcPr/>
                </a:tc>
                <a:tc>
                  <a:txBody>
                    <a:bodyPr/>
                    <a:lstStyle/>
                    <a:p>
                      <a:pPr algn="ctr"/>
                      <a:r>
                        <a:rPr lang="en-US" altLang="zh-TW" dirty="0" smtClean="0"/>
                        <a:t>    16,529</a:t>
                      </a:r>
                      <a:endParaRPr lang="zh-TW" altLang="en-US" dirty="0"/>
                    </a:p>
                  </a:txBody>
                  <a:tcPr/>
                </a:tc>
                <a:tc>
                  <a:txBody>
                    <a:bodyPr/>
                    <a:lstStyle/>
                    <a:p>
                      <a:r>
                        <a:rPr lang="en-US" altLang="zh-TW" dirty="0" smtClean="0"/>
                        <a:t>            16,529</a:t>
                      </a:r>
                      <a:endParaRPr lang="zh-TW" altLang="en-US" dirty="0"/>
                    </a:p>
                  </a:txBody>
                  <a:tcPr/>
                </a:tc>
                <a:tc>
                  <a:txBody>
                    <a:bodyPr/>
                    <a:lstStyle/>
                    <a:p>
                      <a:pPr algn="ctr"/>
                      <a:r>
                        <a:rPr lang="en-US" altLang="zh-TW" dirty="0" smtClean="0"/>
                        <a:t>   181,818</a:t>
                      </a:r>
                      <a:endParaRPr lang="zh-TW" altLang="en-US" dirty="0"/>
                    </a:p>
                  </a:txBody>
                  <a:tcPr/>
                </a:tc>
                <a:extLst>
                  <a:ext uri="{0D108BD9-81ED-4DB2-BD59-A6C34878D82A}">
                    <a16:rowId xmlns:a16="http://schemas.microsoft.com/office/drawing/2014/main" xmlns="" val="3910993035"/>
                  </a:ext>
                </a:extLst>
              </a:tr>
              <a:tr h="35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X3/12/31</a:t>
                      </a:r>
                      <a:endParaRPr lang="zh-TW" altLang="en-US" dirty="0" smtClean="0"/>
                    </a:p>
                  </a:txBody>
                  <a:tcPr/>
                </a:tc>
                <a:tc>
                  <a:txBody>
                    <a:bodyPr/>
                    <a:lstStyle/>
                    <a:p>
                      <a:r>
                        <a:rPr lang="en-US" altLang="zh-TW" dirty="0" smtClean="0"/>
                        <a:t>      -0-</a:t>
                      </a:r>
                      <a:endParaRPr lang="zh-TW" altLang="en-US" dirty="0"/>
                    </a:p>
                  </a:txBody>
                  <a:tcPr/>
                </a:tc>
                <a:tc>
                  <a:txBody>
                    <a:bodyPr/>
                    <a:lstStyle/>
                    <a:p>
                      <a:pPr algn="ctr"/>
                      <a:r>
                        <a:rPr lang="zh-TW" altLang="en-US" dirty="0" smtClean="0"/>
                        <a:t>　</a:t>
                      </a:r>
                      <a:r>
                        <a:rPr lang="en-US" altLang="zh-TW" dirty="0" smtClean="0"/>
                        <a:t>18,182</a:t>
                      </a:r>
                      <a:endParaRPr lang="zh-TW" altLang="en-US" dirty="0"/>
                    </a:p>
                  </a:txBody>
                  <a:tcPr/>
                </a:tc>
                <a:tc>
                  <a:txBody>
                    <a:bodyPr/>
                    <a:lstStyle/>
                    <a:p>
                      <a:r>
                        <a:rPr lang="en-US" altLang="zh-TW" dirty="0" smtClean="0"/>
                        <a:t>            18,182</a:t>
                      </a:r>
                      <a:endParaRPr lang="zh-TW" altLang="en-US" dirty="0"/>
                    </a:p>
                  </a:txBody>
                  <a:tcPr/>
                </a:tc>
                <a:tc>
                  <a:txBody>
                    <a:bodyPr/>
                    <a:lstStyle/>
                    <a:p>
                      <a:pPr algn="ctr"/>
                      <a:r>
                        <a:rPr lang="en-US" altLang="zh-TW" dirty="0" smtClean="0"/>
                        <a:t>   200,000</a:t>
                      </a:r>
                      <a:endParaRPr lang="zh-TW" altLang="en-US" dirty="0"/>
                    </a:p>
                  </a:txBody>
                  <a:tcPr/>
                </a:tc>
                <a:extLst>
                  <a:ext uri="{0D108BD9-81ED-4DB2-BD59-A6C34878D82A}">
                    <a16:rowId xmlns:a16="http://schemas.microsoft.com/office/drawing/2014/main" xmlns="" val="883517637"/>
                  </a:ext>
                </a:extLst>
              </a:tr>
              <a:tr h="35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a:txBody>
                    <a:bodyPr/>
                    <a:lstStyle/>
                    <a:p>
                      <a:pPr algn="l"/>
                      <a:r>
                        <a:rPr lang="en-US" altLang="zh-TW" dirty="0" smtClean="0"/>
                        <a:t>$</a:t>
                      </a:r>
                      <a:r>
                        <a:rPr lang="zh-TW" altLang="en-US" dirty="0" smtClean="0"/>
                        <a:t>　</a:t>
                      </a:r>
                      <a:r>
                        <a:rPr lang="en-US" altLang="zh-TW" dirty="0" smtClean="0"/>
                        <a:t>-0-</a:t>
                      </a:r>
                      <a:endParaRPr lang="zh-TW" altLang="en-US" dirty="0"/>
                    </a:p>
                  </a:txBody>
                  <a:tcPr/>
                </a:tc>
                <a:tc>
                  <a:txBody>
                    <a:bodyPr/>
                    <a:lstStyle/>
                    <a:p>
                      <a:pPr algn="ctr"/>
                      <a:r>
                        <a:rPr lang="en-US" altLang="zh-TW" dirty="0" smtClean="0"/>
                        <a:t>$  49,737</a:t>
                      </a:r>
                      <a:endParaRPr lang="zh-TW" altLang="en-US" dirty="0"/>
                    </a:p>
                  </a:txBody>
                  <a:tcPr/>
                </a:tc>
                <a:tc>
                  <a:txBody>
                    <a:bodyPr/>
                    <a:lstStyle/>
                    <a:p>
                      <a:pPr algn="ctr"/>
                      <a:r>
                        <a:rPr lang="en-US" altLang="zh-TW" dirty="0" smtClean="0"/>
                        <a:t>$49,737</a:t>
                      </a:r>
                      <a:endParaRPr lang="zh-TW" altLang="en-US" dirty="0"/>
                    </a:p>
                  </a:txBody>
                  <a:tcPr/>
                </a:tc>
                <a:tc>
                  <a:txBody>
                    <a:bodyPr/>
                    <a:lstStyle/>
                    <a:p>
                      <a:endParaRPr lang="zh-TW" altLang="en-US" dirty="0"/>
                    </a:p>
                  </a:txBody>
                  <a:tcPr/>
                </a:tc>
                <a:extLst>
                  <a:ext uri="{0D108BD9-81ED-4DB2-BD59-A6C34878D82A}">
                    <a16:rowId xmlns:a16="http://schemas.microsoft.com/office/drawing/2014/main" xmlns="" val="752722795"/>
                  </a:ext>
                </a:extLst>
              </a:tr>
            </a:tbl>
          </a:graphicData>
        </a:graphic>
      </p:graphicFrame>
      <p:sp>
        <p:nvSpPr>
          <p:cNvPr id="5" name="文字方塊 4"/>
          <p:cNvSpPr txBox="1"/>
          <p:nvPr/>
        </p:nvSpPr>
        <p:spPr>
          <a:xfrm>
            <a:off x="144000" y="5270191"/>
            <a:ext cx="8856000" cy="707886"/>
          </a:xfrm>
          <a:prstGeom prst="rect">
            <a:avLst/>
          </a:prstGeom>
          <a:noFill/>
        </p:spPr>
        <p:txBody>
          <a:bodyPr wrap="square" rtlCol="0">
            <a:spAutoFit/>
          </a:bodyPr>
          <a:lstStyle/>
          <a:p>
            <a:pPr defTabSz="756000"/>
            <a:r>
              <a:rPr lang="en-US" altLang="zh-TW" sz="2000" dirty="0" smtClean="0"/>
              <a:t>X1/12/31</a:t>
            </a:r>
            <a:r>
              <a:rPr lang="zh-TW" altLang="en-US" sz="2000" dirty="0"/>
              <a:t>應收票據折價	</a:t>
            </a:r>
            <a:r>
              <a:rPr lang="en-US" altLang="zh-TW" sz="2000" dirty="0" smtClean="0"/>
              <a:t>			15,026</a:t>
            </a:r>
            <a:endParaRPr lang="en-US" altLang="zh-TW" sz="2000" dirty="0"/>
          </a:p>
          <a:p>
            <a:pPr defTabSz="756000"/>
            <a:r>
              <a:rPr lang="zh-TW" altLang="en-US" sz="2000" dirty="0"/>
              <a:t>　　　</a:t>
            </a:r>
            <a:r>
              <a:rPr lang="en-US" altLang="zh-TW" sz="2000" dirty="0" smtClean="0"/>
              <a:t>	</a:t>
            </a:r>
            <a:r>
              <a:rPr lang="zh-TW" altLang="en-US" sz="2000" dirty="0" smtClean="0"/>
              <a:t>利息收入</a:t>
            </a:r>
            <a:r>
              <a:rPr lang="en-US" altLang="zh-TW" sz="2000" dirty="0"/>
              <a:t>($150,263×10</a:t>
            </a:r>
            <a:r>
              <a:rPr lang="zh-TW" altLang="en-US" sz="2000" dirty="0"/>
              <a:t>％</a:t>
            </a:r>
            <a:r>
              <a:rPr lang="en-US" altLang="zh-TW" sz="2000" dirty="0"/>
              <a:t>) 	</a:t>
            </a:r>
            <a:r>
              <a:rPr lang="en-US" altLang="zh-TW" sz="2000" dirty="0" smtClean="0"/>
              <a:t>			15,026</a:t>
            </a:r>
            <a:endParaRPr lang="en-US" altLang="zh-TW" sz="2000" dirty="0"/>
          </a:p>
        </p:txBody>
      </p:sp>
    </p:spTree>
    <p:extLst>
      <p:ext uri="{BB962C8B-B14F-4D97-AF65-F5344CB8AC3E}">
        <p14:creationId xmlns:p14="http://schemas.microsoft.com/office/powerpoint/2010/main" val="136848421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197312"/>
            <a:ext cx="8229600" cy="5040000"/>
          </a:xfrm>
        </p:spPr>
        <p:txBody>
          <a:bodyPr/>
          <a:lstStyle/>
          <a:p>
            <a:pPr marL="0" indent="0">
              <a:buNone/>
            </a:pPr>
            <a:r>
              <a:rPr lang="en-US" altLang="zh-TW" dirty="0" smtClean="0"/>
              <a:t>(</a:t>
            </a:r>
            <a:r>
              <a:rPr lang="zh-TW" altLang="en-US" dirty="0" smtClean="0"/>
              <a:t>一</a:t>
            </a:r>
            <a:r>
              <a:rPr lang="en-US" altLang="zh-TW" dirty="0" smtClean="0"/>
              <a:t>)</a:t>
            </a:r>
            <a:r>
              <a:rPr lang="zh-TW" altLang="en-US" dirty="0"/>
              <a:t>交易日</a:t>
            </a:r>
            <a:r>
              <a:rPr lang="zh-TW" altLang="en-US" dirty="0" smtClean="0"/>
              <a:t>會計</a:t>
            </a:r>
            <a:endParaRPr lang="en-US" altLang="zh-TW" dirty="0" smtClean="0"/>
          </a:p>
          <a:p>
            <a:pPr marL="0" indent="0">
              <a:buNone/>
            </a:pPr>
            <a:endParaRPr lang="zh-TW" altLang="en-US" dirty="0"/>
          </a:p>
        </p:txBody>
      </p:sp>
      <p:graphicFrame>
        <p:nvGraphicFramePr>
          <p:cNvPr id="13" name="表格 12"/>
          <p:cNvGraphicFramePr>
            <a:graphicFrameLocks noGrp="1"/>
          </p:cNvGraphicFramePr>
          <p:nvPr>
            <p:extLst>
              <p:ext uri="{D42A27DB-BD31-4B8C-83A1-F6EECF244321}">
                <p14:modId xmlns:p14="http://schemas.microsoft.com/office/powerpoint/2010/main" val="2097841140"/>
              </p:ext>
            </p:extLst>
          </p:nvPr>
        </p:nvGraphicFramePr>
        <p:xfrm>
          <a:off x="97720" y="1700808"/>
          <a:ext cx="8948560" cy="158496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xmlns="" val="3943259"/>
                    </a:ext>
                  </a:extLst>
                </a:gridCol>
                <a:gridCol w="3492000">
                  <a:extLst>
                    <a:ext uri="{9D8B030D-6E8A-4147-A177-3AD203B41FA5}">
                      <a16:colId xmlns:a16="http://schemas.microsoft.com/office/drawing/2014/main" xmlns="" val="245654089"/>
                    </a:ext>
                  </a:extLst>
                </a:gridCol>
                <a:gridCol w="1296000">
                  <a:extLst>
                    <a:ext uri="{9D8B030D-6E8A-4147-A177-3AD203B41FA5}">
                      <a16:colId xmlns:a16="http://schemas.microsoft.com/office/drawing/2014/main" xmlns="" val="725528437"/>
                    </a:ext>
                  </a:extLst>
                </a:gridCol>
                <a:gridCol w="208280">
                  <a:extLst>
                    <a:ext uri="{9D8B030D-6E8A-4147-A177-3AD203B41FA5}">
                      <a16:colId xmlns:a16="http://schemas.microsoft.com/office/drawing/2014/main" xmlns="" val="1090785128"/>
                    </a:ext>
                  </a:extLst>
                </a:gridCol>
                <a:gridCol w="1296000">
                  <a:extLst>
                    <a:ext uri="{9D8B030D-6E8A-4147-A177-3AD203B41FA5}">
                      <a16:colId xmlns:a16="http://schemas.microsoft.com/office/drawing/2014/main" xmlns="" val="4264772335"/>
                    </a:ext>
                  </a:extLst>
                </a:gridCol>
                <a:gridCol w="208280">
                  <a:extLst>
                    <a:ext uri="{9D8B030D-6E8A-4147-A177-3AD203B41FA5}">
                      <a16:colId xmlns:a16="http://schemas.microsoft.com/office/drawing/2014/main" xmlns="" val="1496881581"/>
                    </a:ext>
                  </a:extLst>
                </a:gridCol>
                <a:gridCol w="1296000">
                  <a:extLst>
                    <a:ext uri="{9D8B030D-6E8A-4147-A177-3AD203B41FA5}">
                      <a16:colId xmlns:a16="http://schemas.microsoft.com/office/drawing/2014/main" xmlns="" val="3417758213"/>
                    </a:ext>
                  </a:extLst>
                </a:gridCol>
              </a:tblGrid>
              <a:tr h="360000">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(1)</a:t>
                      </a:r>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(2)</a:t>
                      </a:r>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(3)</a:t>
                      </a:r>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44146906"/>
                  </a:ext>
                </a:extLst>
              </a:tr>
              <a:tr h="0">
                <a:tc>
                  <a:txBody>
                    <a:bodyPr/>
                    <a:lstStyle/>
                    <a:p>
                      <a:r>
                        <a:rPr lang="en-US" altLang="zh-TW" sz="2000" dirty="0" smtClean="0">
                          <a:solidFill>
                            <a:schemeClr val="tx1"/>
                          </a:solidFill>
                        </a:rPr>
                        <a:t>X2/1/2</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應付款項</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980,000</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980,000</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980,000</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22836720"/>
                  </a:ext>
                </a:extLst>
              </a:tr>
              <a:tr h="0">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現　　金</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a:t>
                      </a:r>
                      <a:r>
                        <a:rPr lang="en-US" altLang="zh-TW" sz="2000" dirty="0" smtClean="0">
                          <a:solidFill>
                            <a:schemeClr val="tx1"/>
                          </a:solidFill>
                        </a:rPr>
                        <a:t>980,000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a:t>
                      </a:r>
                      <a:r>
                        <a:rPr lang="en-US" altLang="zh-TW" sz="2000" dirty="0" smtClean="0">
                          <a:solidFill>
                            <a:schemeClr val="tx1"/>
                          </a:solidFill>
                        </a:rPr>
                        <a:t>980,000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a:t>
                      </a:r>
                      <a:r>
                        <a:rPr lang="en-US" altLang="zh-TW" sz="2000" dirty="0" smtClean="0">
                          <a:solidFill>
                            <a:schemeClr val="tx1"/>
                          </a:solidFill>
                        </a:rPr>
                        <a:t>980,000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45621675"/>
                  </a:ext>
                </a:extLst>
              </a:tr>
              <a:tr h="0">
                <a:tc>
                  <a:txBody>
                    <a:bodyPr/>
                    <a:lstStyle/>
                    <a:p>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6">
                  <a:txBody>
                    <a:bodyPr/>
                    <a:lstStyle/>
                    <a:p>
                      <a:r>
                        <a:rPr lang="zh-TW" altLang="en-US" b="1" dirty="0" smtClean="0"/>
                        <a:t>支付購買金融資產價款。</a:t>
                      </a:r>
                      <a:endParaRPr lang="zh-TW" alt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zh-TW" altLang="en-US" sz="2000" dirty="0">
                        <a:solidFill>
                          <a:schemeClr val="tx1"/>
                        </a:solidFill>
                      </a:endParaRPr>
                    </a:p>
                  </a:txBody>
                  <a:tcPr/>
                </a:tc>
                <a:tc hMerge="1">
                  <a:txBody>
                    <a:bodyPr/>
                    <a:lstStyle/>
                    <a:p>
                      <a:endParaRPr lang="zh-TW" altLang="en-US" sz="2000" dirty="0">
                        <a:solidFill>
                          <a:schemeClr val="tx1"/>
                        </a:solidFill>
                      </a:endParaRPr>
                    </a:p>
                  </a:txBody>
                  <a:tcPr/>
                </a:tc>
                <a:tc hMerge="1">
                  <a:txBody>
                    <a:bodyPr/>
                    <a:lstStyle/>
                    <a:p>
                      <a:endParaRPr lang="zh-TW" altLang="en-US" sz="2000" dirty="0">
                        <a:solidFill>
                          <a:schemeClr val="tx1"/>
                        </a:solidFill>
                      </a:endParaRPr>
                    </a:p>
                  </a:txBody>
                  <a:tcPr/>
                </a:tc>
                <a:tc hMerge="1">
                  <a:txBody>
                    <a:bodyPr/>
                    <a:lstStyle/>
                    <a:p>
                      <a:endParaRPr lang="zh-TW" altLang="en-US" sz="2000" dirty="0">
                        <a:solidFill>
                          <a:schemeClr val="tx1"/>
                        </a:solidFill>
                      </a:endParaRPr>
                    </a:p>
                  </a:txBody>
                  <a:tcPr/>
                </a:tc>
                <a:tc hMerge="1">
                  <a:txBody>
                    <a:bodyPr/>
                    <a:lstStyle/>
                    <a:p>
                      <a:endParaRPr lang="zh-TW" altLang="en-US" sz="2000" dirty="0">
                        <a:solidFill>
                          <a:schemeClr val="tx1"/>
                        </a:solidFill>
                      </a:endParaRPr>
                    </a:p>
                  </a:txBody>
                  <a:tcPr/>
                </a:tc>
                <a:extLst>
                  <a:ext uri="{0D108BD9-81ED-4DB2-BD59-A6C34878D82A}">
                    <a16:rowId xmlns:a16="http://schemas.microsoft.com/office/drawing/2014/main" xmlns="" val="509070677"/>
                  </a:ext>
                </a:extLst>
              </a:tr>
            </a:tbl>
          </a:graphicData>
        </a:graphic>
      </p:graphicFrame>
    </p:spTree>
    <p:extLst>
      <p:ext uri="{BB962C8B-B14F-4D97-AF65-F5344CB8AC3E}">
        <p14:creationId xmlns:p14="http://schemas.microsoft.com/office/powerpoint/2010/main" val="1958227608"/>
      </p:ext>
    </p:extLst>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196752"/>
            <a:ext cx="8229600" cy="5400675"/>
          </a:xfrm>
        </p:spPr>
        <p:txBody>
          <a:bodyPr/>
          <a:lstStyle/>
          <a:p>
            <a:pPr marL="0" indent="0">
              <a:buNone/>
            </a:pPr>
            <a:r>
              <a:rPr lang="en-US" altLang="zh-TW" sz="2400" dirty="0"/>
              <a:t>2.</a:t>
            </a:r>
            <a:r>
              <a:rPr lang="zh-TW" altLang="en-US" sz="2400" dirty="0"/>
              <a:t>票據非按面值</a:t>
            </a:r>
            <a:r>
              <a:rPr lang="zh-TW" altLang="en-US" sz="2400" dirty="0" smtClean="0"/>
              <a:t>發行</a:t>
            </a:r>
            <a:r>
              <a:rPr lang="en-US" altLang="zh-TW" sz="2400" dirty="0" smtClean="0"/>
              <a:t>(</a:t>
            </a:r>
            <a:r>
              <a:rPr lang="zh-TW" altLang="en-US" sz="2400" dirty="0" smtClean="0"/>
              <a:t>附</a:t>
            </a:r>
            <a:r>
              <a:rPr lang="zh-TW" altLang="en-US" sz="2400" dirty="0"/>
              <a:t>息</a:t>
            </a:r>
            <a:r>
              <a:rPr lang="en-US" altLang="zh-TW" sz="2400" dirty="0" smtClean="0"/>
              <a:t>)</a:t>
            </a:r>
          </a:p>
          <a:p>
            <a:pPr marL="0" indent="0">
              <a:buNone/>
            </a:pPr>
            <a:r>
              <a:rPr lang="zh-TW" altLang="en-US" sz="2000" dirty="0"/>
              <a:t>設高原公司於</a:t>
            </a:r>
            <a:r>
              <a:rPr lang="en-US" altLang="zh-TW" sz="2000" dirty="0"/>
              <a:t>X1</a:t>
            </a:r>
            <a:r>
              <a:rPr lang="zh-TW" altLang="en-US" sz="2000" dirty="0"/>
              <a:t>年</a:t>
            </a:r>
            <a:r>
              <a:rPr lang="en-US" altLang="zh-TW" sz="2000" dirty="0"/>
              <a:t>1</a:t>
            </a:r>
            <a:r>
              <a:rPr lang="zh-TW" altLang="en-US" sz="2000" dirty="0"/>
              <a:t>月</a:t>
            </a:r>
            <a:r>
              <a:rPr lang="en-US" altLang="zh-TW" sz="2000" dirty="0"/>
              <a:t>1</a:t>
            </a:r>
            <a:r>
              <a:rPr lang="zh-TW" altLang="en-US" sz="2000" dirty="0"/>
              <a:t>日出售舊機器一部給青山公司，該機器成本</a:t>
            </a:r>
            <a:r>
              <a:rPr lang="en-US" altLang="zh-TW" sz="2000" dirty="0"/>
              <a:t>$800,000</a:t>
            </a:r>
            <a:r>
              <a:rPr lang="zh-TW" altLang="en-US" sz="2000" dirty="0"/>
              <a:t>，已折舊完畢，青山公司開給</a:t>
            </a:r>
            <a:r>
              <a:rPr lang="en-US" altLang="zh-TW" sz="2000" dirty="0"/>
              <a:t>$200,000</a:t>
            </a:r>
            <a:r>
              <a:rPr lang="zh-TW" altLang="en-US" sz="2000" dirty="0"/>
              <a:t>本票乙紙，附息</a:t>
            </a:r>
            <a:r>
              <a:rPr lang="en-US" altLang="zh-TW" sz="2000" dirty="0"/>
              <a:t>4</a:t>
            </a:r>
            <a:r>
              <a:rPr lang="zh-TW" altLang="en-US" sz="2000" dirty="0"/>
              <a:t>％，三年到期。設高原公司舊機器的公允價值未知，則必須估計青山公司票據的公允價值（現值）。經參考當時市場利率水準、青山公司的信用風險、票據期限等綜合評估，青山公司三年期借款的利率應為</a:t>
            </a:r>
            <a:r>
              <a:rPr lang="en-US" altLang="zh-TW" sz="2000" dirty="0"/>
              <a:t>10</a:t>
            </a:r>
            <a:r>
              <a:rPr lang="zh-TW" altLang="en-US" sz="2000" dirty="0"/>
              <a:t>％（有效利率），票面利率</a:t>
            </a:r>
            <a:r>
              <a:rPr lang="en-US" altLang="zh-TW" sz="2000" dirty="0"/>
              <a:t>4</a:t>
            </a:r>
            <a:r>
              <a:rPr lang="zh-TW" altLang="en-US" sz="2000" dirty="0"/>
              <a:t>％顯然偏低，該票據的現值亦非面值</a:t>
            </a:r>
            <a:r>
              <a:rPr lang="en-US" altLang="zh-TW" sz="2000" dirty="0"/>
              <a:t>$200,000</a:t>
            </a:r>
            <a:r>
              <a:rPr lang="zh-TW" altLang="en-US" sz="2000" dirty="0"/>
              <a:t>，重新計算如下：</a:t>
            </a:r>
          </a:p>
        </p:txBody>
      </p:sp>
      <p:sp>
        <p:nvSpPr>
          <p:cNvPr id="20" name="矩形 19"/>
          <p:cNvSpPr/>
          <p:nvPr/>
        </p:nvSpPr>
        <p:spPr>
          <a:xfrm>
            <a:off x="144000" y="5373216"/>
            <a:ext cx="8856000" cy="1477328"/>
          </a:xfrm>
          <a:prstGeom prst="rect">
            <a:avLst/>
          </a:prstGeom>
        </p:spPr>
        <p:txBody>
          <a:bodyPr wrap="square">
            <a:spAutoFit/>
          </a:bodyPr>
          <a:lstStyle/>
          <a:p>
            <a:pPr defTabSz="360000"/>
            <a:r>
              <a:rPr lang="zh-TW" altLang="en-US" dirty="0"/>
              <a:t>　　本金的複利現值：</a:t>
            </a:r>
            <a:r>
              <a:rPr lang="en-US" altLang="zh-TW" dirty="0"/>
              <a:t>$</a:t>
            </a:r>
            <a:r>
              <a:rPr lang="en-US" altLang="zh-TW" dirty="0" smtClean="0"/>
              <a:t>200,000×p</a:t>
            </a:r>
            <a:r>
              <a:rPr lang="en-US" altLang="zh-TW" baseline="-25000" dirty="0" smtClean="0"/>
              <a:t>3,10%</a:t>
            </a:r>
            <a:r>
              <a:rPr lang="zh-TW" altLang="en-US" dirty="0" smtClean="0"/>
              <a:t>＝</a:t>
            </a:r>
            <a:r>
              <a:rPr lang="en-US" altLang="zh-TW" dirty="0" smtClean="0"/>
              <a:t>$</a:t>
            </a:r>
            <a:r>
              <a:rPr lang="en-US" altLang="zh-TW" dirty="0"/>
              <a:t>200,000×0.751315	</a:t>
            </a:r>
            <a:r>
              <a:rPr lang="zh-TW" altLang="en-US" dirty="0"/>
              <a:t>＝</a:t>
            </a:r>
            <a:r>
              <a:rPr lang="en-US" altLang="zh-TW" dirty="0"/>
              <a:t>$150,263</a:t>
            </a:r>
          </a:p>
          <a:p>
            <a:pPr defTabSz="360000"/>
            <a:r>
              <a:rPr lang="zh-TW" altLang="en-US" dirty="0"/>
              <a:t>　　利息的年金現值：</a:t>
            </a:r>
            <a:r>
              <a:rPr lang="en-US" altLang="zh-TW" dirty="0" smtClean="0"/>
              <a:t>$    8,000×P</a:t>
            </a:r>
            <a:r>
              <a:rPr lang="en-US" altLang="zh-TW" baseline="-25000" dirty="0" smtClean="0"/>
              <a:t>3,10%</a:t>
            </a:r>
            <a:r>
              <a:rPr lang="zh-TW" altLang="en-US" dirty="0" smtClean="0"/>
              <a:t>＝</a:t>
            </a:r>
            <a:r>
              <a:rPr lang="en-US" altLang="zh-TW" dirty="0" smtClean="0"/>
              <a:t>$    </a:t>
            </a:r>
            <a:r>
              <a:rPr lang="en-US" altLang="zh-TW" dirty="0"/>
              <a:t>8,000×2.486852	</a:t>
            </a:r>
            <a:r>
              <a:rPr lang="zh-TW" altLang="en-US" dirty="0"/>
              <a:t>＝ </a:t>
            </a:r>
            <a:r>
              <a:rPr lang="zh-TW" altLang="en-US" u="sng" dirty="0"/>
              <a:t> </a:t>
            </a:r>
            <a:r>
              <a:rPr lang="zh-TW" altLang="en-US" u="sng" dirty="0" smtClean="0"/>
              <a:t>  </a:t>
            </a:r>
            <a:r>
              <a:rPr lang="en-US" altLang="zh-TW" u="sng" dirty="0" smtClean="0"/>
              <a:t>19,895</a:t>
            </a:r>
            <a:endParaRPr lang="en-US" altLang="zh-TW" u="sng" dirty="0"/>
          </a:p>
          <a:p>
            <a:pPr defTabSz="360000"/>
            <a:r>
              <a:rPr lang="zh-TW" altLang="en-US" dirty="0"/>
              <a:t>　　票據的現值		</a:t>
            </a:r>
            <a:r>
              <a:rPr lang="en-US" altLang="zh-TW" dirty="0" smtClean="0"/>
              <a:t>											    $</a:t>
            </a:r>
            <a:r>
              <a:rPr lang="en-US" altLang="zh-TW" dirty="0"/>
              <a:t>170,158</a:t>
            </a:r>
          </a:p>
          <a:p>
            <a:pPr defTabSz="360000"/>
            <a:r>
              <a:rPr lang="zh-TW" altLang="en-US" dirty="0"/>
              <a:t>　　票據的面值		  </a:t>
            </a:r>
            <a:r>
              <a:rPr lang="en-US" altLang="zh-TW" dirty="0" smtClean="0"/>
              <a:t>											      </a:t>
            </a:r>
            <a:r>
              <a:rPr lang="en-US" altLang="zh-TW" u="sng" dirty="0" smtClean="0"/>
              <a:t>200,000</a:t>
            </a:r>
            <a:endParaRPr lang="en-US" altLang="zh-TW" u="sng" dirty="0"/>
          </a:p>
          <a:p>
            <a:pPr defTabSz="360000"/>
            <a:r>
              <a:rPr lang="zh-TW" altLang="en-US" dirty="0"/>
              <a:t>　　票據折價		</a:t>
            </a:r>
            <a:r>
              <a:rPr lang="en-US" altLang="zh-TW" dirty="0" smtClean="0"/>
              <a:t>												    </a:t>
            </a:r>
            <a:r>
              <a:rPr lang="en-US" altLang="zh-TW" u="dbl" dirty="0" smtClean="0"/>
              <a:t>$ </a:t>
            </a:r>
            <a:r>
              <a:rPr lang="en-US" altLang="zh-TW" u="dbl" dirty="0"/>
              <a:t>(29,842)</a:t>
            </a:r>
          </a:p>
        </p:txBody>
      </p:sp>
      <p:pic>
        <p:nvPicPr>
          <p:cNvPr id="4" name="圖片 3"/>
          <p:cNvPicPr>
            <a:picLocks noChangeAspect="1"/>
          </p:cNvPicPr>
          <p:nvPr/>
        </p:nvPicPr>
        <p:blipFill>
          <a:blip r:embed="rId2"/>
          <a:stretch>
            <a:fillRect/>
          </a:stretch>
        </p:blipFill>
        <p:spPr>
          <a:xfrm>
            <a:off x="251520" y="3429000"/>
            <a:ext cx="8640960" cy="1835863"/>
          </a:xfrm>
          <a:prstGeom prst="rect">
            <a:avLst/>
          </a:prstGeom>
        </p:spPr>
      </p:pic>
    </p:spTree>
    <p:extLst>
      <p:ext uri="{BB962C8B-B14F-4D97-AF65-F5344CB8AC3E}">
        <p14:creationId xmlns:p14="http://schemas.microsoft.com/office/powerpoint/2010/main" val="1046993544"/>
      </p:ext>
    </p:extLst>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196752"/>
            <a:ext cx="8856000" cy="2554545"/>
          </a:xfrm>
          <a:prstGeom prst="rect">
            <a:avLst/>
          </a:prstGeom>
        </p:spPr>
        <p:txBody>
          <a:bodyPr>
            <a:spAutoFit/>
          </a:bodyPr>
          <a:lstStyle/>
          <a:p>
            <a:pPr defTabSz="360000"/>
            <a:r>
              <a:rPr lang="zh-TW" altLang="en-US" sz="1600" dirty="0"/>
              <a:t>　　　　　　</a:t>
            </a:r>
            <a:r>
              <a:rPr lang="zh-TW" altLang="en-US" sz="1600" dirty="0" smtClean="0"/>
              <a:t>  高原</a:t>
            </a:r>
            <a:r>
              <a:rPr lang="zh-TW" altLang="en-US" sz="1600" dirty="0"/>
              <a:t>公司　　　　	　　　　　　　　</a:t>
            </a:r>
            <a:r>
              <a:rPr lang="en-US" altLang="zh-TW" sz="1600" dirty="0" smtClean="0"/>
              <a:t>			</a:t>
            </a:r>
            <a:r>
              <a:rPr lang="zh-TW" altLang="en-US" sz="1600" dirty="0" smtClean="0"/>
              <a:t>青山</a:t>
            </a:r>
            <a:r>
              <a:rPr lang="zh-TW" altLang="en-US" sz="1600" dirty="0"/>
              <a:t>公司   　	　 　　　</a:t>
            </a:r>
          </a:p>
          <a:p>
            <a:pPr defTabSz="360000"/>
            <a:r>
              <a:rPr lang="en-US" altLang="zh-TW" sz="1600" dirty="0" smtClean="0"/>
              <a:t>X1/ 1/ 1 </a:t>
            </a:r>
            <a:r>
              <a:rPr lang="zh-TW" altLang="en-US" sz="1600" dirty="0" smtClean="0"/>
              <a:t>累計</a:t>
            </a:r>
            <a:r>
              <a:rPr lang="zh-TW" altLang="en-US" sz="1600" dirty="0"/>
              <a:t>折舊－機器設備  </a:t>
            </a:r>
            <a:r>
              <a:rPr lang="en-US" altLang="zh-TW" sz="1600" dirty="0"/>
              <a:t>800,000</a:t>
            </a:r>
          </a:p>
          <a:p>
            <a:pPr defTabSz="360000"/>
            <a:r>
              <a:rPr lang="zh-TW" altLang="en-US" sz="1600" dirty="0"/>
              <a:t>　　</a:t>
            </a:r>
            <a:r>
              <a:rPr lang="en-US" altLang="zh-TW" sz="1600" dirty="0" smtClean="0"/>
              <a:t>		</a:t>
            </a:r>
            <a:r>
              <a:rPr lang="zh-TW" altLang="en-US" sz="1600" dirty="0" smtClean="0"/>
              <a:t>機器設備</a:t>
            </a:r>
            <a:r>
              <a:rPr lang="zh-TW" altLang="en-US" sz="1600" dirty="0"/>
              <a:t>	　	</a:t>
            </a:r>
            <a:r>
              <a:rPr lang="en-US" altLang="zh-TW" sz="1600" dirty="0" smtClean="0"/>
              <a:t>				800,000</a:t>
            </a:r>
            <a:r>
              <a:rPr lang="en-US" altLang="zh-TW" sz="1600" dirty="0"/>
              <a:t>	</a:t>
            </a:r>
          </a:p>
          <a:p>
            <a:pPr defTabSz="360000"/>
            <a:r>
              <a:rPr lang="en-US" altLang="zh-TW" sz="1600" dirty="0" smtClean="0"/>
              <a:t>		</a:t>
            </a:r>
            <a:r>
              <a:rPr lang="zh-TW" altLang="en-US" sz="1600" dirty="0" smtClean="0"/>
              <a:t>應收票據</a:t>
            </a:r>
            <a:r>
              <a:rPr lang="zh-TW" altLang="en-US" sz="1600" dirty="0"/>
              <a:t>　　　　　 </a:t>
            </a:r>
            <a:r>
              <a:rPr lang="en-US" altLang="zh-TW" sz="1600" dirty="0" smtClean="0"/>
              <a:t> 200,000</a:t>
            </a:r>
            <a:r>
              <a:rPr lang="en-US" altLang="zh-TW" sz="1600" dirty="0"/>
              <a:t>		</a:t>
            </a:r>
            <a:r>
              <a:rPr lang="en-US" altLang="zh-TW" sz="1600" dirty="0" smtClean="0"/>
              <a:t>			</a:t>
            </a:r>
            <a:r>
              <a:rPr lang="zh-TW" altLang="en-US" sz="1600" dirty="0" smtClean="0"/>
              <a:t>機器設備</a:t>
            </a:r>
            <a:r>
              <a:rPr lang="zh-TW" altLang="en-US" sz="1600" dirty="0"/>
              <a:t>	</a:t>
            </a:r>
            <a:r>
              <a:rPr lang="en-US" altLang="zh-TW" sz="1600" dirty="0" smtClean="0"/>
              <a:t>		170,158</a:t>
            </a:r>
            <a:r>
              <a:rPr lang="en-US" altLang="zh-TW" sz="1600" dirty="0"/>
              <a:t>	</a:t>
            </a:r>
          </a:p>
          <a:p>
            <a:pPr defTabSz="360000"/>
            <a:r>
              <a:rPr lang="zh-TW" altLang="en-US" sz="1600" dirty="0"/>
              <a:t>　　</a:t>
            </a:r>
            <a:r>
              <a:rPr lang="en-US" altLang="zh-TW" sz="1600" dirty="0" smtClean="0"/>
              <a:t>		</a:t>
            </a:r>
            <a:r>
              <a:rPr lang="zh-TW" altLang="en-US" sz="1600" dirty="0" smtClean="0"/>
              <a:t>應收票據</a:t>
            </a:r>
            <a:r>
              <a:rPr lang="zh-TW" altLang="en-US" sz="1600" dirty="0"/>
              <a:t>折價		</a:t>
            </a:r>
            <a:r>
              <a:rPr lang="en-US" altLang="zh-TW" sz="1600" dirty="0" smtClean="0"/>
              <a:t>		  	  29,842</a:t>
            </a:r>
            <a:r>
              <a:rPr lang="en-US" altLang="zh-TW" sz="1600" dirty="0"/>
              <a:t>	</a:t>
            </a:r>
            <a:r>
              <a:rPr lang="en-US" altLang="zh-TW" sz="1600" dirty="0" smtClean="0"/>
              <a:t>	</a:t>
            </a:r>
            <a:r>
              <a:rPr lang="zh-TW" altLang="en-US" sz="1600" dirty="0" smtClean="0"/>
              <a:t>應付票據</a:t>
            </a:r>
            <a:r>
              <a:rPr lang="zh-TW" altLang="en-US" sz="1600" dirty="0"/>
              <a:t>折價	</a:t>
            </a:r>
            <a:r>
              <a:rPr lang="en-US" altLang="zh-TW" sz="1600" dirty="0" smtClean="0"/>
              <a:t>	</a:t>
            </a:r>
            <a:r>
              <a:rPr lang="zh-TW" altLang="en-US" sz="1600" dirty="0"/>
              <a:t> </a:t>
            </a:r>
            <a:r>
              <a:rPr lang="zh-TW" altLang="en-US" sz="1600" dirty="0" smtClean="0"/>
              <a:t> </a:t>
            </a:r>
            <a:r>
              <a:rPr lang="en-US" altLang="zh-TW" sz="1600" dirty="0" smtClean="0"/>
              <a:t>29,842</a:t>
            </a:r>
            <a:r>
              <a:rPr lang="en-US" altLang="zh-TW" sz="1600" dirty="0"/>
              <a:t>	</a:t>
            </a:r>
          </a:p>
          <a:p>
            <a:pPr defTabSz="360000"/>
            <a:r>
              <a:rPr lang="zh-TW" altLang="en-US" sz="1600" dirty="0"/>
              <a:t>　　</a:t>
            </a:r>
            <a:r>
              <a:rPr lang="en-US" altLang="zh-TW" sz="1600" dirty="0" smtClean="0"/>
              <a:t>		</a:t>
            </a:r>
            <a:r>
              <a:rPr lang="zh-TW" altLang="en-US" sz="1600" dirty="0" smtClean="0"/>
              <a:t>出售</a:t>
            </a:r>
            <a:r>
              <a:rPr lang="zh-TW" altLang="en-US" sz="1600" dirty="0"/>
              <a:t>設備利益		</a:t>
            </a:r>
            <a:r>
              <a:rPr lang="en-US" altLang="zh-TW" sz="1600" dirty="0" smtClean="0"/>
              <a:t>			170,158</a:t>
            </a:r>
            <a:r>
              <a:rPr lang="en-US" altLang="zh-TW" sz="1600" dirty="0"/>
              <a:t>	</a:t>
            </a:r>
            <a:r>
              <a:rPr lang="zh-TW" altLang="en-US" sz="1600" dirty="0"/>
              <a:t>　　</a:t>
            </a:r>
            <a:r>
              <a:rPr lang="en-US" altLang="zh-TW" sz="1600" dirty="0" smtClean="0"/>
              <a:t>	</a:t>
            </a:r>
            <a:r>
              <a:rPr lang="zh-TW" altLang="en-US" sz="1600" dirty="0" smtClean="0"/>
              <a:t>應付票據</a:t>
            </a:r>
            <a:r>
              <a:rPr lang="zh-TW" altLang="en-US" sz="1600" dirty="0"/>
              <a:t>	</a:t>
            </a:r>
            <a:r>
              <a:rPr lang="en-US" altLang="zh-TW" sz="1600" dirty="0" smtClean="0"/>
              <a:t>			200,000</a:t>
            </a:r>
          </a:p>
          <a:p>
            <a:pPr defTabSz="360000"/>
            <a:r>
              <a:rPr lang="en-US" altLang="zh-TW" sz="1600" dirty="0" smtClean="0"/>
              <a:t>    12/31 </a:t>
            </a:r>
            <a:r>
              <a:rPr lang="zh-TW" altLang="en-US" sz="1600" dirty="0" smtClean="0"/>
              <a:t>現</a:t>
            </a:r>
            <a:r>
              <a:rPr lang="zh-TW" altLang="en-US" sz="1600" dirty="0"/>
              <a:t>　　金	</a:t>
            </a:r>
            <a:r>
              <a:rPr lang="en-US" altLang="zh-TW" sz="1600" dirty="0" smtClean="0"/>
              <a:t>			8,000</a:t>
            </a:r>
            <a:r>
              <a:rPr lang="en-US" altLang="zh-TW" sz="1600" dirty="0"/>
              <a:t>	</a:t>
            </a:r>
            <a:r>
              <a:rPr lang="zh-TW" altLang="en-US" sz="1600" dirty="0"/>
              <a:t>　　 </a:t>
            </a:r>
            <a:r>
              <a:rPr lang="en-US" altLang="zh-TW" sz="1600" dirty="0" smtClean="0"/>
              <a:t>			</a:t>
            </a:r>
            <a:r>
              <a:rPr lang="zh-TW" altLang="en-US" sz="1600" dirty="0" smtClean="0"/>
              <a:t>利息</a:t>
            </a:r>
            <a:r>
              <a:rPr lang="zh-TW" altLang="en-US" sz="1600" dirty="0"/>
              <a:t>費用	　</a:t>
            </a:r>
            <a:r>
              <a:rPr lang="en-US" altLang="zh-TW" sz="1600" dirty="0" smtClean="0"/>
              <a:t>	  </a:t>
            </a:r>
            <a:r>
              <a:rPr lang="zh-TW" altLang="en-US" sz="1600" dirty="0"/>
              <a:t>	</a:t>
            </a:r>
            <a:r>
              <a:rPr lang="zh-TW" altLang="en-US" sz="1600" dirty="0" smtClean="0"/>
              <a:t>  </a:t>
            </a:r>
            <a:r>
              <a:rPr lang="en-US" altLang="zh-TW" sz="1600" dirty="0" smtClean="0"/>
              <a:t>17,016</a:t>
            </a:r>
            <a:endParaRPr lang="en-US" altLang="zh-TW" sz="1600" dirty="0"/>
          </a:p>
          <a:p>
            <a:pPr defTabSz="360000"/>
            <a:r>
              <a:rPr lang="en-US" altLang="zh-TW" sz="1600" dirty="0" smtClean="0"/>
              <a:t>		</a:t>
            </a:r>
            <a:r>
              <a:rPr lang="zh-TW" altLang="en-US" sz="1600" dirty="0" smtClean="0"/>
              <a:t>應收票據</a:t>
            </a:r>
            <a:r>
              <a:rPr lang="zh-TW" altLang="en-US" sz="1600" dirty="0"/>
              <a:t>折價	</a:t>
            </a:r>
            <a:r>
              <a:rPr lang="en-US" altLang="zh-TW" sz="1600" dirty="0" smtClean="0"/>
              <a:t>		9,016</a:t>
            </a:r>
            <a:r>
              <a:rPr lang="en-US" altLang="zh-TW" sz="1600" dirty="0"/>
              <a:t>	</a:t>
            </a:r>
            <a:r>
              <a:rPr lang="zh-TW" altLang="en-US" sz="1600" dirty="0"/>
              <a:t>　 　　 </a:t>
            </a:r>
            <a:r>
              <a:rPr lang="en-US" altLang="zh-TW" sz="1600" dirty="0" smtClean="0"/>
              <a:t>				</a:t>
            </a:r>
            <a:r>
              <a:rPr lang="zh-TW" altLang="en-US" sz="1600" dirty="0" smtClean="0"/>
              <a:t>應付票據</a:t>
            </a:r>
            <a:r>
              <a:rPr lang="zh-TW" altLang="en-US" sz="1600" dirty="0"/>
              <a:t>折價  　	</a:t>
            </a:r>
            <a:r>
              <a:rPr lang="en-US" altLang="zh-TW" sz="1600" dirty="0" smtClean="0"/>
              <a:t>	    9,016</a:t>
            </a:r>
            <a:endParaRPr lang="en-US" altLang="zh-TW" sz="1600" dirty="0"/>
          </a:p>
          <a:p>
            <a:pPr defTabSz="360000"/>
            <a:r>
              <a:rPr lang="zh-TW" altLang="en-US" sz="1600" dirty="0"/>
              <a:t>　　</a:t>
            </a:r>
            <a:r>
              <a:rPr lang="en-US" altLang="zh-TW" sz="1600" dirty="0" smtClean="0"/>
              <a:t>		</a:t>
            </a:r>
            <a:r>
              <a:rPr lang="zh-TW" altLang="en-US" sz="1600" dirty="0" smtClean="0"/>
              <a:t> </a:t>
            </a:r>
            <a:r>
              <a:rPr lang="zh-TW" altLang="en-US" sz="1600" dirty="0"/>
              <a:t>利息收入　	　　　　　</a:t>
            </a:r>
            <a:r>
              <a:rPr lang="en-US" altLang="zh-TW" sz="1600" dirty="0" smtClean="0"/>
              <a:t>		     </a:t>
            </a:r>
            <a:r>
              <a:rPr lang="zh-TW" altLang="en-US" sz="1600" dirty="0"/>
              <a:t>　</a:t>
            </a:r>
            <a:r>
              <a:rPr lang="en-US" altLang="zh-TW" sz="1600" dirty="0"/>
              <a:t>17,016	</a:t>
            </a:r>
            <a:r>
              <a:rPr lang="zh-TW" altLang="en-US" sz="1600" dirty="0"/>
              <a:t>　　      現　　金	 　　         </a:t>
            </a:r>
            <a:r>
              <a:rPr lang="zh-TW" altLang="en-US" sz="1600" dirty="0" smtClean="0"/>
              <a:t>       </a:t>
            </a:r>
            <a:r>
              <a:rPr lang="en-US" altLang="zh-TW" sz="1600" dirty="0"/>
              <a:t>8,000</a:t>
            </a:r>
          </a:p>
          <a:p>
            <a:pPr defTabSz="360000"/>
            <a:endParaRPr lang="en-US" altLang="zh-TW" sz="1600" dirty="0"/>
          </a:p>
        </p:txBody>
      </p:sp>
      <p:graphicFrame>
        <p:nvGraphicFramePr>
          <p:cNvPr id="5" name="表格 4"/>
          <p:cNvGraphicFramePr>
            <a:graphicFrameLocks noGrp="1"/>
          </p:cNvGraphicFramePr>
          <p:nvPr>
            <p:extLst/>
          </p:nvPr>
        </p:nvGraphicFramePr>
        <p:xfrm>
          <a:off x="269768" y="3430096"/>
          <a:ext cx="8604464" cy="3383280"/>
        </p:xfrm>
        <a:graphic>
          <a:graphicData uri="http://schemas.openxmlformats.org/drawingml/2006/table">
            <a:tbl>
              <a:tblPr firstRow="1" bandRow="1">
                <a:tableStyleId>{5C22544A-7EE6-4342-B048-85BDC9FD1C3A}</a:tableStyleId>
              </a:tblPr>
              <a:tblGrid>
                <a:gridCol w="1153907">
                  <a:extLst>
                    <a:ext uri="{9D8B030D-6E8A-4147-A177-3AD203B41FA5}">
                      <a16:colId xmlns:a16="http://schemas.microsoft.com/office/drawing/2014/main" xmlns="" val="423784255"/>
                    </a:ext>
                  </a:extLst>
                </a:gridCol>
                <a:gridCol w="1189367">
                  <a:extLst>
                    <a:ext uri="{9D8B030D-6E8A-4147-A177-3AD203B41FA5}">
                      <a16:colId xmlns:a16="http://schemas.microsoft.com/office/drawing/2014/main" xmlns="" val="3074289462"/>
                    </a:ext>
                  </a:extLst>
                </a:gridCol>
                <a:gridCol w="1609144">
                  <a:extLst>
                    <a:ext uri="{9D8B030D-6E8A-4147-A177-3AD203B41FA5}">
                      <a16:colId xmlns:a16="http://schemas.microsoft.com/office/drawing/2014/main" xmlns="" val="3322189830"/>
                    </a:ext>
                  </a:extLst>
                </a:gridCol>
                <a:gridCol w="2098883">
                  <a:extLst>
                    <a:ext uri="{9D8B030D-6E8A-4147-A177-3AD203B41FA5}">
                      <a16:colId xmlns:a16="http://schemas.microsoft.com/office/drawing/2014/main" xmlns="" val="260970286"/>
                    </a:ext>
                  </a:extLst>
                </a:gridCol>
                <a:gridCol w="2553163">
                  <a:extLst>
                    <a:ext uri="{9D8B030D-6E8A-4147-A177-3AD203B41FA5}">
                      <a16:colId xmlns:a16="http://schemas.microsoft.com/office/drawing/2014/main" xmlns="" val="1395819415"/>
                    </a:ext>
                  </a:extLst>
                </a:gridCol>
              </a:tblGrid>
              <a:tr h="575644">
                <a:tc gridSpan="5">
                  <a:txBody>
                    <a:bodyPr/>
                    <a:lstStyle/>
                    <a:p>
                      <a:pPr algn="ctr"/>
                      <a:r>
                        <a:rPr lang="zh-TW" altLang="en-US" sz="1800" dirty="0" smtClean="0">
                          <a:solidFill>
                            <a:schemeClr val="accent2">
                              <a:lumMod val="60000"/>
                              <a:lumOff val="40000"/>
                            </a:schemeClr>
                          </a:solidFill>
                        </a:rPr>
                        <a:t>應收票據折價攤銷表</a:t>
                      </a:r>
                    </a:p>
                    <a:p>
                      <a:pPr algn="ctr"/>
                      <a:r>
                        <a:rPr lang="zh-TW" altLang="en-US" sz="1800" dirty="0" smtClean="0">
                          <a:solidFill>
                            <a:schemeClr val="accent2">
                              <a:lumMod val="60000"/>
                              <a:lumOff val="40000"/>
                            </a:schemeClr>
                          </a:solidFill>
                        </a:rPr>
                        <a:t>利息法</a:t>
                      </a: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3879201973"/>
                  </a:ext>
                </a:extLst>
              </a:tr>
              <a:tr h="818020">
                <a:tc>
                  <a:txBody>
                    <a:bodyPr/>
                    <a:lstStyle/>
                    <a:p>
                      <a:pPr algn="ctr"/>
                      <a:r>
                        <a:rPr lang="zh-TW" altLang="en-US" sz="1800" dirty="0" smtClean="0"/>
                        <a:t>日期</a:t>
                      </a:r>
                      <a:endParaRPr lang="zh-TW" altLang="en-US" sz="1800" dirty="0"/>
                    </a:p>
                  </a:txBody>
                  <a:tcPr/>
                </a:tc>
                <a:tc>
                  <a:txBody>
                    <a:bodyPr/>
                    <a:lstStyle/>
                    <a:p>
                      <a:pPr algn="ctr"/>
                      <a:r>
                        <a:rPr lang="zh-TW" altLang="en-US" sz="1800" dirty="0" smtClean="0"/>
                        <a:t>借：現金</a:t>
                      </a:r>
                    </a:p>
                    <a:p>
                      <a:pPr algn="ctr"/>
                      <a:r>
                        <a:rPr lang="en-US" altLang="zh-TW" sz="1800" dirty="0" smtClean="0"/>
                        <a:t>(1)</a:t>
                      </a:r>
                    </a:p>
                  </a:txBody>
                  <a:tcPr/>
                </a:tc>
                <a:tc>
                  <a:txBody>
                    <a:bodyPr/>
                    <a:lstStyle/>
                    <a:p>
                      <a:pPr algn="ctr"/>
                      <a:r>
                        <a:rPr lang="zh-TW" altLang="en-US" sz="1800" dirty="0" smtClean="0"/>
                        <a:t>貸：利息收入</a:t>
                      </a:r>
                    </a:p>
                    <a:p>
                      <a:pPr algn="ctr"/>
                      <a:r>
                        <a:rPr lang="en-US" altLang="zh-TW" sz="1800" dirty="0" smtClean="0"/>
                        <a:t>(2)</a:t>
                      </a:r>
                      <a:r>
                        <a:rPr lang="zh-TW" altLang="en-US" sz="1800" dirty="0" smtClean="0"/>
                        <a:t>＝有效利率</a:t>
                      </a:r>
                    </a:p>
                    <a:p>
                      <a:pPr algn="ctr"/>
                      <a:r>
                        <a:rPr lang="en-US" altLang="zh-TW" sz="1800" dirty="0" smtClean="0"/>
                        <a:t>×</a:t>
                      </a:r>
                      <a:r>
                        <a:rPr lang="zh-TW" altLang="en-US" sz="1800" dirty="0" smtClean="0"/>
                        <a:t>上期</a:t>
                      </a:r>
                      <a:r>
                        <a:rPr lang="en-US" altLang="zh-TW" sz="1800" dirty="0" smtClean="0"/>
                        <a:t>(4)</a:t>
                      </a:r>
                      <a:endParaRPr lang="zh-TW" altLang="en-US" sz="1800" dirty="0"/>
                    </a:p>
                  </a:txBody>
                  <a:tcPr/>
                </a:tc>
                <a:tc>
                  <a:txBody>
                    <a:bodyPr/>
                    <a:lstStyle/>
                    <a:p>
                      <a:pPr algn="ctr"/>
                      <a:r>
                        <a:rPr lang="zh-TW" altLang="en-US" sz="1800" dirty="0" smtClean="0"/>
                        <a:t>借：按攤銷後成本衡量之金融資產</a:t>
                      </a:r>
                    </a:p>
                    <a:p>
                      <a:pPr algn="ctr"/>
                      <a:r>
                        <a:rPr lang="en-US" altLang="zh-TW" sz="1800" dirty="0" smtClean="0"/>
                        <a:t>(3)=(2)</a:t>
                      </a:r>
                      <a:r>
                        <a:rPr lang="zh-TW" altLang="en-US" sz="1800" dirty="0" smtClean="0"/>
                        <a:t>－</a:t>
                      </a:r>
                      <a:r>
                        <a:rPr lang="en-US" altLang="zh-TW" sz="1800" dirty="0" smtClean="0"/>
                        <a:t>(1)</a:t>
                      </a:r>
                    </a:p>
                  </a:txBody>
                  <a:tcPr/>
                </a:tc>
                <a:tc>
                  <a:txBody>
                    <a:bodyPr/>
                    <a:lstStyle/>
                    <a:p>
                      <a:pPr algn="ctr"/>
                      <a:r>
                        <a:rPr lang="zh-TW" altLang="en-US" sz="1800" dirty="0" smtClean="0"/>
                        <a:t>帳面金額</a:t>
                      </a:r>
                    </a:p>
                    <a:p>
                      <a:pPr algn="ctr"/>
                      <a:r>
                        <a:rPr lang="en-US" altLang="zh-TW" sz="1800" dirty="0" smtClean="0"/>
                        <a:t>(4)=(3)+</a:t>
                      </a:r>
                      <a:r>
                        <a:rPr lang="zh-TW" altLang="en-US" sz="1800" dirty="0" smtClean="0"/>
                        <a:t>上期</a:t>
                      </a:r>
                      <a:r>
                        <a:rPr lang="en-US" altLang="zh-TW" sz="1800" dirty="0" smtClean="0"/>
                        <a:t>(4)</a:t>
                      </a:r>
                      <a:endParaRPr lang="zh-TW" altLang="en-US" sz="1800" dirty="0"/>
                    </a:p>
                  </a:txBody>
                  <a:tcPr/>
                </a:tc>
                <a:extLst>
                  <a:ext uri="{0D108BD9-81ED-4DB2-BD59-A6C34878D82A}">
                    <a16:rowId xmlns:a16="http://schemas.microsoft.com/office/drawing/2014/main" xmlns="" val="1978735204"/>
                  </a:ext>
                </a:extLst>
              </a:tr>
              <a:tr h="333267">
                <a:tc>
                  <a:txBody>
                    <a:bodyPr/>
                    <a:lstStyle/>
                    <a:p>
                      <a:r>
                        <a:rPr lang="en-US" altLang="zh-TW" sz="1800" dirty="0" smtClean="0"/>
                        <a:t>X1/  1/  1</a:t>
                      </a:r>
                      <a:endParaRPr lang="zh-TW" altLang="en-US" sz="1800" dirty="0"/>
                    </a:p>
                  </a:txBody>
                  <a:tcPr/>
                </a:tc>
                <a:tc>
                  <a:txBody>
                    <a:bodyPr/>
                    <a:lstStyle/>
                    <a:p>
                      <a:endParaRPr lang="zh-TW" altLang="en-US" sz="1800" dirty="0"/>
                    </a:p>
                  </a:txBody>
                  <a:tcPr/>
                </a:tc>
                <a:tc>
                  <a:txBody>
                    <a:bodyPr/>
                    <a:lstStyle/>
                    <a:p>
                      <a:endParaRPr lang="zh-TW" altLang="en-US" sz="1800" dirty="0"/>
                    </a:p>
                  </a:txBody>
                  <a:tcPr/>
                </a:tc>
                <a:tc>
                  <a:txBody>
                    <a:bodyPr/>
                    <a:lstStyle/>
                    <a:p>
                      <a:endParaRPr lang="zh-TW" altLang="en-US" sz="1800" dirty="0"/>
                    </a:p>
                  </a:txBody>
                  <a:tcPr/>
                </a:tc>
                <a:tc>
                  <a:txBody>
                    <a:bodyPr/>
                    <a:lstStyle/>
                    <a:p>
                      <a:pPr algn="ctr"/>
                      <a:r>
                        <a:rPr lang="en-US" altLang="zh-TW" sz="1800" dirty="0" smtClean="0"/>
                        <a:t>$ 170,158</a:t>
                      </a:r>
                      <a:endParaRPr lang="zh-TW" altLang="en-US" sz="1800" dirty="0"/>
                    </a:p>
                  </a:txBody>
                  <a:tcPr/>
                </a:tc>
                <a:extLst>
                  <a:ext uri="{0D108BD9-81ED-4DB2-BD59-A6C34878D82A}">
                    <a16:rowId xmlns:a16="http://schemas.microsoft.com/office/drawing/2014/main" xmlns="" val="1764940618"/>
                  </a:ext>
                </a:extLst>
              </a:tr>
              <a:tr h="333267">
                <a:tc>
                  <a:txBody>
                    <a:bodyPr/>
                    <a:lstStyle/>
                    <a:p>
                      <a:r>
                        <a:rPr lang="en-US" altLang="zh-TW" sz="1800" dirty="0" smtClean="0"/>
                        <a:t>X1/12/31</a:t>
                      </a:r>
                      <a:endParaRPr lang="zh-TW" altLang="en-US" sz="1800" dirty="0"/>
                    </a:p>
                  </a:txBody>
                  <a:tcPr/>
                </a:tc>
                <a:tc>
                  <a:txBody>
                    <a:bodyPr/>
                    <a:lstStyle/>
                    <a:p>
                      <a:r>
                        <a:rPr lang="en-US" altLang="zh-TW" sz="1800" dirty="0" smtClean="0"/>
                        <a:t>$  8,000</a:t>
                      </a:r>
                      <a:endParaRPr lang="zh-TW" altLang="en-US" sz="1800" dirty="0"/>
                    </a:p>
                  </a:txBody>
                  <a:tcPr/>
                </a:tc>
                <a:tc>
                  <a:txBody>
                    <a:bodyPr/>
                    <a:lstStyle/>
                    <a:p>
                      <a:pPr algn="ctr"/>
                      <a:r>
                        <a:rPr lang="en-US" altLang="zh-TW" sz="1800" dirty="0" smtClean="0"/>
                        <a:t>$  17,016</a:t>
                      </a:r>
                      <a:endParaRPr lang="zh-TW" altLang="en-US" sz="1800" dirty="0"/>
                    </a:p>
                  </a:txBody>
                  <a:tcPr/>
                </a:tc>
                <a:tc>
                  <a:txBody>
                    <a:bodyPr/>
                    <a:lstStyle/>
                    <a:p>
                      <a:r>
                        <a:rPr lang="en-US" altLang="zh-TW" sz="1800" dirty="0" smtClean="0"/>
                        <a:t>          $  9,016</a:t>
                      </a:r>
                      <a:endParaRPr lang="zh-TW" altLang="en-US" sz="1800" dirty="0"/>
                    </a:p>
                  </a:txBody>
                  <a:tcPr/>
                </a:tc>
                <a:tc>
                  <a:txBody>
                    <a:bodyPr/>
                    <a:lstStyle/>
                    <a:p>
                      <a:pPr algn="ctr"/>
                      <a:r>
                        <a:rPr lang="en-US" altLang="zh-TW" sz="1800" dirty="0" smtClean="0"/>
                        <a:t>   179,174</a:t>
                      </a:r>
                      <a:endParaRPr lang="zh-TW" altLang="en-US" sz="1800" dirty="0"/>
                    </a:p>
                  </a:txBody>
                  <a:tcPr/>
                </a:tc>
                <a:extLst>
                  <a:ext uri="{0D108BD9-81ED-4DB2-BD59-A6C34878D82A}">
                    <a16:rowId xmlns:a16="http://schemas.microsoft.com/office/drawing/2014/main" xmlns="" val="1340042769"/>
                  </a:ext>
                </a:extLst>
              </a:tr>
              <a:tr h="3332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X2/12/31</a:t>
                      </a:r>
                      <a:endParaRPr lang="zh-TW" altLang="en-US" sz="1800" dirty="0" smtClean="0"/>
                    </a:p>
                  </a:txBody>
                  <a:tcPr/>
                </a:tc>
                <a:tc>
                  <a:txBody>
                    <a:bodyPr/>
                    <a:lstStyle/>
                    <a:p>
                      <a:r>
                        <a:rPr lang="en-US" altLang="zh-TW" sz="1800" dirty="0" smtClean="0"/>
                        <a:t>    8,000</a:t>
                      </a:r>
                      <a:endParaRPr lang="zh-TW" altLang="en-US" sz="1800" dirty="0"/>
                    </a:p>
                  </a:txBody>
                  <a:tcPr/>
                </a:tc>
                <a:tc>
                  <a:txBody>
                    <a:bodyPr/>
                    <a:lstStyle/>
                    <a:p>
                      <a:pPr algn="ctr"/>
                      <a:r>
                        <a:rPr lang="en-US" altLang="zh-TW" sz="1800" dirty="0" smtClean="0"/>
                        <a:t>    17,917</a:t>
                      </a:r>
                      <a:endParaRPr lang="zh-TW" altLang="en-US" sz="1800" dirty="0"/>
                    </a:p>
                  </a:txBody>
                  <a:tcPr/>
                </a:tc>
                <a:tc>
                  <a:txBody>
                    <a:bodyPr/>
                    <a:lstStyle/>
                    <a:p>
                      <a:r>
                        <a:rPr lang="en-US" altLang="zh-TW" sz="1800" dirty="0" smtClean="0"/>
                        <a:t>              9,917</a:t>
                      </a:r>
                      <a:endParaRPr lang="zh-TW" altLang="en-US" sz="1800" dirty="0"/>
                    </a:p>
                  </a:txBody>
                  <a:tcPr/>
                </a:tc>
                <a:tc>
                  <a:txBody>
                    <a:bodyPr/>
                    <a:lstStyle/>
                    <a:p>
                      <a:pPr algn="ctr"/>
                      <a:r>
                        <a:rPr lang="en-US" altLang="zh-TW" sz="1800" dirty="0" smtClean="0"/>
                        <a:t>    189,091</a:t>
                      </a:r>
                      <a:endParaRPr lang="zh-TW" altLang="en-US" sz="1800" dirty="0"/>
                    </a:p>
                  </a:txBody>
                  <a:tcPr/>
                </a:tc>
                <a:extLst>
                  <a:ext uri="{0D108BD9-81ED-4DB2-BD59-A6C34878D82A}">
                    <a16:rowId xmlns:a16="http://schemas.microsoft.com/office/drawing/2014/main" xmlns="" val="3910993035"/>
                  </a:ext>
                </a:extLst>
              </a:tr>
              <a:tr h="3332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X3/12/31</a:t>
                      </a:r>
                      <a:endParaRPr lang="zh-TW" altLang="en-US" sz="1800" dirty="0" smtClean="0"/>
                    </a:p>
                  </a:txBody>
                  <a:tcPr/>
                </a:tc>
                <a:tc>
                  <a:txBody>
                    <a:bodyPr/>
                    <a:lstStyle/>
                    <a:p>
                      <a:r>
                        <a:rPr lang="en-US" altLang="zh-TW" sz="1800" dirty="0" smtClean="0"/>
                        <a:t>   </a:t>
                      </a:r>
                      <a:r>
                        <a:rPr lang="en-US" altLang="zh-TW" sz="1800" baseline="0" dirty="0" smtClean="0"/>
                        <a:t> </a:t>
                      </a:r>
                      <a:r>
                        <a:rPr lang="en-US" altLang="zh-TW" sz="1800" dirty="0" smtClean="0"/>
                        <a:t>8,000</a:t>
                      </a:r>
                      <a:endParaRPr lang="zh-TW" altLang="en-US" sz="1800" dirty="0"/>
                    </a:p>
                  </a:txBody>
                  <a:tcPr/>
                </a:tc>
                <a:tc>
                  <a:txBody>
                    <a:bodyPr/>
                    <a:lstStyle/>
                    <a:p>
                      <a:pPr algn="ctr"/>
                      <a:r>
                        <a:rPr lang="zh-TW" altLang="en-US" sz="1800" dirty="0" smtClean="0"/>
                        <a:t>　</a:t>
                      </a:r>
                      <a:r>
                        <a:rPr lang="en-US" altLang="zh-TW" sz="1800" dirty="0" smtClean="0"/>
                        <a:t>18,909</a:t>
                      </a:r>
                      <a:endParaRPr lang="zh-TW" altLang="en-US" sz="1800" dirty="0"/>
                    </a:p>
                  </a:txBody>
                  <a:tcPr/>
                </a:tc>
                <a:tc>
                  <a:txBody>
                    <a:bodyPr/>
                    <a:lstStyle/>
                    <a:p>
                      <a:r>
                        <a:rPr lang="en-US" altLang="zh-TW" sz="1800" dirty="0" smtClean="0"/>
                        <a:t>            10,909</a:t>
                      </a:r>
                      <a:endParaRPr lang="zh-TW" altLang="en-US" sz="1800" dirty="0"/>
                    </a:p>
                  </a:txBody>
                  <a:tcPr/>
                </a:tc>
                <a:tc>
                  <a:txBody>
                    <a:bodyPr/>
                    <a:lstStyle/>
                    <a:p>
                      <a:pPr algn="ctr"/>
                      <a:r>
                        <a:rPr lang="en-US" altLang="zh-TW" sz="1800" dirty="0" smtClean="0"/>
                        <a:t>   200,000</a:t>
                      </a:r>
                      <a:endParaRPr lang="zh-TW" altLang="en-US" sz="1800" dirty="0"/>
                    </a:p>
                  </a:txBody>
                  <a:tcPr/>
                </a:tc>
                <a:extLst>
                  <a:ext uri="{0D108BD9-81ED-4DB2-BD59-A6C34878D82A}">
                    <a16:rowId xmlns:a16="http://schemas.microsoft.com/office/drawing/2014/main" xmlns="" val="883517637"/>
                  </a:ext>
                </a:extLst>
              </a:tr>
              <a:tr h="3332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dirty="0" smtClean="0"/>
                    </a:p>
                  </a:txBody>
                  <a:tcPr/>
                </a:tc>
                <a:tc>
                  <a:txBody>
                    <a:bodyPr/>
                    <a:lstStyle/>
                    <a:p>
                      <a:pPr algn="l"/>
                      <a:r>
                        <a:rPr lang="en-US" altLang="zh-TW" sz="1800" dirty="0" smtClean="0"/>
                        <a:t>$24,000</a:t>
                      </a:r>
                      <a:endParaRPr lang="zh-TW" altLang="en-US" sz="1800" dirty="0"/>
                    </a:p>
                  </a:txBody>
                  <a:tcPr/>
                </a:tc>
                <a:tc>
                  <a:txBody>
                    <a:bodyPr/>
                    <a:lstStyle/>
                    <a:p>
                      <a:pPr algn="ctr"/>
                      <a:r>
                        <a:rPr lang="en-US" altLang="zh-TW" sz="1800" dirty="0" smtClean="0"/>
                        <a:t>$  53,842</a:t>
                      </a:r>
                      <a:endParaRPr lang="zh-TW" altLang="en-US" sz="1800" dirty="0"/>
                    </a:p>
                  </a:txBody>
                  <a:tcPr/>
                </a:tc>
                <a:tc>
                  <a:txBody>
                    <a:bodyPr/>
                    <a:lstStyle/>
                    <a:p>
                      <a:pPr algn="ctr"/>
                      <a:r>
                        <a:rPr lang="en-US" altLang="zh-TW" sz="1800" dirty="0" smtClean="0"/>
                        <a:t>$29,842</a:t>
                      </a:r>
                      <a:endParaRPr lang="zh-TW" altLang="en-US" sz="1800" dirty="0"/>
                    </a:p>
                  </a:txBody>
                  <a:tcPr/>
                </a:tc>
                <a:tc>
                  <a:txBody>
                    <a:bodyPr/>
                    <a:lstStyle/>
                    <a:p>
                      <a:endParaRPr lang="zh-TW" altLang="en-US" sz="1800" dirty="0"/>
                    </a:p>
                  </a:txBody>
                  <a:tcPr/>
                </a:tc>
                <a:extLst>
                  <a:ext uri="{0D108BD9-81ED-4DB2-BD59-A6C34878D82A}">
                    <a16:rowId xmlns:a16="http://schemas.microsoft.com/office/drawing/2014/main" xmlns="" val="752722795"/>
                  </a:ext>
                </a:extLst>
              </a:tr>
            </a:tbl>
          </a:graphicData>
        </a:graphic>
      </p:graphicFrame>
    </p:spTree>
    <p:extLst>
      <p:ext uri="{BB962C8B-B14F-4D97-AF65-F5344CB8AC3E}">
        <p14:creationId xmlns:p14="http://schemas.microsoft.com/office/powerpoint/2010/main" val="1905719362"/>
      </p:ext>
    </p:extLst>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zh-TW" altLang="en-US" sz="2400" b="1" dirty="0">
                <a:solidFill>
                  <a:srgbClr val="FF0000"/>
                </a:solidFill>
              </a:rPr>
              <a:t>二、應收票據的後續衡量</a:t>
            </a:r>
          </a:p>
        </p:txBody>
      </p:sp>
      <p:sp>
        <p:nvSpPr>
          <p:cNvPr id="2" name="圓角矩形 1"/>
          <p:cNvSpPr/>
          <p:nvPr/>
        </p:nvSpPr>
        <p:spPr bwMode="auto">
          <a:xfrm>
            <a:off x="2123728" y="2319263"/>
            <a:ext cx="1584176" cy="605681"/>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zh-TW" altLang="en-US" sz="2800" dirty="0">
                <a:latin typeface="+mn-ea"/>
              </a:rPr>
              <a:t>歷史成本</a:t>
            </a:r>
            <a:endParaRPr kumimoji="1" lang="zh-TW" altLang="en-US" sz="2800" b="0" i="0" u="none" strike="noStrike" cap="none" normalizeH="0" baseline="0" dirty="0" smtClean="0">
              <a:ln>
                <a:noFill/>
              </a:ln>
              <a:solidFill>
                <a:schemeClr val="tx1"/>
              </a:solidFill>
              <a:effectLst/>
              <a:latin typeface="Times New Roman" pitchFamily="18" charset="0"/>
              <a:ea typeface="新細明體" pitchFamily="18" charset="-120"/>
            </a:endParaRPr>
          </a:p>
        </p:txBody>
      </p:sp>
      <p:sp>
        <p:nvSpPr>
          <p:cNvPr id="5" name="圓角矩形 4"/>
          <p:cNvSpPr/>
          <p:nvPr/>
        </p:nvSpPr>
        <p:spPr bwMode="auto">
          <a:xfrm>
            <a:off x="5436096" y="2307901"/>
            <a:ext cx="1584176" cy="605681"/>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lang="zh-TW" altLang="en-US" sz="2800" dirty="0">
                <a:latin typeface="+mn-ea"/>
              </a:rPr>
              <a:t>估計呆帳</a:t>
            </a:r>
            <a:endParaRPr kumimoji="1" lang="zh-TW" altLang="en-US" sz="2800" b="0" i="0" u="none" strike="noStrike" cap="none" normalizeH="0" baseline="0" dirty="0" smtClean="0">
              <a:ln>
                <a:noFill/>
              </a:ln>
              <a:solidFill>
                <a:schemeClr val="tx1"/>
              </a:solidFill>
              <a:effectLst/>
              <a:latin typeface="Times New Roman" pitchFamily="18" charset="0"/>
              <a:ea typeface="新細明體" pitchFamily="18" charset="-120"/>
            </a:endParaRPr>
          </a:p>
        </p:txBody>
      </p:sp>
      <p:sp>
        <p:nvSpPr>
          <p:cNvPr id="6" name="減號 5"/>
          <p:cNvSpPr/>
          <p:nvPr/>
        </p:nvSpPr>
        <p:spPr bwMode="auto">
          <a:xfrm>
            <a:off x="4139952" y="2385591"/>
            <a:ext cx="864096" cy="450300"/>
          </a:xfrm>
          <a:prstGeom prst="mathMinus">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7" name="文字方塊 6"/>
          <p:cNvSpPr txBox="1"/>
          <p:nvPr/>
        </p:nvSpPr>
        <p:spPr>
          <a:xfrm>
            <a:off x="179512" y="3645024"/>
            <a:ext cx="8784976" cy="941220"/>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zh-TW" altLang="en-US" sz="2400" dirty="0"/>
              <a:t>因利率變動而產生的公允價值</a:t>
            </a:r>
            <a:r>
              <a:rPr lang="zh-TW" altLang="en-US" sz="2400" dirty="0" smtClean="0"/>
              <a:t>變動</a:t>
            </a:r>
            <a:r>
              <a:rPr lang="en-US" altLang="zh-TW" sz="2400" dirty="0" smtClean="0"/>
              <a:t>		</a:t>
            </a:r>
          </a:p>
          <a:p>
            <a:pPr marL="342900" indent="-342900">
              <a:lnSpc>
                <a:spcPct val="120000"/>
              </a:lnSpc>
              <a:buFont typeface="Arial" panose="020B0604020202020204" pitchFamily="34" charset="0"/>
              <a:buChar char="•"/>
            </a:pPr>
            <a:r>
              <a:rPr lang="zh-TW" altLang="en-US" sz="2400" dirty="0"/>
              <a:t>預期現金流量的時間和金額有</a:t>
            </a:r>
            <a:r>
              <a:rPr lang="zh-TW" altLang="en-US" sz="2400" dirty="0" smtClean="0"/>
              <a:t>變動使帳面金額變動</a:t>
            </a:r>
            <a:endParaRPr lang="zh-TW" altLang="en-US" sz="2400" dirty="0"/>
          </a:p>
        </p:txBody>
      </p:sp>
      <p:sp>
        <p:nvSpPr>
          <p:cNvPr id="8" name="文字方塊 7"/>
          <p:cNvSpPr txBox="1"/>
          <p:nvPr/>
        </p:nvSpPr>
        <p:spPr>
          <a:xfrm>
            <a:off x="7333456" y="3645024"/>
            <a:ext cx="1810544" cy="941220"/>
          </a:xfrm>
          <a:prstGeom prst="rect">
            <a:avLst/>
          </a:prstGeom>
          <a:noFill/>
        </p:spPr>
        <p:txBody>
          <a:bodyPr wrap="square" rtlCol="0">
            <a:spAutoFit/>
          </a:bodyPr>
          <a:lstStyle/>
          <a:p>
            <a:pPr>
              <a:lnSpc>
                <a:spcPct val="120000"/>
              </a:lnSpc>
            </a:pPr>
            <a:r>
              <a:rPr lang="zh-TW" altLang="en-US" sz="2400" dirty="0" smtClean="0"/>
              <a:t>→不認列</a:t>
            </a:r>
            <a:endParaRPr lang="en-US" altLang="zh-TW" sz="2400" dirty="0" smtClean="0"/>
          </a:p>
          <a:p>
            <a:pPr>
              <a:lnSpc>
                <a:spcPct val="120000"/>
              </a:lnSpc>
            </a:pPr>
            <a:r>
              <a:rPr lang="zh-TW" altLang="en-US" sz="2400" dirty="0" smtClean="0"/>
              <a:t>→認列減損</a:t>
            </a:r>
            <a:endParaRPr lang="zh-TW" altLang="en-US" sz="2400" dirty="0"/>
          </a:p>
        </p:txBody>
      </p:sp>
    </p:spTree>
    <p:extLst>
      <p:ext uri="{BB962C8B-B14F-4D97-AF65-F5344CB8AC3E}">
        <p14:creationId xmlns:p14="http://schemas.microsoft.com/office/powerpoint/2010/main" val="3468014117"/>
      </p:ext>
    </p:extLst>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08720"/>
            <a:ext cx="8229600" cy="863600"/>
          </a:xfrm>
        </p:spPr>
        <p:txBody>
          <a:bodyPr/>
          <a:lstStyle/>
          <a:p>
            <a:r>
              <a:rPr lang="zh-TW" altLang="en-US" dirty="0"/>
              <a:t>附錄三　應收款項融資</a:t>
            </a:r>
          </a:p>
        </p:txBody>
      </p:sp>
      <p:sp>
        <p:nvSpPr>
          <p:cNvPr id="3" name="內容版面配置區 2"/>
          <p:cNvSpPr>
            <a:spLocks noGrp="1"/>
          </p:cNvSpPr>
          <p:nvPr>
            <p:ph idx="1"/>
          </p:nvPr>
        </p:nvSpPr>
        <p:spPr>
          <a:xfrm>
            <a:off x="144000" y="1628800"/>
            <a:ext cx="8856000" cy="4968552"/>
          </a:xfrm>
        </p:spPr>
        <p:txBody>
          <a:bodyPr/>
          <a:lstStyle/>
          <a:p>
            <a:pPr marL="0" indent="0">
              <a:lnSpc>
                <a:spcPct val="120000"/>
              </a:lnSpc>
              <a:buNone/>
            </a:pPr>
            <a:r>
              <a:rPr lang="zh-TW" altLang="en-US" sz="2400" dirty="0"/>
              <a:t>應收帳款和應收票據都屬於金融資產，雖然其流動性很高，但是要收取現金畢竟還須幾個月的時間。企業為了加速現金的流入，往往以應收帳款和應收票據作為融資的工具，常見的方式是將應收帳款出售，或以應收帳款擔保借款，或用應收票據向銀行貼現</a:t>
            </a:r>
            <a:r>
              <a:rPr lang="zh-TW" altLang="en-US" sz="2400" dirty="0" smtClean="0"/>
              <a:t>。</a:t>
            </a:r>
            <a:endParaRPr lang="en-US" altLang="zh-TW" sz="2400" dirty="0" smtClean="0"/>
          </a:p>
          <a:p>
            <a:pPr marL="0" indent="0">
              <a:lnSpc>
                <a:spcPct val="120000"/>
              </a:lnSpc>
              <a:buNone/>
            </a:pPr>
            <a:r>
              <a:rPr lang="zh-TW" altLang="en-US" sz="2400" dirty="0" smtClean="0"/>
              <a:t>收購</a:t>
            </a:r>
            <a:r>
              <a:rPr lang="zh-TW" altLang="en-US" sz="2400" dirty="0"/>
              <a:t>企業的應收帳款已成為銀行和客帳代理商</a:t>
            </a:r>
            <a:r>
              <a:rPr lang="en-US" altLang="zh-TW" sz="2400" dirty="0"/>
              <a:t>(factor)</a:t>
            </a:r>
            <a:r>
              <a:rPr lang="zh-TW" altLang="en-US" sz="2400" dirty="0"/>
              <a:t>龐大的業務和收入來源。過去收購應收帳款都是等企業銷貨後再收購，現在因為業務競爭，銀行往往採垂直整合的方式，當企業收到顧客的訂單時，銀行即收購該筆帳款，先撥款給企業，企業以該筆資金購買原料，加工製造，完成銷貨，再將應收帳款轉移給銀行。如此銀行可以掌握企業的上、中、下游，不僅增加業務量和收入，也可以掌控風險。</a:t>
            </a:r>
          </a:p>
          <a:p>
            <a:pPr marL="0" indent="0">
              <a:lnSpc>
                <a:spcPct val="120000"/>
              </a:lnSpc>
              <a:buNone/>
            </a:pPr>
            <a:endParaRPr lang="zh-TW" altLang="en-US" sz="2000" dirty="0"/>
          </a:p>
        </p:txBody>
      </p:sp>
    </p:spTree>
    <p:extLst>
      <p:ext uri="{BB962C8B-B14F-4D97-AF65-F5344CB8AC3E}">
        <p14:creationId xmlns:p14="http://schemas.microsoft.com/office/powerpoint/2010/main" val="4086977285"/>
      </p:ext>
    </p:extLst>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196752"/>
            <a:ext cx="8856000" cy="5400600"/>
          </a:xfrm>
        </p:spPr>
        <p:txBody>
          <a:bodyPr/>
          <a:lstStyle/>
          <a:p>
            <a:pPr marL="0" indent="0">
              <a:lnSpc>
                <a:spcPct val="130000"/>
              </a:lnSpc>
              <a:buNone/>
            </a:pPr>
            <a:r>
              <a:rPr lang="zh-TW" altLang="en-US" sz="2400" dirty="0" smtClean="0"/>
              <a:t>企業</a:t>
            </a:r>
            <a:r>
              <a:rPr lang="zh-TW" altLang="en-US" sz="2400" dirty="0"/>
              <a:t>以應收帳款擔保借款時，應收帳款不能除列</a:t>
            </a:r>
            <a:r>
              <a:rPr lang="en-US" altLang="zh-TW" sz="2400" dirty="0"/>
              <a:t>(derecognize)</a:t>
            </a:r>
            <a:r>
              <a:rPr lang="zh-TW" altLang="en-US" sz="2400" dirty="0"/>
              <a:t>（即沖銷應收</a:t>
            </a:r>
            <a:r>
              <a:rPr lang="zh-TW" altLang="en-US" sz="2400" dirty="0" smtClean="0"/>
              <a:t>帳款</a:t>
            </a:r>
            <a:r>
              <a:rPr lang="zh-TW" altLang="en-US" sz="2400" dirty="0"/>
              <a:t>），並應認列新借款的負債和利息費用。出售應收帳款時，則應除列應收帳款，並認列出售損益。出售應收帳款不僅可以提前取得現金，且可美化財務報表（應收帳款變成現金），以應收帳款擔保借款時，雖亦可增加現金，但也應認列負債，使流動比率惡化。因此企業以應收帳款融資時，到底是擔保借款或出售，其正確劃分就更加重要。</a:t>
            </a:r>
          </a:p>
          <a:p>
            <a:pPr marL="0" indent="0">
              <a:lnSpc>
                <a:spcPct val="130000"/>
              </a:lnSpc>
              <a:buNone/>
            </a:pPr>
            <a:endParaRPr lang="zh-TW" altLang="en-US" sz="2000" dirty="0"/>
          </a:p>
        </p:txBody>
      </p:sp>
    </p:spTree>
    <p:extLst>
      <p:ext uri="{BB962C8B-B14F-4D97-AF65-F5344CB8AC3E}">
        <p14:creationId xmlns:p14="http://schemas.microsoft.com/office/powerpoint/2010/main" val="1194090523"/>
      </p:ext>
    </p:extLst>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zh-TW" altLang="en-US" sz="2400" b="1" dirty="0">
                <a:solidFill>
                  <a:srgbClr val="FF0000"/>
                </a:solidFill>
              </a:rPr>
              <a:t>一、金融資產除</a:t>
            </a:r>
            <a:r>
              <a:rPr lang="zh-TW" altLang="en-US" sz="2400" b="1" dirty="0" smtClean="0">
                <a:solidFill>
                  <a:srgbClr val="FF0000"/>
                </a:solidFill>
              </a:rPr>
              <a:t>列的條件</a:t>
            </a:r>
            <a:endParaRPr lang="zh-TW" altLang="en-US" sz="2400" b="1" dirty="0">
              <a:solidFill>
                <a:srgbClr val="FF0000"/>
              </a:solidFill>
            </a:endParaRPr>
          </a:p>
        </p:txBody>
      </p:sp>
      <p:cxnSp>
        <p:nvCxnSpPr>
          <p:cNvPr id="7" name="直線接點 6"/>
          <p:cNvCxnSpPr/>
          <p:nvPr/>
        </p:nvCxnSpPr>
        <p:spPr bwMode="auto">
          <a:xfrm>
            <a:off x="4572000" y="2708920"/>
            <a:ext cx="0" cy="3600400"/>
          </a:xfrm>
          <a:prstGeom prst="line">
            <a:avLst/>
          </a:prstGeom>
          <a:solidFill>
            <a:schemeClr val="accent1"/>
          </a:solidFill>
          <a:ln w="28575" cap="sq" cmpd="sng" algn="ctr">
            <a:solidFill>
              <a:srgbClr val="FFC000"/>
            </a:solidFill>
            <a:prstDash val="sysDash"/>
            <a:round/>
            <a:headEnd type="none" w="sm" len="sm"/>
            <a:tailEnd type="none" w="sm" len="sm"/>
          </a:ln>
          <a:effectLst/>
        </p:spPr>
      </p:cxnSp>
      <p:sp>
        <p:nvSpPr>
          <p:cNvPr id="8" name="矩形 7"/>
          <p:cNvSpPr/>
          <p:nvPr/>
        </p:nvSpPr>
        <p:spPr bwMode="auto">
          <a:xfrm>
            <a:off x="673224" y="2708920"/>
            <a:ext cx="3024000" cy="504056"/>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擔保借款</a:t>
            </a:r>
          </a:p>
        </p:txBody>
      </p:sp>
      <p:sp>
        <p:nvSpPr>
          <p:cNvPr id="9" name="矩形 8"/>
          <p:cNvSpPr/>
          <p:nvPr/>
        </p:nvSpPr>
        <p:spPr bwMode="auto">
          <a:xfrm>
            <a:off x="5364088" y="2708920"/>
            <a:ext cx="3024336" cy="504056"/>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出售</a:t>
            </a:r>
          </a:p>
        </p:txBody>
      </p:sp>
      <p:sp>
        <p:nvSpPr>
          <p:cNvPr id="10" name="圓角矩形 9"/>
          <p:cNvSpPr/>
          <p:nvPr/>
        </p:nvSpPr>
        <p:spPr bwMode="auto">
          <a:xfrm>
            <a:off x="4283968" y="814299"/>
            <a:ext cx="2304255" cy="432048"/>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移轉測試</a:t>
            </a:r>
            <a:endParaRPr kumimoji="1" lang="zh-TW" altLang="en-US" sz="2400" b="0" i="0" u="none" strike="noStrike" cap="none" normalizeH="0" baseline="0" dirty="0" smtClean="0">
              <a:ln>
                <a:noFill/>
              </a:ln>
              <a:solidFill>
                <a:schemeClr val="tx1"/>
              </a:solidFill>
              <a:effectLst/>
              <a:latin typeface="+mn-ea"/>
            </a:endParaRPr>
          </a:p>
        </p:txBody>
      </p:sp>
      <p:sp>
        <p:nvSpPr>
          <p:cNvPr id="11" name="圓角矩形 10"/>
          <p:cNvSpPr/>
          <p:nvPr/>
        </p:nvSpPr>
        <p:spPr bwMode="auto">
          <a:xfrm>
            <a:off x="4284223" y="1365566"/>
            <a:ext cx="2304000" cy="432048"/>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風險與報酬測試</a:t>
            </a:r>
            <a:endParaRPr kumimoji="1" lang="zh-TW" altLang="en-US" sz="2400" b="0" i="0" u="none" strike="noStrike" cap="none" normalizeH="0" baseline="0" dirty="0" smtClean="0">
              <a:ln>
                <a:noFill/>
              </a:ln>
              <a:solidFill>
                <a:schemeClr val="tx1"/>
              </a:solidFill>
              <a:effectLst/>
              <a:latin typeface="+mn-ea"/>
            </a:endParaRPr>
          </a:p>
        </p:txBody>
      </p:sp>
      <p:sp>
        <p:nvSpPr>
          <p:cNvPr id="12" name="圓角矩形 11"/>
          <p:cNvSpPr/>
          <p:nvPr/>
        </p:nvSpPr>
        <p:spPr bwMode="auto">
          <a:xfrm>
            <a:off x="4287823" y="1916832"/>
            <a:ext cx="2304254" cy="432048"/>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控制測試</a:t>
            </a:r>
            <a:endParaRPr kumimoji="1" lang="zh-TW" altLang="en-US" sz="2400" b="0" i="0" u="none" strike="noStrike" cap="none" normalizeH="0" baseline="0" dirty="0" smtClean="0">
              <a:ln>
                <a:noFill/>
              </a:ln>
              <a:solidFill>
                <a:schemeClr val="tx1"/>
              </a:solidFill>
              <a:effectLst/>
              <a:latin typeface="+mn-ea"/>
            </a:endParaRPr>
          </a:p>
        </p:txBody>
      </p:sp>
      <p:cxnSp>
        <p:nvCxnSpPr>
          <p:cNvPr id="14" name="直線接點 13"/>
          <p:cNvCxnSpPr>
            <a:endCxn id="10" idx="1"/>
          </p:cNvCxnSpPr>
          <p:nvPr/>
        </p:nvCxnSpPr>
        <p:spPr bwMode="auto">
          <a:xfrm>
            <a:off x="4067944" y="1030323"/>
            <a:ext cx="216024"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6" name="直線接點 15"/>
          <p:cNvCxnSpPr/>
          <p:nvPr/>
        </p:nvCxnSpPr>
        <p:spPr bwMode="auto">
          <a:xfrm>
            <a:off x="4067944" y="476672"/>
            <a:ext cx="0" cy="1656184"/>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8" name="直線接點 17"/>
          <p:cNvCxnSpPr>
            <a:endCxn id="12" idx="1"/>
          </p:cNvCxnSpPr>
          <p:nvPr/>
        </p:nvCxnSpPr>
        <p:spPr bwMode="auto">
          <a:xfrm>
            <a:off x="4067944" y="2132856"/>
            <a:ext cx="219879"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22" name="直線接點 21"/>
          <p:cNvCxnSpPr/>
          <p:nvPr/>
        </p:nvCxnSpPr>
        <p:spPr bwMode="auto">
          <a:xfrm>
            <a:off x="3923928" y="1412776"/>
            <a:ext cx="144016"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24" name="直線接點 23"/>
          <p:cNvCxnSpPr>
            <a:endCxn id="11" idx="1"/>
          </p:cNvCxnSpPr>
          <p:nvPr/>
        </p:nvCxnSpPr>
        <p:spPr bwMode="auto">
          <a:xfrm>
            <a:off x="4067944" y="1581589"/>
            <a:ext cx="216279" cy="1"/>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25" name="文字方塊 24"/>
          <p:cNvSpPr txBox="1"/>
          <p:nvPr/>
        </p:nvSpPr>
        <p:spPr>
          <a:xfrm>
            <a:off x="673224" y="3717031"/>
            <a:ext cx="3024000" cy="175432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smtClean="0"/>
              <a:t>不能除列</a:t>
            </a:r>
            <a:endParaRPr lang="en-US" altLang="zh-TW" sz="2400" dirty="0" smtClean="0"/>
          </a:p>
          <a:p>
            <a:pPr marL="342900" indent="-342900">
              <a:lnSpc>
                <a:spcPct val="150000"/>
              </a:lnSpc>
              <a:buFont typeface="Arial" panose="020B0604020202020204" pitchFamily="34" charset="0"/>
              <a:buChar char="•"/>
            </a:pPr>
            <a:r>
              <a:rPr lang="zh-TW" altLang="en-US" sz="2400" dirty="0"/>
              <a:t>認列借款的負債及相關的利息費用</a:t>
            </a:r>
          </a:p>
        </p:txBody>
      </p:sp>
      <p:sp>
        <p:nvSpPr>
          <p:cNvPr id="26" name="文字方塊 25"/>
          <p:cNvSpPr txBox="1"/>
          <p:nvPr/>
        </p:nvSpPr>
        <p:spPr>
          <a:xfrm>
            <a:off x="5364088" y="3717030"/>
            <a:ext cx="3024000" cy="113511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400" dirty="0" smtClean="0"/>
              <a:t>除列</a:t>
            </a:r>
            <a:endParaRPr lang="en-US" altLang="zh-TW" sz="2400" dirty="0" smtClean="0"/>
          </a:p>
          <a:p>
            <a:pPr marL="342900" indent="-342900">
              <a:lnSpc>
                <a:spcPct val="150000"/>
              </a:lnSpc>
              <a:buFont typeface="Arial" panose="020B0604020202020204" pitchFamily="34" charset="0"/>
              <a:buChar char="•"/>
            </a:pPr>
            <a:r>
              <a:rPr lang="zh-TW" altLang="en-US" sz="2400" dirty="0"/>
              <a:t>認列出售損益</a:t>
            </a:r>
          </a:p>
        </p:txBody>
      </p:sp>
      <p:sp>
        <p:nvSpPr>
          <p:cNvPr id="27" name="圓角矩形 26"/>
          <p:cNvSpPr/>
          <p:nvPr/>
        </p:nvSpPr>
        <p:spPr bwMode="auto">
          <a:xfrm>
            <a:off x="4283968" y="260648"/>
            <a:ext cx="2304255" cy="432048"/>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合約權利屆滿</a:t>
            </a:r>
            <a:endParaRPr kumimoji="1" lang="zh-TW" altLang="en-US" sz="2400" b="0" i="0" u="none" strike="noStrike" cap="none" normalizeH="0" baseline="0" dirty="0" smtClean="0">
              <a:ln>
                <a:noFill/>
              </a:ln>
              <a:solidFill>
                <a:schemeClr val="tx1"/>
              </a:solidFill>
              <a:effectLst/>
              <a:latin typeface="+mn-ea"/>
            </a:endParaRPr>
          </a:p>
        </p:txBody>
      </p:sp>
      <p:cxnSp>
        <p:nvCxnSpPr>
          <p:cNvPr id="30" name="直線接點 29"/>
          <p:cNvCxnSpPr/>
          <p:nvPr/>
        </p:nvCxnSpPr>
        <p:spPr bwMode="auto">
          <a:xfrm>
            <a:off x="4067944" y="489214"/>
            <a:ext cx="216024" cy="0"/>
          </a:xfrm>
          <a:prstGeom prst="line">
            <a:avLst/>
          </a:prstGeom>
          <a:solidFill>
            <a:schemeClr val="accent1"/>
          </a:solidFill>
          <a:ln w="1905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656675661"/>
      </p:ext>
    </p:extLst>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44000" y="1729328"/>
          <a:ext cx="8856000" cy="3931920"/>
        </p:xfrm>
        <a:graphic>
          <a:graphicData uri="http://schemas.openxmlformats.org/drawingml/2006/table">
            <a:tbl>
              <a:tblPr bandRow="1">
                <a:tableStyleId>{5C22544A-7EE6-4342-B048-85BDC9FD1C3A}</a:tableStyleId>
              </a:tblPr>
              <a:tblGrid>
                <a:gridCol w="2952000">
                  <a:extLst>
                    <a:ext uri="{9D8B030D-6E8A-4147-A177-3AD203B41FA5}">
                      <a16:colId xmlns:a16="http://schemas.microsoft.com/office/drawing/2014/main" xmlns="" val="3226108220"/>
                    </a:ext>
                  </a:extLst>
                </a:gridCol>
                <a:gridCol w="5904000">
                  <a:extLst>
                    <a:ext uri="{9D8B030D-6E8A-4147-A177-3AD203B41FA5}">
                      <a16:colId xmlns:a16="http://schemas.microsoft.com/office/drawing/2014/main" xmlns="" val="3090146796"/>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t>金融資產移轉</a:t>
                      </a:r>
                    </a:p>
                  </a:txBody>
                  <a:tcPr anchor="ctr">
                    <a:solidFill>
                      <a:schemeClr val="accent6">
                        <a:lumMod val="20000"/>
                        <a:lumOff val="80000"/>
                      </a:schemeClr>
                    </a:solidFill>
                  </a:tcPr>
                </a:tc>
                <a:tc>
                  <a:txBody>
                    <a:bodyPr/>
                    <a:lstStyle/>
                    <a:p>
                      <a:r>
                        <a:rPr lang="zh-TW" altLang="en-US" sz="2400" dirty="0" smtClean="0"/>
                        <a:t>指企業（移轉人）將非現金之金融資產讓與或交付給該金融資產發行人以外的個體（受讓人）</a:t>
                      </a:r>
                      <a:endParaRPr lang="zh-TW" altLang="en-US" sz="2400" dirty="0"/>
                    </a:p>
                  </a:txBody>
                  <a:tcPr/>
                </a:tc>
                <a:extLst>
                  <a:ext uri="{0D108BD9-81ED-4DB2-BD59-A6C34878D82A}">
                    <a16:rowId xmlns:a16="http://schemas.microsoft.com/office/drawing/2014/main" xmlns="" val="2868470530"/>
                  </a:ext>
                </a:extLst>
              </a:tr>
              <a:tr h="370840">
                <a:tc>
                  <a:txBody>
                    <a:bodyPr/>
                    <a:lstStyle/>
                    <a:p>
                      <a:pPr algn="ctr"/>
                      <a:r>
                        <a:rPr lang="zh-TW" altLang="en-US" sz="2400" dirty="0" smtClean="0"/>
                        <a:t>金融資產所有權上的</a:t>
                      </a:r>
                      <a:endParaRPr lang="en-US" altLang="zh-TW" sz="2400" dirty="0" smtClean="0"/>
                    </a:p>
                    <a:p>
                      <a:pPr algn="ctr"/>
                      <a:r>
                        <a:rPr lang="zh-TW" altLang="en-US" sz="2400" dirty="0" smtClean="0"/>
                        <a:t>風險與報酬</a:t>
                      </a:r>
                      <a:endParaRPr lang="zh-TW" altLang="en-US" sz="2400" dirty="0"/>
                    </a:p>
                  </a:txBody>
                  <a:tcPr anchor="ctr">
                    <a:solidFill>
                      <a:schemeClr val="accent6">
                        <a:lumMod val="20000"/>
                        <a:lumOff val="80000"/>
                      </a:schemeClr>
                    </a:solidFill>
                  </a:tcPr>
                </a:tc>
                <a:tc>
                  <a:txBody>
                    <a:bodyPr/>
                    <a:lstStyle/>
                    <a:p>
                      <a:r>
                        <a:rPr lang="zh-TW" altLang="en-US" sz="2400" dirty="0" smtClean="0"/>
                        <a:t>指金融資產未來現金流量的淨現值及時間分布的波動性，使企業面臨的風險和報酬</a:t>
                      </a:r>
                      <a:endParaRPr lang="zh-TW" altLang="en-US" sz="2400" dirty="0"/>
                    </a:p>
                  </a:txBody>
                  <a:tcPr/>
                </a:tc>
                <a:extLst>
                  <a:ext uri="{0D108BD9-81ED-4DB2-BD59-A6C34878D82A}">
                    <a16:rowId xmlns:a16="http://schemas.microsoft.com/office/drawing/2014/main" xmlns="" val="2579208503"/>
                  </a:ext>
                </a:extLst>
              </a:tr>
              <a:tr h="370840">
                <a:tc>
                  <a:txBody>
                    <a:bodyPr/>
                    <a:lstStyle/>
                    <a:p>
                      <a:pPr algn="ctr"/>
                      <a:r>
                        <a:rPr lang="zh-TW" altLang="en-US" sz="2400" dirty="0" smtClean="0"/>
                        <a:t>金融資產的控制</a:t>
                      </a:r>
                      <a:endParaRPr lang="zh-TW" altLang="en-US" sz="2400" dirty="0"/>
                    </a:p>
                  </a:txBody>
                  <a:tcPr anchor="ctr">
                    <a:solidFill>
                      <a:schemeClr val="accent6">
                        <a:lumMod val="20000"/>
                        <a:lumOff val="80000"/>
                      </a:schemeClr>
                    </a:solidFill>
                  </a:tcPr>
                </a:tc>
                <a:tc>
                  <a:txBody>
                    <a:bodyPr/>
                    <a:lstStyle/>
                    <a:p>
                      <a:r>
                        <a:rPr lang="en-US" altLang="zh-TW" sz="2400" dirty="0" smtClean="0"/>
                        <a:t>(1)</a:t>
                      </a:r>
                      <a:r>
                        <a:rPr lang="zh-TW" altLang="en-US" sz="2400" dirty="0" smtClean="0"/>
                        <a:t>有實際能力將該金融資產整體出售給非關係第三人</a:t>
                      </a:r>
                    </a:p>
                    <a:p>
                      <a:r>
                        <a:rPr lang="en-US" altLang="zh-TW" sz="2400" dirty="0" smtClean="0"/>
                        <a:t>(2)</a:t>
                      </a:r>
                      <a:r>
                        <a:rPr lang="zh-TW" altLang="en-US" sz="2400" dirty="0" smtClean="0"/>
                        <a:t>能單獨（無須經移轉人同意）行使該移轉能力</a:t>
                      </a:r>
                    </a:p>
                    <a:p>
                      <a:r>
                        <a:rPr lang="en-US" altLang="zh-TW" sz="2400" dirty="0" smtClean="0"/>
                        <a:t>(3)</a:t>
                      </a:r>
                      <a:r>
                        <a:rPr lang="zh-TW" altLang="en-US" sz="2400" dirty="0" smtClean="0"/>
                        <a:t>無須對該移轉附加任何限制</a:t>
                      </a:r>
                      <a:endParaRPr lang="zh-TW" altLang="en-US" sz="2400" dirty="0"/>
                    </a:p>
                  </a:txBody>
                  <a:tcPr/>
                </a:tc>
                <a:extLst>
                  <a:ext uri="{0D108BD9-81ED-4DB2-BD59-A6C34878D82A}">
                    <a16:rowId xmlns:a16="http://schemas.microsoft.com/office/drawing/2014/main" xmlns="" val="2327907413"/>
                  </a:ext>
                </a:extLst>
              </a:tr>
            </a:tbl>
          </a:graphicData>
        </a:graphic>
      </p:graphicFrame>
    </p:spTree>
    <p:extLst>
      <p:ext uri="{BB962C8B-B14F-4D97-AF65-F5344CB8AC3E}">
        <p14:creationId xmlns:p14="http://schemas.microsoft.com/office/powerpoint/2010/main" val="1820797018"/>
      </p:ext>
    </p:extLst>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8904" y="1557352"/>
            <a:ext cx="8229600" cy="5040000"/>
          </a:xfrm>
        </p:spPr>
        <p:txBody>
          <a:bodyPr/>
          <a:lstStyle/>
          <a:p>
            <a:pPr marL="0" indent="0">
              <a:buNone/>
            </a:pPr>
            <a:r>
              <a:rPr lang="zh-TW" altLang="en-US" sz="2400" dirty="0"/>
              <a:t>金融資產移轉必須滿足下列條件：</a:t>
            </a:r>
          </a:p>
          <a:p>
            <a:pPr marL="0" indent="0">
              <a:buNone/>
            </a:pPr>
            <a:r>
              <a:rPr lang="en-US" altLang="zh-TW" sz="2400" dirty="0"/>
              <a:t>(1)</a:t>
            </a:r>
            <a:r>
              <a:rPr lang="zh-TW" altLang="en-US" sz="2400" dirty="0"/>
              <a:t>將收取金融資產現金流量的權利移轉給受讓人（亦即由受讓人自行收款</a:t>
            </a:r>
            <a:r>
              <a:rPr lang="zh-TW" altLang="en-US" sz="2400" dirty="0" smtClean="0"/>
              <a:t>）</a:t>
            </a:r>
            <a:endParaRPr lang="zh-TW" altLang="en-US" sz="2400" dirty="0"/>
          </a:p>
          <a:p>
            <a:pPr marL="0" indent="0">
              <a:buNone/>
            </a:pPr>
            <a:r>
              <a:rPr lang="en-US" altLang="zh-TW" sz="2400" dirty="0"/>
              <a:t>(2)</a:t>
            </a:r>
            <a:r>
              <a:rPr lang="zh-TW" altLang="en-US" sz="2400" dirty="0"/>
              <a:t>將金融資產移轉給受讓人，但保留收取金融資產現金流量的權利，並承擔將收取的現金流量交付給最終收款人的義務，同時滿足下列三條件：</a:t>
            </a:r>
          </a:p>
          <a:p>
            <a:pPr marL="0" indent="0">
              <a:buNone/>
            </a:pPr>
            <a:r>
              <a:rPr lang="en-US" altLang="zh-TW" sz="2400" dirty="0"/>
              <a:t>a.</a:t>
            </a:r>
            <a:r>
              <a:rPr lang="zh-TW" altLang="en-US" sz="2400" dirty="0"/>
              <a:t>企業從該金融資產收到對等的現金流量時，才有義務將其交給最終</a:t>
            </a:r>
            <a:r>
              <a:rPr lang="zh-TW" altLang="en-US" sz="2400" dirty="0" smtClean="0"/>
              <a:t>收款人</a:t>
            </a:r>
            <a:endParaRPr lang="zh-TW" altLang="en-US" sz="2400" dirty="0"/>
          </a:p>
          <a:p>
            <a:pPr marL="0" indent="0">
              <a:buNone/>
            </a:pPr>
            <a:r>
              <a:rPr lang="en-US" altLang="zh-TW" sz="2400" dirty="0"/>
              <a:t>b.</a:t>
            </a:r>
            <a:r>
              <a:rPr lang="zh-TW" altLang="en-US" sz="2400" dirty="0"/>
              <a:t>根據合約規定，企業不得出售該金融資產或提供作為擔保品，但可以將其作為對最終收款人支付現金流量的</a:t>
            </a:r>
            <a:r>
              <a:rPr lang="zh-TW" altLang="en-US" sz="2400" dirty="0" smtClean="0"/>
              <a:t>保證</a:t>
            </a:r>
            <a:endParaRPr lang="zh-TW" altLang="en-US" sz="2400" dirty="0"/>
          </a:p>
          <a:p>
            <a:pPr marL="0" indent="0">
              <a:buNone/>
            </a:pPr>
            <a:r>
              <a:rPr lang="en-US" altLang="zh-TW" sz="2400" dirty="0"/>
              <a:t>c.</a:t>
            </a:r>
            <a:r>
              <a:rPr lang="zh-TW" altLang="en-US" sz="2400" dirty="0"/>
              <a:t>企業有義務將收取的現金流量及時支付給最終</a:t>
            </a:r>
            <a:r>
              <a:rPr lang="zh-TW" altLang="en-US" sz="2400" dirty="0" smtClean="0"/>
              <a:t>收款人</a:t>
            </a:r>
            <a:endParaRPr lang="zh-TW" altLang="en-US" sz="2400" dirty="0"/>
          </a:p>
          <a:p>
            <a:pPr marL="0" indent="0">
              <a:buNone/>
            </a:pPr>
            <a:endParaRPr lang="zh-TW" altLang="en-US" sz="2400" dirty="0"/>
          </a:p>
        </p:txBody>
      </p:sp>
      <p:sp>
        <p:nvSpPr>
          <p:cNvPr id="4" name="矩形 3"/>
          <p:cNvSpPr/>
          <p:nvPr/>
        </p:nvSpPr>
        <p:spPr bwMode="auto">
          <a:xfrm>
            <a:off x="0" y="1196752"/>
            <a:ext cx="467544" cy="1699200"/>
          </a:xfrm>
          <a:prstGeom prst="rect">
            <a:avLst/>
          </a:prstGeom>
          <a:solidFill>
            <a:schemeClr val="accent1"/>
          </a:solidFill>
          <a:ln w="12700" cap="sq" cmpd="sng" algn="ctr">
            <a:noFill/>
            <a:prstDash val="solid"/>
            <a:round/>
            <a:headEnd type="none" w="sm" len="sm"/>
            <a:tailEnd type="none" w="sm" len="sm"/>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移轉測試</a:t>
            </a:r>
          </a:p>
        </p:txBody>
      </p:sp>
      <p:sp>
        <p:nvSpPr>
          <p:cNvPr id="5" name="矩形 4"/>
          <p:cNvSpPr/>
          <p:nvPr/>
        </p:nvSpPr>
        <p:spPr bwMode="auto">
          <a:xfrm>
            <a:off x="0" y="2860159"/>
            <a:ext cx="467544" cy="2300930"/>
          </a:xfrm>
          <a:prstGeom prst="rect">
            <a:avLst/>
          </a:prstGeom>
          <a:solidFill>
            <a:schemeClr val="bg1"/>
          </a:solidFill>
          <a:ln w="12700" cap="sq" cmpd="sng" algn="ctr">
            <a:noFill/>
            <a:prstDash val="solid"/>
            <a:round/>
            <a:headEnd type="none" w="sm" len="sm"/>
            <a:tailEnd type="none" w="sm" len="sm"/>
          </a:ln>
          <a:effectLst/>
        </p:spPr>
        <p:txBody>
          <a:bodyPr vert="eaVert"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風險與報酬測試</a:t>
            </a:r>
            <a:endParaRPr kumimoji="1" lang="zh-TW" altLang="en-US" sz="2400" b="0" i="0" u="none" strike="noStrike" cap="none" normalizeH="0" baseline="0" dirty="0" smtClean="0">
              <a:ln>
                <a:noFill/>
              </a:ln>
              <a:solidFill>
                <a:schemeClr val="tx1"/>
              </a:solidFill>
              <a:effectLst/>
              <a:latin typeface="+mn-ea"/>
            </a:endParaRPr>
          </a:p>
        </p:txBody>
      </p:sp>
      <p:sp>
        <p:nvSpPr>
          <p:cNvPr id="6" name="矩形 5"/>
          <p:cNvSpPr/>
          <p:nvPr/>
        </p:nvSpPr>
        <p:spPr bwMode="auto">
          <a:xfrm>
            <a:off x="0" y="5157192"/>
            <a:ext cx="468000" cy="1700808"/>
          </a:xfrm>
          <a:prstGeom prst="rect">
            <a:avLst/>
          </a:prstGeom>
          <a:solidFill>
            <a:schemeClr val="bg1"/>
          </a:solidFill>
          <a:ln w="12700" cap="sq" cmpd="sng" algn="ctr">
            <a:noFill/>
            <a:prstDash val="solid"/>
            <a:round/>
            <a:headEnd type="none" w="sm" len="sm"/>
            <a:tailEnd type="none" w="sm" len="sm"/>
          </a:ln>
          <a:effectLst/>
        </p:spPr>
        <p:txBody>
          <a:bodyPr vert="eaVert"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控制測試</a:t>
            </a:r>
            <a:endParaRPr kumimoji="1" lang="zh-TW" altLang="en-US" sz="2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958983976"/>
      </p:ext>
    </p:extLst>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8904" y="1557352"/>
            <a:ext cx="8229600" cy="5040000"/>
          </a:xfrm>
        </p:spPr>
        <p:txBody>
          <a:bodyPr/>
          <a:lstStyle/>
          <a:p>
            <a:pPr marL="0" indent="0">
              <a:buNone/>
            </a:pPr>
            <a:r>
              <a:rPr lang="zh-TW" altLang="en-US" sz="2400" dirty="0"/>
              <a:t>金融資產移轉時，其風險與報酬是否移轉給受讓人及應否除列，可能有三種情況：</a:t>
            </a:r>
          </a:p>
          <a:p>
            <a:pPr marL="0" indent="0">
              <a:lnSpc>
                <a:spcPct val="114000"/>
              </a:lnSpc>
              <a:buNone/>
            </a:pPr>
            <a:r>
              <a:rPr lang="en-US" altLang="zh-TW" sz="2400" dirty="0"/>
              <a:t>(1)</a:t>
            </a:r>
            <a:r>
              <a:rPr lang="zh-TW" altLang="en-US" sz="2400" dirty="0"/>
              <a:t>移轉所有權上幾乎所有的風險與報酬─</a:t>
            </a:r>
            <a:r>
              <a:rPr lang="zh-TW" altLang="en-US" sz="2400" dirty="0">
                <a:solidFill>
                  <a:srgbClr val="FF0000"/>
                </a:solidFill>
              </a:rPr>
              <a:t>除</a:t>
            </a:r>
            <a:r>
              <a:rPr lang="zh-TW" altLang="en-US" sz="2400" dirty="0" smtClean="0">
                <a:solidFill>
                  <a:srgbClr val="FF0000"/>
                </a:solidFill>
              </a:rPr>
              <a:t>列</a:t>
            </a:r>
            <a:r>
              <a:rPr lang="en-US" altLang="zh-TW" sz="2400" dirty="0" smtClean="0"/>
              <a:t/>
            </a:r>
            <a:br>
              <a:rPr lang="en-US" altLang="zh-TW" sz="2400" dirty="0" smtClean="0"/>
            </a:br>
            <a:r>
              <a:rPr lang="zh-TW" altLang="en-US" sz="2400" dirty="0">
                <a:solidFill>
                  <a:srgbClr val="0070C0"/>
                </a:solidFill>
              </a:rPr>
              <a:t>→對企業而言已不符資產定義（因為已無未來經濟效益）</a:t>
            </a:r>
          </a:p>
          <a:p>
            <a:pPr marL="0" indent="0">
              <a:lnSpc>
                <a:spcPct val="114000"/>
              </a:lnSpc>
              <a:buNone/>
            </a:pPr>
            <a:r>
              <a:rPr lang="en-US" altLang="zh-TW" sz="2400" dirty="0"/>
              <a:t>(2)</a:t>
            </a:r>
            <a:r>
              <a:rPr lang="zh-TW" altLang="en-US" sz="2400" dirty="0"/>
              <a:t>保留所有權上幾乎所有的風險與報酬─</a:t>
            </a:r>
            <a:r>
              <a:rPr lang="zh-TW" altLang="en-US" sz="2400" dirty="0">
                <a:solidFill>
                  <a:srgbClr val="FF0000"/>
                </a:solidFill>
              </a:rPr>
              <a:t>繼續認</a:t>
            </a:r>
            <a:r>
              <a:rPr lang="zh-TW" altLang="en-US" sz="2400" dirty="0" smtClean="0">
                <a:solidFill>
                  <a:srgbClr val="FF0000"/>
                </a:solidFill>
              </a:rPr>
              <a:t>列</a:t>
            </a:r>
            <a:r>
              <a:rPr lang="en-US" altLang="zh-TW" sz="2400" dirty="0" smtClean="0"/>
              <a:t/>
            </a:r>
            <a:br>
              <a:rPr lang="en-US" altLang="zh-TW" sz="2400" dirty="0" smtClean="0"/>
            </a:br>
            <a:r>
              <a:rPr lang="zh-TW" altLang="en-US" sz="2400" dirty="0">
                <a:solidFill>
                  <a:srgbClr val="0070C0"/>
                </a:solidFill>
              </a:rPr>
              <a:t>→仍屬企業的資產</a:t>
            </a:r>
          </a:p>
          <a:p>
            <a:pPr marL="0" indent="0">
              <a:lnSpc>
                <a:spcPct val="114000"/>
              </a:lnSpc>
              <a:buNone/>
            </a:pPr>
            <a:r>
              <a:rPr lang="en-US" altLang="zh-TW" sz="2400" dirty="0"/>
              <a:t>(3)</a:t>
            </a:r>
            <a:r>
              <a:rPr lang="zh-TW" altLang="en-US" sz="2400" dirty="0"/>
              <a:t>既不移轉也不保留所有權上幾乎所有的風險與報酬─</a:t>
            </a:r>
            <a:r>
              <a:rPr lang="zh-TW" altLang="en-US" sz="2400" dirty="0">
                <a:solidFill>
                  <a:srgbClr val="FF0000"/>
                </a:solidFill>
              </a:rPr>
              <a:t>再做控制</a:t>
            </a:r>
            <a:r>
              <a:rPr lang="zh-TW" altLang="en-US" sz="2400" dirty="0" smtClean="0">
                <a:solidFill>
                  <a:srgbClr val="FF0000"/>
                </a:solidFill>
              </a:rPr>
              <a:t>測試</a:t>
            </a:r>
            <a:r>
              <a:rPr lang="en-US" altLang="zh-TW" sz="2400" dirty="0" smtClean="0"/>
              <a:t/>
            </a:r>
            <a:br>
              <a:rPr lang="en-US" altLang="zh-TW" sz="2400" dirty="0" smtClean="0"/>
            </a:br>
            <a:r>
              <a:rPr lang="zh-TW" altLang="en-US" sz="2400" dirty="0">
                <a:solidFill>
                  <a:srgbClr val="0070C0"/>
                </a:solidFill>
              </a:rPr>
              <a:t>→應否除列須視企業是否放棄對該金融資產的控制</a:t>
            </a:r>
          </a:p>
        </p:txBody>
      </p:sp>
      <p:sp>
        <p:nvSpPr>
          <p:cNvPr id="4" name="矩形 3"/>
          <p:cNvSpPr/>
          <p:nvPr/>
        </p:nvSpPr>
        <p:spPr bwMode="auto">
          <a:xfrm>
            <a:off x="0" y="1196752"/>
            <a:ext cx="467544" cy="1699200"/>
          </a:xfrm>
          <a:prstGeom prst="rect">
            <a:avLst/>
          </a:prstGeom>
          <a:solidFill>
            <a:schemeClr val="bg1"/>
          </a:solidFill>
          <a:ln w="12700" cap="sq" cmpd="sng" algn="ctr">
            <a:noFill/>
            <a:prstDash val="solid"/>
            <a:round/>
            <a:headEnd type="none" w="sm" len="sm"/>
            <a:tailEnd type="none" w="sm" len="sm"/>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移轉測試</a:t>
            </a:r>
          </a:p>
        </p:txBody>
      </p:sp>
      <p:sp>
        <p:nvSpPr>
          <p:cNvPr id="5" name="矩形 4"/>
          <p:cNvSpPr/>
          <p:nvPr/>
        </p:nvSpPr>
        <p:spPr bwMode="auto">
          <a:xfrm>
            <a:off x="0" y="2860159"/>
            <a:ext cx="467544" cy="2300930"/>
          </a:xfrm>
          <a:prstGeom prst="rect">
            <a:avLst/>
          </a:prstGeom>
          <a:solidFill>
            <a:schemeClr val="accent1"/>
          </a:solidFill>
          <a:ln w="12700" cap="sq" cmpd="sng" algn="ctr">
            <a:noFill/>
            <a:prstDash val="solid"/>
            <a:round/>
            <a:headEnd type="none" w="sm" len="sm"/>
            <a:tailEnd type="none" w="sm" len="sm"/>
          </a:ln>
          <a:effectLst/>
        </p:spPr>
        <p:txBody>
          <a:bodyPr vert="eaVert"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風險與報酬測試</a:t>
            </a:r>
            <a:endParaRPr kumimoji="1" lang="zh-TW" altLang="en-US" sz="2400" b="0" i="0" u="none" strike="noStrike" cap="none" normalizeH="0" baseline="0" dirty="0" smtClean="0">
              <a:ln>
                <a:noFill/>
              </a:ln>
              <a:solidFill>
                <a:schemeClr val="tx1"/>
              </a:solidFill>
              <a:effectLst/>
              <a:latin typeface="+mn-ea"/>
            </a:endParaRPr>
          </a:p>
        </p:txBody>
      </p:sp>
      <p:sp>
        <p:nvSpPr>
          <p:cNvPr id="6" name="矩形 5"/>
          <p:cNvSpPr/>
          <p:nvPr/>
        </p:nvSpPr>
        <p:spPr bwMode="auto">
          <a:xfrm>
            <a:off x="0" y="5157192"/>
            <a:ext cx="468000" cy="1700808"/>
          </a:xfrm>
          <a:prstGeom prst="rect">
            <a:avLst/>
          </a:prstGeom>
          <a:solidFill>
            <a:schemeClr val="bg1"/>
          </a:solidFill>
          <a:ln w="12700" cap="sq" cmpd="sng" algn="ctr">
            <a:noFill/>
            <a:prstDash val="solid"/>
            <a:round/>
            <a:headEnd type="none" w="sm" len="sm"/>
            <a:tailEnd type="none" w="sm" len="sm"/>
          </a:ln>
          <a:effectLst/>
        </p:spPr>
        <p:txBody>
          <a:bodyPr vert="eaVert"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控制測試</a:t>
            </a:r>
            <a:endParaRPr kumimoji="1" lang="zh-TW" altLang="en-US" sz="2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536321017"/>
      </p:ext>
    </p:extLst>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8904" y="1557352"/>
            <a:ext cx="8229600" cy="5040000"/>
          </a:xfrm>
        </p:spPr>
        <p:txBody>
          <a:bodyPr/>
          <a:lstStyle/>
          <a:p>
            <a:pPr marL="0" indent="0">
              <a:buNone/>
            </a:pPr>
            <a:r>
              <a:rPr lang="zh-TW" altLang="en-US" sz="2400" dirty="0"/>
              <a:t>企業移轉金融資產若保有買回選擇權</a:t>
            </a:r>
            <a:r>
              <a:rPr lang="en-US" altLang="zh-TW" sz="2400" dirty="0"/>
              <a:t>(call option)</a:t>
            </a:r>
            <a:r>
              <a:rPr lang="zh-TW" altLang="en-US" sz="2400" dirty="0"/>
              <a:t>或再買回協議</a:t>
            </a:r>
            <a:r>
              <a:rPr lang="en-US" altLang="zh-TW" sz="2400" dirty="0"/>
              <a:t>(repurchase agreement)</a:t>
            </a:r>
            <a:r>
              <a:rPr lang="zh-TW" altLang="en-US" sz="2400" dirty="0"/>
              <a:t>，則未放棄控制，因為隨時可以買回。</a:t>
            </a:r>
          </a:p>
          <a:p>
            <a:pPr marL="0" indent="0">
              <a:buNone/>
            </a:pPr>
            <a:r>
              <a:rPr lang="zh-TW" altLang="en-US" sz="2400" dirty="0"/>
              <a:t>金融資產本身是否有活絡的市場，亦即該金融資產是否容易在市場上取得，影響到受讓人是否有實際能力出售該金融資產</a:t>
            </a:r>
            <a:r>
              <a:rPr lang="zh-TW" altLang="en-US" sz="2400" dirty="0" smtClean="0"/>
              <a:t>。</a:t>
            </a:r>
            <a:endParaRPr lang="en-US" altLang="zh-TW" sz="2400" dirty="0" smtClean="0"/>
          </a:p>
          <a:p>
            <a:pPr marL="0" indent="0">
              <a:buNone/>
            </a:pPr>
            <a:r>
              <a:rPr lang="zh-TW" altLang="en-US" sz="2400" dirty="0" smtClean="0"/>
              <a:t>若</a:t>
            </a:r>
            <a:r>
              <a:rPr lang="zh-TW" altLang="en-US" sz="2400" dirty="0"/>
              <a:t>金融資產是易於在市場上取得者，則移轉人即使保有買回選擇權或再買回協議，受讓人仍可將該金融資產出售，遇移轉人行使買回權時，再從市場買回相同金融資產交付移轉人即可</a:t>
            </a:r>
            <a:r>
              <a:rPr lang="zh-TW" altLang="en-US" sz="2400" dirty="0" smtClean="0"/>
              <a:t>。</a:t>
            </a:r>
            <a:endParaRPr lang="en-US" altLang="zh-TW" sz="2400" dirty="0" smtClean="0"/>
          </a:p>
          <a:p>
            <a:pPr marL="0" indent="0">
              <a:buNone/>
            </a:pPr>
            <a:r>
              <a:rPr lang="zh-TW" altLang="en-US" sz="2400" dirty="0" smtClean="0"/>
              <a:t>因此</a:t>
            </a:r>
            <a:r>
              <a:rPr lang="zh-TW" altLang="en-US" sz="2400" dirty="0"/>
              <a:t>，若金融資產是</a:t>
            </a:r>
            <a:r>
              <a:rPr lang="zh-TW" altLang="en-US" sz="2400" dirty="0">
                <a:solidFill>
                  <a:srgbClr val="FF0000"/>
                </a:solidFill>
              </a:rPr>
              <a:t>市場上易於取得</a:t>
            </a:r>
            <a:r>
              <a:rPr lang="zh-TW" altLang="en-US" sz="2400" dirty="0"/>
              <a:t>者（亦即有活絡的市場），即使企業保有買權或再買回協議，一旦移轉即失去控制，應</a:t>
            </a:r>
            <a:r>
              <a:rPr lang="zh-TW" altLang="en-US" sz="2400" dirty="0">
                <a:solidFill>
                  <a:srgbClr val="FF0000"/>
                </a:solidFill>
              </a:rPr>
              <a:t>除列</a:t>
            </a:r>
            <a:r>
              <a:rPr lang="zh-TW" altLang="en-US" sz="2400" dirty="0"/>
              <a:t>該金融資產。</a:t>
            </a:r>
          </a:p>
        </p:txBody>
      </p:sp>
      <p:sp>
        <p:nvSpPr>
          <p:cNvPr id="4" name="矩形 3"/>
          <p:cNvSpPr/>
          <p:nvPr/>
        </p:nvSpPr>
        <p:spPr bwMode="auto">
          <a:xfrm>
            <a:off x="0" y="1196752"/>
            <a:ext cx="467544" cy="1699200"/>
          </a:xfrm>
          <a:prstGeom prst="rect">
            <a:avLst/>
          </a:prstGeom>
          <a:solidFill>
            <a:schemeClr val="bg1"/>
          </a:solidFill>
          <a:ln w="12700" cap="sq" cmpd="sng" algn="ctr">
            <a:noFill/>
            <a:prstDash val="solid"/>
            <a:round/>
            <a:headEnd type="none" w="sm" len="sm"/>
            <a:tailEnd type="none" w="sm" len="sm"/>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移轉測試</a:t>
            </a:r>
          </a:p>
        </p:txBody>
      </p:sp>
      <p:sp>
        <p:nvSpPr>
          <p:cNvPr id="5" name="矩形 4"/>
          <p:cNvSpPr/>
          <p:nvPr/>
        </p:nvSpPr>
        <p:spPr bwMode="auto">
          <a:xfrm>
            <a:off x="0" y="2860159"/>
            <a:ext cx="467544" cy="2300930"/>
          </a:xfrm>
          <a:prstGeom prst="rect">
            <a:avLst/>
          </a:prstGeom>
          <a:solidFill>
            <a:schemeClr val="bg1"/>
          </a:solidFill>
          <a:ln w="12700" cap="sq" cmpd="sng" algn="ctr">
            <a:noFill/>
            <a:prstDash val="solid"/>
            <a:round/>
            <a:headEnd type="none" w="sm" len="sm"/>
            <a:tailEnd type="none" w="sm" len="sm"/>
          </a:ln>
          <a:effectLst/>
        </p:spPr>
        <p:txBody>
          <a:bodyPr vert="eaVert"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風險與報酬測試</a:t>
            </a:r>
            <a:endParaRPr kumimoji="1" lang="zh-TW" altLang="en-US" sz="2400" b="0" i="0" u="none" strike="noStrike" cap="none" normalizeH="0" baseline="0" dirty="0" smtClean="0">
              <a:ln>
                <a:noFill/>
              </a:ln>
              <a:solidFill>
                <a:schemeClr val="tx1"/>
              </a:solidFill>
              <a:effectLst/>
              <a:latin typeface="+mn-ea"/>
            </a:endParaRPr>
          </a:p>
        </p:txBody>
      </p:sp>
      <p:sp>
        <p:nvSpPr>
          <p:cNvPr id="6" name="矩形 5"/>
          <p:cNvSpPr/>
          <p:nvPr/>
        </p:nvSpPr>
        <p:spPr bwMode="auto">
          <a:xfrm>
            <a:off x="0" y="5157192"/>
            <a:ext cx="468000" cy="1700808"/>
          </a:xfrm>
          <a:prstGeom prst="rect">
            <a:avLst/>
          </a:prstGeom>
          <a:solidFill>
            <a:schemeClr val="accent1"/>
          </a:solidFill>
          <a:ln w="12700" cap="sq" cmpd="sng" algn="ctr">
            <a:noFill/>
            <a:prstDash val="solid"/>
            <a:round/>
            <a:headEnd type="none" w="sm" len="sm"/>
            <a:tailEnd type="none" w="sm" len="sm"/>
          </a:ln>
          <a:effectLst/>
        </p:spPr>
        <p:txBody>
          <a:bodyPr vert="eaVert"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控制測試</a:t>
            </a:r>
            <a:endParaRPr kumimoji="1" lang="zh-TW" altLang="en-US" sz="2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30921804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197312"/>
            <a:ext cx="8229600" cy="5040000"/>
          </a:xfrm>
        </p:spPr>
        <p:txBody>
          <a:bodyPr/>
          <a:lstStyle/>
          <a:p>
            <a:pPr marL="0" indent="0">
              <a:buNone/>
            </a:pPr>
            <a:r>
              <a:rPr lang="en-US" altLang="zh-TW" dirty="0" smtClean="0"/>
              <a:t>(</a:t>
            </a:r>
            <a:r>
              <a:rPr lang="zh-TW" altLang="en-US" dirty="0"/>
              <a:t>二</a:t>
            </a:r>
            <a:r>
              <a:rPr lang="en-US" altLang="zh-TW" dirty="0" smtClean="0"/>
              <a:t>)</a:t>
            </a:r>
            <a:r>
              <a:rPr lang="zh-TW" altLang="en-US" dirty="0"/>
              <a:t>交割日會計</a:t>
            </a:r>
          </a:p>
          <a:p>
            <a:pPr marL="0" indent="0">
              <a:buNone/>
            </a:pPr>
            <a:endParaRPr lang="zh-TW" altLang="en-US" dirty="0"/>
          </a:p>
        </p:txBody>
      </p:sp>
      <p:graphicFrame>
        <p:nvGraphicFramePr>
          <p:cNvPr id="13" name="表格 12"/>
          <p:cNvGraphicFramePr>
            <a:graphicFrameLocks noGrp="1"/>
          </p:cNvGraphicFramePr>
          <p:nvPr>
            <p:extLst>
              <p:ext uri="{D42A27DB-BD31-4B8C-83A1-F6EECF244321}">
                <p14:modId xmlns:p14="http://schemas.microsoft.com/office/powerpoint/2010/main" val="531473993"/>
              </p:ext>
            </p:extLst>
          </p:nvPr>
        </p:nvGraphicFramePr>
        <p:xfrm>
          <a:off x="97720" y="1700808"/>
          <a:ext cx="8948560" cy="329184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xmlns="" val="3943259"/>
                    </a:ext>
                  </a:extLst>
                </a:gridCol>
                <a:gridCol w="3492000">
                  <a:extLst>
                    <a:ext uri="{9D8B030D-6E8A-4147-A177-3AD203B41FA5}">
                      <a16:colId xmlns:a16="http://schemas.microsoft.com/office/drawing/2014/main" xmlns="" val="245654089"/>
                    </a:ext>
                  </a:extLst>
                </a:gridCol>
                <a:gridCol w="1296000">
                  <a:extLst>
                    <a:ext uri="{9D8B030D-6E8A-4147-A177-3AD203B41FA5}">
                      <a16:colId xmlns:a16="http://schemas.microsoft.com/office/drawing/2014/main" xmlns="" val="725528437"/>
                    </a:ext>
                  </a:extLst>
                </a:gridCol>
                <a:gridCol w="208280">
                  <a:extLst>
                    <a:ext uri="{9D8B030D-6E8A-4147-A177-3AD203B41FA5}">
                      <a16:colId xmlns:a16="http://schemas.microsoft.com/office/drawing/2014/main" xmlns="" val="1090785128"/>
                    </a:ext>
                  </a:extLst>
                </a:gridCol>
                <a:gridCol w="1296000">
                  <a:extLst>
                    <a:ext uri="{9D8B030D-6E8A-4147-A177-3AD203B41FA5}">
                      <a16:colId xmlns:a16="http://schemas.microsoft.com/office/drawing/2014/main" xmlns="" val="4264772335"/>
                    </a:ext>
                  </a:extLst>
                </a:gridCol>
                <a:gridCol w="208280">
                  <a:extLst>
                    <a:ext uri="{9D8B030D-6E8A-4147-A177-3AD203B41FA5}">
                      <a16:colId xmlns:a16="http://schemas.microsoft.com/office/drawing/2014/main" xmlns="" val="1496881581"/>
                    </a:ext>
                  </a:extLst>
                </a:gridCol>
                <a:gridCol w="1296000">
                  <a:extLst>
                    <a:ext uri="{9D8B030D-6E8A-4147-A177-3AD203B41FA5}">
                      <a16:colId xmlns:a16="http://schemas.microsoft.com/office/drawing/2014/main" xmlns="" val="3417758213"/>
                    </a:ext>
                  </a:extLst>
                </a:gridCol>
              </a:tblGrid>
              <a:tr h="36000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(1)</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(2)</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(3)</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4146906"/>
                  </a:ext>
                </a:extLst>
              </a:tr>
              <a:tr h="0">
                <a:tc>
                  <a:txBody>
                    <a:bodyPr/>
                    <a:lstStyle/>
                    <a:p>
                      <a:r>
                        <a:rPr lang="en-US" altLang="zh-TW" sz="2000" dirty="0" smtClean="0">
                          <a:solidFill>
                            <a:schemeClr val="tx1"/>
                          </a:solidFill>
                        </a:rPr>
                        <a:t>X1/12/30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無分錄</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無分錄</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無分錄</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2283672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rPr>
                        <a:t>X1/12/31</a:t>
                      </a:r>
                      <a:endParaRPr lang="zh-TW" altLang="en-US" sz="20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應收款項</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40,000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4562167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000" dirty="0" smtClean="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透過損益按公允價值衡量</a:t>
                      </a:r>
                      <a:endParaRPr lang="en-US" altLang="zh-TW" sz="2000" dirty="0" smtClean="0">
                        <a:solidFill>
                          <a:schemeClr val="tx1"/>
                        </a:solidFill>
                      </a:endParaRPr>
                    </a:p>
                    <a:p>
                      <a:r>
                        <a:rPr lang="en-US" altLang="zh-TW" sz="2000" dirty="0" smtClean="0">
                          <a:solidFill>
                            <a:schemeClr val="tx1"/>
                          </a:solidFill>
                        </a:rPr>
                        <a:t>            </a:t>
                      </a:r>
                      <a:r>
                        <a:rPr lang="zh-TW" altLang="en-US" sz="2000" dirty="0" smtClean="0">
                          <a:solidFill>
                            <a:schemeClr val="tx1"/>
                          </a:solidFill>
                        </a:rPr>
                        <a:t>之金融資產損益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smtClean="0">
                        <a:solidFill>
                          <a:schemeClr val="tx1"/>
                        </a:solidFill>
                      </a:endParaRPr>
                    </a:p>
                    <a:p>
                      <a:r>
                        <a:rPr lang="zh-TW" altLang="en-US" sz="2000" dirty="0" smtClean="0">
                          <a:solidFill>
                            <a:schemeClr val="tx1"/>
                          </a:solidFill>
                        </a:rPr>
                        <a:t>   </a:t>
                      </a:r>
                      <a:r>
                        <a:rPr lang="en-US" altLang="zh-TW" sz="2000" dirty="0" smtClean="0">
                          <a:solidFill>
                            <a:schemeClr val="tx1"/>
                          </a:solidFill>
                        </a:rPr>
                        <a:t>40,000</a:t>
                      </a:r>
                      <a:endParaRPr lang="en-US" altLang="zh-TW"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07380659"/>
                  </a:ext>
                </a:extLst>
              </a:tr>
              <a:tr h="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應收款項</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40,000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zh-TW" altLang="en-US" sz="2000" dirty="0" smtClean="0">
                          <a:solidFill>
                            <a:schemeClr val="tx1"/>
                          </a:solidFill>
                        </a:rPr>
                        <a:t>無分錄</a:t>
                      </a:r>
                      <a:endParaRPr lang="zh-TW" altLang="en-US" sz="2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4609973"/>
                  </a:ext>
                </a:extLst>
              </a:tr>
              <a:tr h="0">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其他綜合損益－透過其他</a:t>
                      </a:r>
                      <a:endParaRPr lang="en-US" altLang="zh-TW" sz="2000" dirty="0" smtClean="0">
                        <a:solidFill>
                          <a:schemeClr val="tx1"/>
                        </a:solidFill>
                      </a:endParaRPr>
                    </a:p>
                    <a:p>
                      <a:r>
                        <a:rPr lang="en-US" altLang="zh-TW" sz="2000" baseline="0" dirty="0" smtClean="0">
                          <a:solidFill>
                            <a:schemeClr val="tx1"/>
                          </a:solidFill>
                        </a:rPr>
                        <a:t>            </a:t>
                      </a:r>
                      <a:r>
                        <a:rPr lang="zh-TW" altLang="en-US" sz="2000" dirty="0" smtClean="0">
                          <a:solidFill>
                            <a:schemeClr val="tx1"/>
                          </a:solidFill>
                        </a:rPr>
                        <a:t>綜合損益按公允價值衡</a:t>
                      </a:r>
                      <a:endParaRPr lang="en-US" altLang="zh-TW" sz="2000" dirty="0" smtClean="0">
                        <a:solidFill>
                          <a:schemeClr val="tx1"/>
                        </a:solidFill>
                      </a:endParaRPr>
                    </a:p>
                    <a:p>
                      <a:r>
                        <a:rPr lang="en-US" altLang="zh-TW" sz="2000" dirty="0" smtClean="0">
                          <a:solidFill>
                            <a:schemeClr val="tx1"/>
                          </a:solidFill>
                        </a:rPr>
                        <a:t>            </a:t>
                      </a:r>
                      <a:r>
                        <a:rPr lang="zh-TW" altLang="en-US" sz="2000" dirty="0" smtClean="0">
                          <a:solidFill>
                            <a:schemeClr val="tx1"/>
                          </a:solidFill>
                        </a:rPr>
                        <a:t>量金融資產未實現損益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a:t>
                      </a:r>
                    </a:p>
                    <a:p>
                      <a:endParaRPr lang="zh-TW" altLang="en-US" sz="2000" dirty="0" smtClean="0">
                        <a:solidFill>
                          <a:schemeClr val="tx1"/>
                        </a:solidFill>
                      </a:endParaRPr>
                    </a:p>
                    <a:p>
                      <a:r>
                        <a:rPr lang="zh-TW" altLang="en-US" sz="2000" dirty="0" smtClean="0">
                          <a:solidFill>
                            <a:schemeClr val="tx1"/>
                          </a:solidFill>
                        </a:rPr>
                        <a:t>   </a:t>
                      </a:r>
                      <a:r>
                        <a:rPr lang="en-US" altLang="zh-TW" sz="2000" dirty="0" smtClean="0">
                          <a:solidFill>
                            <a:schemeClr val="tx1"/>
                          </a:solidFill>
                        </a:rPr>
                        <a:t>40,000</a:t>
                      </a:r>
                      <a:endParaRPr lang="en-US" altLang="zh-TW"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sz="2000" dirty="0">
                        <a:solidFill>
                          <a:schemeClr val="tx1"/>
                        </a:solidFill>
                      </a:endParaRPr>
                    </a:p>
                  </a:txBody>
                  <a:tcPr/>
                </a:tc>
                <a:extLst>
                  <a:ext uri="{0D108BD9-81ED-4DB2-BD59-A6C34878D82A}">
                    <a16:rowId xmlns:a16="http://schemas.microsoft.com/office/drawing/2014/main" xmlns="" val="4131541744"/>
                  </a:ext>
                </a:extLst>
              </a:tr>
            </a:tbl>
          </a:graphicData>
        </a:graphic>
      </p:graphicFrame>
    </p:spTree>
    <p:extLst>
      <p:ext uri="{BB962C8B-B14F-4D97-AF65-F5344CB8AC3E}">
        <p14:creationId xmlns:p14="http://schemas.microsoft.com/office/powerpoint/2010/main" val="1248189435"/>
      </p:ext>
    </p:extLst>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橢圓 5"/>
          <p:cNvSpPr/>
          <p:nvPr/>
        </p:nvSpPr>
        <p:spPr bwMode="auto">
          <a:xfrm>
            <a:off x="1187624" y="1088665"/>
            <a:ext cx="4104000" cy="7920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企業是否已移轉收取該</a:t>
            </a:r>
            <a:r>
              <a:rPr kumimoji="1" lang="zh-TW" altLang="en-US" dirty="0" smtClean="0">
                <a:latin typeface="+mn-ea"/>
              </a:rPr>
              <a:t>資產</a:t>
            </a:r>
            <a:endParaRPr kumimoji="1" lang="en-US" altLang="zh-TW" dirty="0" smtClean="0">
              <a:latin typeface="+mn-ea"/>
            </a:endParaRPr>
          </a:p>
          <a:p>
            <a:pPr algn="ctr" fontAlgn="base">
              <a:spcBef>
                <a:spcPct val="0"/>
              </a:spcBef>
              <a:spcAft>
                <a:spcPct val="0"/>
              </a:spcAft>
            </a:pPr>
            <a:r>
              <a:rPr kumimoji="1" lang="zh-TW" altLang="en-US" dirty="0" smtClean="0">
                <a:latin typeface="+mn-ea"/>
              </a:rPr>
              <a:t>現金</a:t>
            </a:r>
            <a:r>
              <a:rPr kumimoji="1" lang="zh-TW" altLang="en-US" dirty="0">
                <a:latin typeface="+mn-ea"/>
              </a:rPr>
              <a:t>流量之權利？</a:t>
            </a:r>
            <a:endParaRPr kumimoji="1" lang="zh-TW" altLang="en-US" b="0" i="0" u="none" strike="noStrike" cap="none" normalizeH="0" baseline="0" dirty="0" smtClean="0">
              <a:ln>
                <a:noFill/>
              </a:ln>
              <a:solidFill>
                <a:schemeClr val="tx1"/>
              </a:solidFill>
              <a:effectLst/>
              <a:latin typeface="+mn-ea"/>
            </a:endParaRPr>
          </a:p>
        </p:txBody>
      </p:sp>
      <p:sp>
        <p:nvSpPr>
          <p:cNvPr id="16" name="矩形 15"/>
          <p:cNvSpPr/>
          <p:nvPr/>
        </p:nvSpPr>
        <p:spPr bwMode="auto">
          <a:xfrm>
            <a:off x="1163562" y="6309543"/>
            <a:ext cx="4200526" cy="503833"/>
          </a:xfrm>
          <a:prstGeom prst="rect">
            <a:avLst/>
          </a:prstGeom>
          <a:solidFill>
            <a:srgbClr val="92D050"/>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於企業持續參與之範圍內繼續認列該資產</a:t>
            </a:r>
            <a:endParaRPr kumimoji="1" lang="zh-TW" altLang="en-US" b="0" i="0" u="none" strike="noStrike" cap="none" normalizeH="0" baseline="0" dirty="0" smtClean="0">
              <a:ln>
                <a:noFill/>
              </a:ln>
              <a:solidFill>
                <a:schemeClr val="tx1"/>
              </a:solidFill>
              <a:effectLst/>
              <a:latin typeface="+mn-ea"/>
            </a:endParaRPr>
          </a:p>
        </p:txBody>
      </p:sp>
      <p:sp>
        <p:nvSpPr>
          <p:cNvPr id="5" name="橢圓 4"/>
          <p:cNvSpPr/>
          <p:nvPr/>
        </p:nvSpPr>
        <p:spPr bwMode="auto">
          <a:xfrm>
            <a:off x="1367416" y="44624"/>
            <a:ext cx="3744416" cy="791865"/>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來自該資產現金流量之</a:t>
            </a:r>
            <a:r>
              <a:rPr kumimoji="1" lang="zh-TW" altLang="en-US" dirty="0" smtClean="0">
                <a:latin typeface="+mn-ea"/>
              </a:rPr>
              <a:t>權利</a:t>
            </a:r>
            <a:endParaRPr kumimoji="1" lang="en-US" altLang="zh-TW" dirty="0" smtClean="0">
              <a:latin typeface="+mn-ea"/>
            </a:endParaRPr>
          </a:p>
          <a:p>
            <a:pPr algn="ctr" fontAlgn="base">
              <a:spcBef>
                <a:spcPct val="0"/>
              </a:spcBef>
              <a:spcAft>
                <a:spcPct val="0"/>
              </a:spcAft>
            </a:pPr>
            <a:r>
              <a:rPr kumimoji="1" lang="zh-TW" altLang="en-US" dirty="0" smtClean="0">
                <a:latin typeface="+mn-ea"/>
              </a:rPr>
              <a:t>是否</a:t>
            </a:r>
            <a:r>
              <a:rPr kumimoji="1" lang="zh-TW" altLang="en-US" dirty="0">
                <a:latin typeface="+mn-ea"/>
              </a:rPr>
              <a:t>已失效？</a:t>
            </a:r>
            <a:endParaRPr kumimoji="1" lang="zh-TW" altLang="en-US" b="0" i="0" u="none" strike="noStrike" cap="none" normalizeH="0" baseline="0" dirty="0" smtClean="0">
              <a:ln>
                <a:noFill/>
              </a:ln>
              <a:solidFill>
                <a:schemeClr val="tx1"/>
              </a:solidFill>
              <a:effectLst/>
              <a:latin typeface="+mn-ea"/>
            </a:endParaRPr>
          </a:p>
        </p:txBody>
      </p:sp>
      <p:sp>
        <p:nvSpPr>
          <p:cNvPr id="11" name="矩形 10"/>
          <p:cNvSpPr/>
          <p:nvPr/>
        </p:nvSpPr>
        <p:spPr bwMode="auto">
          <a:xfrm>
            <a:off x="6300192" y="188639"/>
            <a:ext cx="1872208" cy="503833"/>
          </a:xfrm>
          <a:prstGeom prst="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除列該資產</a:t>
            </a:r>
            <a:endParaRPr kumimoji="1" lang="zh-TW" altLang="en-US" b="0" i="0" u="none" strike="noStrike" cap="none" normalizeH="0" baseline="0" dirty="0" smtClean="0">
              <a:ln>
                <a:noFill/>
              </a:ln>
              <a:solidFill>
                <a:schemeClr val="tx1"/>
              </a:solidFill>
              <a:effectLst/>
              <a:latin typeface="+mn-ea"/>
            </a:endParaRPr>
          </a:p>
        </p:txBody>
      </p:sp>
      <p:cxnSp>
        <p:nvCxnSpPr>
          <p:cNvPr id="20" name="直線單箭頭接點 19"/>
          <p:cNvCxnSpPr>
            <a:stCxn id="5" idx="6"/>
            <a:endCxn id="11" idx="1"/>
          </p:cNvCxnSpPr>
          <p:nvPr/>
        </p:nvCxnSpPr>
        <p:spPr bwMode="auto">
          <a:xfrm flipV="1">
            <a:off x="5111832" y="440556"/>
            <a:ext cx="1188360" cy="1"/>
          </a:xfrm>
          <a:prstGeom prst="straightConnector1">
            <a:avLst/>
          </a:prstGeom>
          <a:solidFill>
            <a:schemeClr val="accent1"/>
          </a:solidFill>
          <a:ln w="28575" cap="sq" cmpd="sng" algn="ctr">
            <a:solidFill>
              <a:srgbClr val="00B050"/>
            </a:solidFill>
            <a:prstDash val="solid"/>
            <a:round/>
            <a:headEnd type="none" w="sm" len="sm"/>
            <a:tailEnd type="triangle"/>
          </a:ln>
          <a:effectLst/>
        </p:spPr>
      </p:cxnSp>
      <p:sp>
        <p:nvSpPr>
          <p:cNvPr id="8" name="橢圓 7"/>
          <p:cNvSpPr/>
          <p:nvPr/>
        </p:nvSpPr>
        <p:spPr bwMode="auto">
          <a:xfrm>
            <a:off x="1367624" y="2132841"/>
            <a:ext cx="3744000" cy="7920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來自該資產現金流量之</a:t>
            </a:r>
            <a:r>
              <a:rPr kumimoji="1" lang="zh-TW" altLang="en-US" dirty="0" smtClean="0">
                <a:latin typeface="+mn-ea"/>
              </a:rPr>
              <a:t>權利</a:t>
            </a:r>
            <a:endParaRPr kumimoji="1" lang="en-US" altLang="zh-TW" dirty="0" smtClean="0">
              <a:latin typeface="+mn-ea"/>
            </a:endParaRPr>
          </a:p>
          <a:p>
            <a:pPr algn="ctr" fontAlgn="base">
              <a:spcBef>
                <a:spcPct val="0"/>
              </a:spcBef>
              <a:spcAft>
                <a:spcPct val="0"/>
              </a:spcAft>
            </a:pPr>
            <a:r>
              <a:rPr kumimoji="1" lang="zh-TW" altLang="en-US" dirty="0" smtClean="0">
                <a:latin typeface="+mn-ea"/>
              </a:rPr>
              <a:t>是否</a:t>
            </a:r>
            <a:r>
              <a:rPr kumimoji="1" lang="zh-TW" altLang="en-US" dirty="0">
                <a:latin typeface="+mn-ea"/>
              </a:rPr>
              <a:t>已失效？</a:t>
            </a:r>
            <a:endParaRPr kumimoji="1" lang="zh-TW" altLang="en-US" b="0" i="0" u="none" strike="noStrike" cap="none" normalizeH="0" baseline="0" dirty="0" smtClean="0">
              <a:ln>
                <a:noFill/>
              </a:ln>
              <a:solidFill>
                <a:schemeClr val="tx1"/>
              </a:solidFill>
              <a:effectLst/>
              <a:latin typeface="+mn-ea"/>
            </a:endParaRPr>
          </a:p>
        </p:txBody>
      </p:sp>
      <p:sp>
        <p:nvSpPr>
          <p:cNvPr id="12" name="矩形 11"/>
          <p:cNvSpPr/>
          <p:nvPr/>
        </p:nvSpPr>
        <p:spPr bwMode="auto">
          <a:xfrm>
            <a:off x="6300192" y="2276924"/>
            <a:ext cx="1872208" cy="503833"/>
          </a:xfrm>
          <a:prstGeom prst="rect">
            <a:avLst/>
          </a:prstGeom>
          <a:solidFill>
            <a:srgbClr val="92D050"/>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繼續認列該資產</a:t>
            </a:r>
            <a:endParaRPr kumimoji="1" lang="zh-TW" altLang="en-US" b="0" i="0" u="none" strike="noStrike" cap="none" normalizeH="0" baseline="0" dirty="0" smtClean="0">
              <a:ln>
                <a:noFill/>
              </a:ln>
              <a:solidFill>
                <a:schemeClr val="tx1"/>
              </a:solidFill>
              <a:effectLst/>
              <a:latin typeface="+mn-ea"/>
            </a:endParaRPr>
          </a:p>
        </p:txBody>
      </p:sp>
      <p:cxnSp>
        <p:nvCxnSpPr>
          <p:cNvPr id="21" name="直線單箭頭接點 20"/>
          <p:cNvCxnSpPr/>
          <p:nvPr/>
        </p:nvCxnSpPr>
        <p:spPr bwMode="auto">
          <a:xfrm flipV="1">
            <a:off x="5123394" y="2528772"/>
            <a:ext cx="1188360" cy="1"/>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sp>
        <p:nvSpPr>
          <p:cNvPr id="9" name="橢圓 8"/>
          <p:cNvSpPr/>
          <p:nvPr/>
        </p:nvSpPr>
        <p:spPr bwMode="auto">
          <a:xfrm>
            <a:off x="1367624" y="3177017"/>
            <a:ext cx="3744000" cy="7920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企業是否已移轉幾乎</a:t>
            </a:r>
            <a:r>
              <a:rPr kumimoji="1" lang="zh-TW" altLang="en-US" dirty="0" smtClean="0">
                <a:latin typeface="+mn-ea"/>
              </a:rPr>
              <a:t>所有</a:t>
            </a:r>
            <a:endParaRPr kumimoji="1" lang="en-US" altLang="zh-TW" dirty="0" smtClean="0">
              <a:latin typeface="+mn-ea"/>
            </a:endParaRPr>
          </a:p>
          <a:p>
            <a:pPr algn="ctr" fontAlgn="base">
              <a:spcBef>
                <a:spcPct val="0"/>
              </a:spcBef>
              <a:spcAft>
                <a:spcPct val="0"/>
              </a:spcAft>
            </a:pPr>
            <a:r>
              <a:rPr kumimoji="1" lang="zh-TW" altLang="en-US" dirty="0" smtClean="0">
                <a:latin typeface="+mn-ea"/>
              </a:rPr>
              <a:t>風險</a:t>
            </a:r>
            <a:r>
              <a:rPr kumimoji="1" lang="zh-TW" altLang="en-US" dirty="0">
                <a:latin typeface="+mn-ea"/>
              </a:rPr>
              <a:t>及報酬？</a:t>
            </a:r>
            <a:endParaRPr kumimoji="1" lang="zh-TW" altLang="en-US" b="0" i="0" u="none" strike="noStrike" cap="none" normalizeH="0" baseline="0" dirty="0" smtClean="0">
              <a:ln>
                <a:noFill/>
              </a:ln>
              <a:solidFill>
                <a:schemeClr val="tx1"/>
              </a:solidFill>
              <a:effectLst/>
              <a:latin typeface="+mn-ea"/>
            </a:endParaRPr>
          </a:p>
        </p:txBody>
      </p:sp>
      <p:sp>
        <p:nvSpPr>
          <p:cNvPr id="13" name="矩形 12"/>
          <p:cNvSpPr/>
          <p:nvPr/>
        </p:nvSpPr>
        <p:spPr bwMode="auto">
          <a:xfrm>
            <a:off x="6300192" y="3321100"/>
            <a:ext cx="1872208" cy="503833"/>
          </a:xfrm>
          <a:prstGeom prst="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除列該資產</a:t>
            </a:r>
            <a:endParaRPr kumimoji="1" lang="zh-TW" altLang="en-US" b="0" i="0" u="none" strike="noStrike" cap="none" normalizeH="0" baseline="0" dirty="0" smtClean="0">
              <a:ln>
                <a:noFill/>
              </a:ln>
              <a:solidFill>
                <a:schemeClr val="tx1"/>
              </a:solidFill>
              <a:effectLst/>
              <a:latin typeface="+mn-ea"/>
            </a:endParaRPr>
          </a:p>
        </p:txBody>
      </p:sp>
      <p:cxnSp>
        <p:nvCxnSpPr>
          <p:cNvPr id="24" name="直線單箭頭接點 23"/>
          <p:cNvCxnSpPr>
            <a:stCxn id="9" idx="6"/>
            <a:endCxn id="13" idx="1"/>
          </p:cNvCxnSpPr>
          <p:nvPr/>
        </p:nvCxnSpPr>
        <p:spPr bwMode="auto">
          <a:xfrm>
            <a:off x="5111624" y="3573017"/>
            <a:ext cx="1188568" cy="0"/>
          </a:xfrm>
          <a:prstGeom prst="straightConnector1">
            <a:avLst/>
          </a:prstGeom>
          <a:solidFill>
            <a:schemeClr val="accent1"/>
          </a:solidFill>
          <a:ln w="28575" cap="sq" cmpd="sng" algn="ctr">
            <a:solidFill>
              <a:srgbClr val="00B050"/>
            </a:solidFill>
            <a:prstDash val="solid"/>
            <a:round/>
            <a:headEnd type="none" w="sm" len="sm"/>
            <a:tailEnd type="triangle"/>
          </a:ln>
          <a:effectLst/>
        </p:spPr>
      </p:cxnSp>
      <p:sp>
        <p:nvSpPr>
          <p:cNvPr id="10" name="橢圓 9"/>
          <p:cNvSpPr/>
          <p:nvPr/>
        </p:nvSpPr>
        <p:spPr bwMode="auto">
          <a:xfrm>
            <a:off x="1367624" y="4221193"/>
            <a:ext cx="3744000" cy="7920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企業是否保留幾乎</a:t>
            </a:r>
            <a:r>
              <a:rPr kumimoji="1" lang="zh-TW" altLang="en-US" dirty="0" smtClean="0">
                <a:latin typeface="+mn-ea"/>
              </a:rPr>
              <a:t>所有</a:t>
            </a:r>
            <a:endParaRPr kumimoji="1" lang="en-US" altLang="zh-TW" dirty="0" smtClean="0">
              <a:latin typeface="+mn-ea"/>
            </a:endParaRPr>
          </a:p>
          <a:p>
            <a:pPr algn="ctr" fontAlgn="base">
              <a:spcBef>
                <a:spcPct val="0"/>
              </a:spcBef>
              <a:spcAft>
                <a:spcPct val="0"/>
              </a:spcAft>
            </a:pPr>
            <a:r>
              <a:rPr kumimoji="1" lang="zh-TW" altLang="en-US" dirty="0" smtClean="0">
                <a:latin typeface="+mn-ea"/>
              </a:rPr>
              <a:t>風險</a:t>
            </a:r>
            <a:r>
              <a:rPr kumimoji="1" lang="zh-TW" altLang="en-US" dirty="0">
                <a:latin typeface="+mn-ea"/>
              </a:rPr>
              <a:t>及報酬？</a:t>
            </a:r>
            <a:endParaRPr kumimoji="1" lang="zh-TW" altLang="en-US" b="0" i="0" u="none" strike="noStrike" cap="none" normalizeH="0" baseline="0" dirty="0" smtClean="0">
              <a:ln>
                <a:noFill/>
              </a:ln>
              <a:solidFill>
                <a:schemeClr val="tx1"/>
              </a:solidFill>
              <a:effectLst/>
              <a:latin typeface="+mn-ea"/>
            </a:endParaRPr>
          </a:p>
        </p:txBody>
      </p:sp>
      <p:sp>
        <p:nvSpPr>
          <p:cNvPr id="14" name="矩形 13"/>
          <p:cNvSpPr/>
          <p:nvPr/>
        </p:nvSpPr>
        <p:spPr bwMode="auto">
          <a:xfrm>
            <a:off x="6300192" y="4365344"/>
            <a:ext cx="1872208" cy="503833"/>
          </a:xfrm>
          <a:prstGeom prst="rect">
            <a:avLst/>
          </a:prstGeom>
          <a:solidFill>
            <a:srgbClr val="92D050"/>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繼續認列該資產</a:t>
            </a:r>
            <a:endParaRPr kumimoji="1" lang="zh-TW" altLang="en-US" b="0" i="0" u="none" strike="noStrike" cap="none" normalizeH="0" baseline="0" dirty="0" smtClean="0">
              <a:ln>
                <a:noFill/>
              </a:ln>
              <a:solidFill>
                <a:schemeClr val="tx1"/>
              </a:solidFill>
              <a:effectLst/>
              <a:latin typeface="+mn-ea"/>
            </a:endParaRPr>
          </a:p>
        </p:txBody>
      </p:sp>
      <p:cxnSp>
        <p:nvCxnSpPr>
          <p:cNvPr id="28" name="直線單箭頭接點 27"/>
          <p:cNvCxnSpPr/>
          <p:nvPr/>
        </p:nvCxnSpPr>
        <p:spPr bwMode="auto">
          <a:xfrm flipV="1">
            <a:off x="5111624" y="4581145"/>
            <a:ext cx="1188360" cy="1"/>
          </a:xfrm>
          <a:prstGeom prst="straightConnector1">
            <a:avLst/>
          </a:prstGeom>
          <a:solidFill>
            <a:schemeClr val="accent1"/>
          </a:solidFill>
          <a:ln w="28575" cap="sq" cmpd="sng" algn="ctr">
            <a:solidFill>
              <a:srgbClr val="00B050"/>
            </a:solidFill>
            <a:prstDash val="solid"/>
            <a:round/>
            <a:headEnd type="none" w="sm" len="sm"/>
            <a:tailEnd type="triangle"/>
          </a:ln>
          <a:effectLst/>
        </p:spPr>
      </p:cxnSp>
      <p:sp>
        <p:nvSpPr>
          <p:cNvPr id="7" name="橢圓 6"/>
          <p:cNvSpPr/>
          <p:nvPr/>
        </p:nvSpPr>
        <p:spPr bwMode="auto">
          <a:xfrm>
            <a:off x="1367624" y="5265369"/>
            <a:ext cx="3744000" cy="792000"/>
          </a:xfrm>
          <a:prstGeom prst="ellipse">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企業是否保留對該資產之控制？</a:t>
            </a:r>
            <a:endParaRPr kumimoji="1" lang="zh-TW" altLang="en-US" b="0" i="0" u="none" strike="noStrike" cap="none" normalizeH="0" baseline="0" dirty="0" smtClean="0">
              <a:ln>
                <a:noFill/>
              </a:ln>
              <a:solidFill>
                <a:schemeClr val="tx1"/>
              </a:solidFill>
              <a:effectLst/>
              <a:latin typeface="+mn-ea"/>
            </a:endParaRPr>
          </a:p>
        </p:txBody>
      </p:sp>
      <p:sp>
        <p:nvSpPr>
          <p:cNvPr id="15" name="矩形 14"/>
          <p:cNvSpPr/>
          <p:nvPr/>
        </p:nvSpPr>
        <p:spPr bwMode="auto">
          <a:xfrm>
            <a:off x="6300192" y="5409520"/>
            <a:ext cx="1872208" cy="503833"/>
          </a:xfrm>
          <a:prstGeom prst="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除列該資產</a:t>
            </a:r>
            <a:endParaRPr kumimoji="1" lang="zh-TW" altLang="en-US" b="0" i="0" u="none" strike="noStrike" cap="none" normalizeH="0" baseline="0" dirty="0" smtClean="0">
              <a:ln>
                <a:noFill/>
              </a:ln>
              <a:solidFill>
                <a:schemeClr val="tx1"/>
              </a:solidFill>
              <a:effectLst/>
              <a:latin typeface="+mn-ea"/>
            </a:endParaRPr>
          </a:p>
        </p:txBody>
      </p:sp>
      <p:cxnSp>
        <p:nvCxnSpPr>
          <p:cNvPr id="29" name="直線單箭頭接點 28"/>
          <p:cNvCxnSpPr/>
          <p:nvPr/>
        </p:nvCxnSpPr>
        <p:spPr bwMode="auto">
          <a:xfrm flipV="1">
            <a:off x="5123394" y="5625320"/>
            <a:ext cx="1188360" cy="1"/>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cxnSp>
        <p:nvCxnSpPr>
          <p:cNvPr id="31" name="直線單箭頭接點 30"/>
          <p:cNvCxnSpPr/>
          <p:nvPr/>
        </p:nvCxnSpPr>
        <p:spPr bwMode="auto">
          <a:xfrm>
            <a:off x="3239624" y="6057320"/>
            <a:ext cx="0" cy="252000"/>
          </a:xfrm>
          <a:prstGeom prst="straightConnector1">
            <a:avLst/>
          </a:prstGeom>
          <a:solidFill>
            <a:schemeClr val="accent1"/>
          </a:solidFill>
          <a:ln w="28575" cap="sq" cmpd="sng" algn="ctr">
            <a:solidFill>
              <a:srgbClr val="00B050"/>
            </a:solidFill>
            <a:prstDash val="solid"/>
            <a:round/>
            <a:headEnd type="none" w="sm" len="sm"/>
            <a:tailEnd type="triangle"/>
          </a:ln>
          <a:effectLst/>
        </p:spPr>
      </p:cxnSp>
      <p:cxnSp>
        <p:nvCxnSpPr>
          <p:cNvPr id="33" name="直線接點 32"/>
          <p:cNvCxnSpPr>
            <a:stCxn id="6" idx="2"/>
          </p:cNvCxnSpPr>
          <p:nvPr/>
        </p:nvCxnSpPr>
        <p:spPr bwMode="auto">
          <a:xfrm flipH="1">
            <a:off x="611560" y="1484665"/>
            <a:ext cx="576064" cy="222"/>
          </a:xfrm>
          <a:prstGeom prst="line">
            <a:avLst/>
          </a:prstGeom>
          <a:solidFill>
            <a:schemeClr val="accent1"/>
          </a:solidFill>
          <a:ln w="28575" cap="sq" cmpd="sng" algn="ctr">
            <a:solidFill>
              <a:srgbClr val="00B050"/>
            </a:solidFill>
            <a:prstDash val="solid"/>
            <a:round/>
            <a:headEnd type="none" w="sm" len="sm"/>
            <a:tailEnd type="none" w="sm" len="sm"/>
          </a:ln>
          <a:effectLst/>
        </p:spPr>
      </p:cxnSp>
      <p:cxnSp>
        <p:nvCxnSpPr>
          <p:cNvPr id="35" name="直線接點 34"/>
          <p:cNvCxnSpPr/>
          <p:nvPr/>
        </p:nvCxnSpPr>
        <p:spPr bwMode="auto">
          <a:xfrm>
            <a:off x="611560" y="1484784"/>
            <a:ext cx="0" cy="2095477"/>
          </a:xfrm>
          <a:prstGeom prst="line">
            <a:avLst/>
          </a:prstGeom>
          <a:solidFill>
            <a:schemeClr val="accent1"/>
          </a:solidFill>
          <a:ln w="28575" cap="sq" cmpd="sng" algn="ctr">
            <a:solidFill>
              <a:srgbClr val="00B050"/>
            </a:solidFill>
            <a:prstDash val="solid"/>
            <a:round/>
            <a:headEnd type="none" w="sm" len="sm"/>
            <a:tailEnd type="none" w="sm" len="sm"/>
          </a:ln>
          <a:effectLst/>
        </p:spPr>
      </p:cxnSp>
      <p:cxnSp>
        <p:nvCxnSpPr>
          <p:cNvPr id="37" name="直線單箭頭接點 36"/>
          <p:cNvCxnSpPr/>
          <p:nvPr/>
        </p:nvCxnSpPr>
        <p:spPr bwMode="auto">
          <a:xfrm>
            <a:off x="611352" y="3573068"/>
            <a:ext cx="756272" cy="137"/>
          </a:xfrm>
          <a:prstGeom prst="straightConnector1">
            <a:avLst/>
          </a:prstGeom>
          <a:solidFill>
            <a:schemeClr val="accent1"/>
          </a:solidFill>
          <a:ln w="28575" cap="sq" cmpd="sng" algn="ctr">
            <a:solidFill>
              <a:srgbClr val="00B050"/>
            </a:solidFill>
            <a:prstDash val="solid"/>
            <a:round/>
            <a:headEnd type="none" w="sm" len="sm"/>
            <a:tailEnd type="triangle"/>
          </a:ln>
          <a:effectLst/>
        </p:spPr>
      </p:cxnSp>
      <p:cxnSp>
        <p:nvCxnSpPr>
          <p:cNvPr id="39" name="直線單箭頭接點 38"/>
          <p:cNvCxnSpPr/>
          <p:nvPr/>
        </p:nvCxnSpPr>
        <p:spPr bwMode="auto">
          <a:xfrm>
            <a:off x="3239624" y="5049208"/>
            <a:ext cx="0" cy="252000"/>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cxnSp>
        <p:nvCxnSpPr>
          <p:cNvPr id="45" name="直線單箭頭接點 44"/>
          <p:cNvCxnSpPr/>
          <p:nvPr/>
        </p:nvCxnSpPr>
        <p:spPr bwMode="auto">
          <a:xfrm>
            <a:off x="3239624" y="3969088"/>
            <a:ext cx="0" cy="252000"/>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cxnSp>
        <p:nvCxnSpPr>
          <p:cNvPr id="46" name="直線單箭頭接點 45"/>
          <p:cNvCxnSpPr/>
          <p:nvPr/>
        </p:nvCxnSpPr>
        <p:spPr bwMode="auto">
          <a:xfrm>
            <a:off x="3239624" y="2924944"/>
            <a:ext cx="0" cy="252000"/>
          </a:xfrm>
          <a:prstGeom prst="straightConnector1">
            <a:avLst/>
          </a:prstGeom>
          <a:solidFill>
            <a:schemeClr val="accent1"/>
          </a:solidFill>
          <a:ln w="28575" cap="sq" cmpd="sng" algn="ctr">
            <a:solidFill>
              <a:srgbClr val="00B050"/>
            </a:solidFill>
            <a:prstDash val="solid"/>
            <a:round/>
            <a:headEnd type="none" w="sm" len="sm"/>
            <a:tailEnd type="triangle"/>
          </a:ln>
          <a:effectLst/>
        </p:spPr>
      </p:cxnSp>
      <p:cxnSp>
        <p:nvCxnSpPr>
          <p:cNvPr id="47" name="直線單箭頭接點 46"/>
          <p:cNvCxnSpPr/>
          <p:nvPr/>
        </p:nvCxnSpPr>
        <p:spPr bwMode="auto">
          <a:xfrm>
            <a:off x="3239624" y="1880856"/>
            <a:ext cx="0" cy="252000"/>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cxnSp>
        <p:nvCxnSpPr>
          <p:cNvPr id="50" name="直線單箭頭接點 49"/>
          <p:cNvCxnSpPr/>
          <p:nvPr/>
        </p:nvCxnSpPr>
        <p:spPr bwMode="auto">
          <a:xfrm>
            <a:off x="3239624" y="836712"/>
            <a:ext cx="0" cy="252000"/>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sp>
        <p:nvSpPr>
          <p:cNvPr id="52" name="文字方塊 51"/>
          <p:cNvSpPr txBox="1"/>
          <p:nvPr/>
        </p:nvSpPr>
        <p:spPr>
          <a:xfrm>
            <a:off x="5478150" y="116632"/>
            <a:ext cx="288032" cy="400110"/>
          </a:xfrm>
          <a:prstGeom prst="rect">
            <a:avLst/>
          </a:prstGeom>
          <a:noFill/>
        </p:spPr>
        <p:txBody>
          <a:bodyPr wrap="square" rtlCol="0">
            <a:spAutoFit/>
          </a:bodyPr>
          <a:lstStyle/>
          <a:p>
            <a:r>
              <a:rPr lang="zh-TW" altLang="en-US" sz="2000" b="1" dirty="0" smtClean="0"/>
              <a:t>是</a:t>
            </a:r>
            <a:endParaRPr lang="zh-TW" altLang="en-US" sz="2000" b="1" dirty="0"/>
          </a:p>
        </p:txBody>
      </p:sp>
      <p:sp>
        <p:nvSpPr>
          <p:cNvPr id="53" name="文字方塊 52"/>
          <p:cNvSpPr txBox="1"/>
          <p:nvPr/>
        </p:nvSpPr>
        <p:spPr>
          <a:xfrm>
            <a:off x="362657" y="2276872"/>
            <a:ext cx="288032" cy="400110"/>
          </a:xfrm>
          <a:prstGeom prst="rect">
            <a:avLst/>
          </a:prstGeom>
          <a:noFill/>
        </p:spPr>
        <p:txBody>
          <a:bodyPr wrap="square" rtlCol="0">
            <a:spAutoFit/>
          </a:bodyPr>
          <a:lstStyle/>
          <a:p>
            <a:r>
              <a:rPr lang="zh-TW" altLang="en-US" sz="2000" b="1" dirty="0" smtClean="0"/>
              <a:t>是</a:t>
            </a:r>
            <a:endParaRPr lang="zh-TW" altLang="en-US" sz="2000" b="1" dirty="0"/>
          </a:p>
        </p:txBody>
      </p:sp>
      <p:sp>
        <p:nvSpPr>
          <p:cNvPr id="54" name="文字方塊 53"/>
          <p:cNvSpPr txBox="1"/>
          <p:nvPr/>
        </p:nvSpPr>
        <p:spPr>
          <a:xfrm>
            <a:off x="5478150" y="3228945"/>
            <a:ext cx="288032" cy="400110"/>
          </a:xfrm>
          <a:prstGeom prst="rect">
            <a:avLst/>
          </a:prstGeom>
          <a:noFill/>
        </p:spPr>
        <p:txBody>
          <a:bodyPr wrap="square" rtlCol="0">
            <a:spAutoFit/>
          </a:bodyPr>
          <a:lstStyle/>
          <a:p>
            <a:r>
              <a:rPr lang="zh-TW" altLang="en-US" sz="2000" b="1" dirty="0" smtClean="0"/>
              <a:t>是</a:t>
            </a:r>
            <a:endParaRPr lang="zh-TW" altLang="en-US" sz="2000" b="1" dirty="0"/>
          </a:p>
        </p:txBody>
      </p:sp>
      <p:sp>
        <p:nvSpPr>
          <p:cNvPr id="55" name="文字方塊 54"/>
          <p:cNvSpPr txBox="1"/>
          <p:nvPr/>
        </p:nvSpPr>
        <p:spPr>
          <a:xfrm>
            <a:off x="5478150" y="4241685"/>
            <a:ext cx="288032" cy="400110"/>
          </a:xfrm>
          <a:prstGeom prst="rect">
            <a:avLst/>
          </a:prstGeom>
          <a:noFill/>
        </p:spPr>
        <p:txBody>
          <a:bodyPr wrap="square" rtlCol="0">
            <a:spAutoFit/>
          </a:bodyPr>
          <a:lstStyle/>
          <a:p>
            <a:r>
              <a:rPr lang="zh-TW" altLang="en-US" sz="2000" b="1" dirty="0" smtClean="0"/>
              <a:t>是</a:t>
            </a:r>
            <a:endParaRPr lang="zh-TW" altLang="en-US" sz="2000" b="1" dirty="0"/>
          </a:p>
        </p:txBody>
      </p:sp>
      <p:sp>
        <p:nvSpPr>
          <p:cNvPr id="56" name="文字方塊 55"/>
          <p:cNvSpPr txBox="1"/>
          <p:nvPr/>
        </p:nvSpPr>
        <p:spPr>
          <a:xfrm>
            <a:off x="2915816" y="5983290"/>
            <a:ext cx="288032" cy="400110"/>
          </a:xfrm>
          <a:prstGeom prst="rect">
            <a:avLst/>
          </a:prstGeom>
          <a:noFill/>
        </p:spPr>
        <p:txBody>
          <a:bodyPr wrap="square" rtlCol="0">
            <a:spAutoFit/>
          </a:bodyPr>
          <a:lstStyle/>
          <a:p>
            <a:r>
              <a:rPr lang="zh-TW" altLang="en-US" sz="2000" b="1" dirty="0" smtClean="0"/>
              <a:t>是</a:t>
            </a:r>
            <a:endParaRPr lang="zh-TW" altLang="en-US" sz="2000" b="1" dirty="0"/>
          </a:p>
        </p:txBody>
      </p:sp>
      <p:sp>
        <p:nvSpPr>
          <p:cNvPr id="57" name="文字方塊 56"/>
          <p:cNvSpPr txBox="1"/>
          <p:nvPr/>
        </p:nvSpPr>
        <p:spPr>
          <a:xfrm>
            <a:off x="2915816" y="2846935"/>
            <a:ext cx="288032" cy="400110"/>
          </a:xfrm>
          <a:prstGeom prst="rect">
            <a:avLst/>
          </a:prstGeom>
          <a:noFill/>
        </p:spPr>
        <p:txBody>
          <a:bodyPr wrap="square" rtlCol="0">
            <a:spAutoFit/>
          </a:bodyPr>
          <a:lstStyle/>
          <a:p>
            <a:r>
              <a:rPr lang="zh-TW" altLang="en-US" sz="2000" b="1" dirty="0" smtClean="0"/>
              <a:t>是</a:t>
            </a:r>
            <a:endParaRPr lang="zh-TW" altLang="en-US" sz="2000" b="1" dirty="0"/>
          </a:p>
        </p:txBody>
      </p:sp>
      <p:sp>
        <p:nvSpPr>
          <p:cNvPr id="58" name="文字方塊 57"/>
          <p:cNvSpPr txBox="1"/>
          <p:nvPr/>
        </p:nvSpPr>
        <p:spPr>
          <a:xfrm>
            <a:off x="5478150" y="2189382"/>
            <a:ext cx="288032" cy="400110"/>
          </a:xfrm>
          <a:prstGeom prst="rect">
            <a:avLst/>
          </a:prstGeom>
          <a:noFill/>
        </p:spPr>
        <p:txBody>
          <a:bodyPr wrap="square" rtlCol="0">
            <a:spAutoFit/>
          </a:bodyPr>
          <a:lstStyle/>
          <a:p>
            <a:r>
              <a:rPr lang="zh-TW" altLang="en-US" sz="2000" b="1" dirty="0"/>
              <a:t>否</a:t>
            </a:r>
          </a:p>
        </p:txBody>
      </p:sp>
      <p:sp>
        <p:nvSpPr>
          <p:cNvPr id="59" name="文字方塊 58"/>
          <p:cNvSpPr txBox="1"/>
          <p:nvPr/>
        </p:nvSpPr>
        <p:spPr>
          <a:xfrm>
            <a:off x="2915816" y="1806801"/>
            <a:ext cx="288032" cy="400110"/>
          </a:xfrm>
          <a:prstGeom prst="rect">
            <a:avLst/>
          </a:prstGeom>
          <a:noFill/>
        </p:spPr>
        <p:txBody>
          <a:bodyPr wrap="square" rtlCol="0">
            <a:spAutoFit/>
          </a:bodyPr>
          <a:lstStyle/>
          <a:p>
            <a:r>
              <a:rPr lang="zh-TW" altLang="en-US" sz="2000" b="1" dirty="0"/>
              <a:t>否</a:t>
            </a:r>
          </a:p>
        </p:txBody>
      </p:sp>
      <p:sp>
        <p:nvSpPr>
          <p:cNvPr id="60" name="文字方塊 59"/>
          <p:cNvSpPr txBox="1"/>
          <p:nvPr/>
        </p:nvSpPr>
        <p:spPr>
          <a:xfrm>
            <a:off x="2915816" y="3892986"/>
            <a:ext cx="288032" cy="400110"/>
          </a:xfrm>
          <a:prstGeom prst="rect">
            <a:avLst/>
          </a:prstGeom>
          <a:noFill/>
        </p:spPr>
        <p:txBody>
          <a:bodyPr wrap="square" rtlCol="0">
            <a:spAutoFit/>
          </a:bodyPr>
          <a:lstStyle/>
          <a:p>
            <a:r>
              <a:rPr lang="zh-TW" altLang="en-US" sz="2000" b="1" dirty="0"/>
              <a:t>否</a:t>
            </a:r>
          </a:p>
        </p:txBody>
      </p:sp>
      <p:sp>
        <p:nvSpPr>
          <p:cNvPr id="61" name="文字方塊 60"/>
          <p:cNvSpPr txBox="1"/>
          <p:nvPr/>
        </p:nvSpPr>
        <p:spPr>
          <a:xfrm>
            <a:off x="2915816" y="4942959"/>
            <a:ext cx="288032" cy="400110"/>
          </a:xfrm>
          <a:prstGeom prst="rect">
            <a:avLst/>
          </a:prstGeom>
          <a:noFill/>
        </p:spPr>
        <p:txBody>
          <a:bodyPr wrap="square" rtlCol="0">
            <a:spAutoFit/>
          </a:bodyPr>
          <a:lstStyle/>
          <a:p>
            <a:r>
              <a:rPr lang="zh-TW" altLang="en-US" sz="2000" b="1" dirty="0"/>
              <a:t>否</a:t>
            </a:r>
          </a:p>
        </p:txBody>
      </p:sp>
      <p:sp>
        <p:nvSpPr>
          <p:cNvPr id="62" name="文字方塊 61"/>
          <p:cNvSpPr txBox="1"/>
          <p:nvPr/>
        </p:nvSpPr>
        <p:spPr>
          <a:xfrm>
            <a:off x="5478150" y="5301208"/>
            <a:ext cx="288032" cy="400110"/>
          </a:xfrm>
          <a:prstGeom prst="rect">
            <a:avLst/>
          </a:prstGeom>
          <a:noFill/>
        </p:spPr>
        <p:txBody>
          <a:bodyPr wrap="square" rtlCol="0">
            <a:spAutoFit/>
          </a:bodyPr>
          <a:lstStyle/>
          <a:p>
            <a:r>
              <a:rPr lang="zh-TW" altLang="en-US" sz="2000" b="1" dirty="0"/>
              <a:t>否</a:t>
            </a:r>
          </a:p>
        </p:txBody>
      </p:sp>
      <p:sp>
        <p:nvSpPr>
          <p:cNvPr id="63" name="文字方塊 62"/>
          <p:cNvSpPr txBox="1"/>
          <p:nvPr/>
        </p:nvSpPr>
        <p:spPr>
          <a:xfrm>
            <a:off x="2915816" y="738825"/>
            <a:ext cx="288032" cy="400110"/>
          </a:xfrm>
          <a:prstGeom prst="rect">
            <a:avLst/>
          </a:prstGeom>
          <a:noFill/>
        </p:spPr>
        <p:txBody>
          <a:bodyPr wrap="square" rtlCol="0">
            <a:spAutoFit/>
          </a:bodyPr>
          <a:lstStyle/>
          <a:p>
            <a:r>
              <a:rPr lang="zh-TW" altLang="en-US" sz="2000" b="1" dirty="0"/>
              <a:t>否</a:t>
            </a:r>
          </a:p>
        </p:txBody>
      </p:sp>
    </p:spTree>
    <p:extLst>
      <p:ext uri="{BB962C8B-B14F-4D97-AF65-F5344CB8AC3E}">
        <p14:creationId xmlns:p14="http://schemas.microsoft.com/office/powerpoint/2010/main" val="555415283"/>
      </p:ext>
    </p:extLst>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9936" y="908720"/>
          <a:ext cx="8964128" cy="5920800"/>
        </p:xfrm>
        <a:graphic>
          <a:graphicData uri="http://schemas.openxmlformats.org/drawingml/2006/table">
            <a:tbl>
              <a:tblPr firstRow="1" bandRow="1">
                <a:tableStyleId>{5C22544A-7EE6-4342-B048-85BDC9FD1C3A}</a:tableStyleId>
              </a:tblPr>
              <a:tblGrid>
                <a:gridCol w="4752000">
                  <a:extLst>
                    <a:ext uri="{9D8B030D-6E8A-4147-A177-3AD203B41FA5}">
                      <a16:colId xmlns:a16="http://schemas.microsoft.com/office/drawing/2014/main" xmlns="" val="2867147847"/>
                    </a:ext>
                  </a:extLst>
                </a:gridCol>
                <a:gridCol w="4212128">
                  <a:extLst>
                    <a:ext uri="{9D8B030D-6E8A-4147-A177-3AD203B41FA5}">
                      <a16:colId xmlns:a16="http://schemas.microsoft.com/office/drawing/2014/main" xmlns="" val="2865883955"/>
                    </a:ext>
                  </a:extLst>
                </a:gridCol>
              </a:tblGrid>
              <a:tr h="540000">
                <a:tc gridSpan="2">
                  <a:txBody>
                    <a:bodyPr/>
                    <a:lstStyle/>
                    <a:p>
                      <a:pPr algn="ctr"/>
                      <a:r>
                        <a:rPr lang="zh-TW" altLang="en-US" sz="2800" dirty="0" smtClean="0">
                          <a:solidFill>
                            <a:schemeClr val="accent2">
                              <a:lumMod val="60000"/>
                              <a:lumOff val="40000"/>
                            </a:schemeClr>
                          </a:solidFill>
                        </a:rPr>
                        <a:t>金融資產移轉的會計處理</a:t>
                      </a:r>
                      <a:endParaRPr lang="zh-TW" altLang="en-US" sz="2800" dirty="0">
                        <a:solidFill>
                          <a:schemeClr val="accent2">
                            <a:lumMod val="60000"/>
                            <a:lumOff val="40000"/>
                          </a:schemeClr>
                        </a:solidFill>
                      </a:endParaRPr>
                    </a:p>
                  </a:txBody>
                  <a:tcPr anchor="ctr"/>
                </a:tc>
                <a:tc hMerge="1">
                  <a:txBody>
                    <a:bodyPr/>
                    <a:lstStyle/>
                    <a:p>
                      <a:endParaRPr lang="zh-TW" altLang="en-US" dirty="0"/>
                    </a:p>
                  </a:txBody>
                  <a:tcPr/>
                </a:tc>
                <a:extLst>
                  <a:ext uri="{0D108BD9-81ED-4DB2-BD59-A6C34878D82A}">
                    <a16:rowId xmlns:a16="http://schemas.microsoft.com/office/drawing/2014/main" xmlns="" val="2597687256"/>
                  </a:ext>
                </a:extLst>
              </a:tr>
              <a:tr h="504000">
                <a:tc>
                  <a:txBody>
                    <a:bodyPr/>
                    <a:lstStyle/>
                    <a:p>
                      <a:pPr algn="ctr"/>
                      <a:r>
                        <a:rPr lang="zh-TW" altLang="en-US" sz="2400" dirty="0" smtClean="0"/>
                        <a:t>三種測試結果</a:t>
                      </a:r>
                      <a:endParaRPr lang="zh-TW" altLang="en-US" sz="2400" dirty="0"/>
                    </a:p>
                  </a:txBody>
                  <a:tcPr anchor="ctr"/>
                </a:tc>
                <a:tc>
                  <a:txBody>
                    <a:bodyPr/>
                    <a:lstStyle/>
                    <a:p>
                      <a:pPr algn="ctr"/>
                      <a:r>
                        <a:rPr lang="zh-TW" altLang="en-US" sz="2400" dirty="0" smtClean="0"/>
                        <a:t>相關會計處理方法</a:t>
                      </a:r>
                      <a:endParaRPr lang="zh-TW" altLang="en-US" sz="2400" dirty="0"/>
                    </a:p>
                  </a:txBody>
                  <a:tcPr anchor="ctr"/>
                </a:tc>
                <a:extLst>
                  <a:ext uri="{0D108BD9-81ED-4DB2-BD59-A6C34878D82A}">
                    <a16:rowId xmlns:a16="http://schemas.microsoft.com/office/drawing/2014/main" xmlns="" val="2493912205"/>
                  </a:ext>
                </a:extLst>
              </a:tr>
              <a:tr h="4104000">
                <a:tc>
                  <a:txBody>
                    <a:bodyPr/>
                    <a:lstStyle/>
                    <a:p>
                      <a:r>
                        <a:rPr lang="en-US" altLang="zh-TW" sz="2200" dirty="0" smtClean="0"/>
                        <a:t>1.</a:t>
                      </a:r>
                      <a:r>
                        <a:rPr lang="zh-TW" altLang="en-US" sz="2200" dirty="0" smtClean="0"/>
                        <a:t>未移轉金融資產</a:t>
                      </a:r>
                    </a:p>
                    <a:p>
                      <a:r>
                        <a:rPr lang="en-US" altLang="zh-TW" sz="2200" dirty="0" smtClean="0"/>
                        <a:t>(1)</a:t>
                      </a:r>
                      <a:r>
                        <a:rPr lang="zh-TW" altLang="en-US" sz="2200" dirty="0" smtClean="0"/>
                        <a:t>一般擔保借款 </a:t>
                      </a:r>
                      <a:r>
                        <a:rPr lang="en-US" altLang="zh-TW" sz="2200" dirty="0" smtClean="0"/>
                        <a:t>(2)</a:t>
                      </a:r>
                      <a:r>
                        <a:rPr lang="zh-TW" altLang="en-US" sz="2200" dirty="0" smtClean="0"/>
                        <a:t>指定擔保借款。</a:t>
                      </a:r>
                    </a:p>
                    <a:p>
                      <a:r>
                        <a:rPr lang="en-US" altLang="zh-TW" sz="2200" dirty="0" smtClean="0"/>
                        <a:t>2.</a:t>
                      </a:r>
                      <a:r>
                        <a:rPr lang="zh-TW" altLang="en-US" sz="2200" dirty="0" smtClean="0"/>
                        <a:t>移轉金融資產並移轉幾乎所有的風險和報酬：</a:t>
                      </a:r>
                      <a:endParaRPr lang="en-US" altLang="zh-TW" sz="2200" dirty="0" smtClean="0"/>
                    </a:p>
                    <a:p>
                      <a:r>
                        <a:rPr lang="en-US" altLang="zh-TW" sz="2200" dirty="0" smtClean="0"/>
                        <a:t>(1)</a:t>
                      </a:r>
                      <a:r>
                        <a:rPr lang="zh-TW" altLang="en-US" sz="2200" dirty="0" smtClean="0"/>
                        <a:t>無條件出售</a:t>
                      </a:r>
                      <a:r>
                        <a:rPr lang="zh-TW" altLang="en-US" sz="2200" baseline="0" dirty="0" smtClean="0"/>
                        <a:t> </a:t>
                      </a:r>
                      <a:r>
                        <a:rPr lang="en-US" altLang="zh-TW" sz="2200" dirty="0" smtClean="0"/>
                        <a:t>(2)</a:t>
                      </a:r>
                      <a:r>
                        <a:rPr lang="zh-TW" altLang="en-US" sz="2200" dirty="0" smtClean="0"/>
                        <a:t>出售並附按再買回時之公允價值再買回的買權</a:t>
                      </a:r>
                      <a:r>
                        <a:rPr lang="zh-TW" altLang="en-US" sz="2200" baseline="0" dirty="0" smtClean="0"/>
                        <a:t> </a:t>
                      </a:r>
                      <a:r>
                        <a:rPr lang="en-US" altLang="zh-TW" sz="2200" dirty="0" smtClean="0"/>
                        <a:t>(3)</a:t>
                      </a:r>
                      <a:r>
                        <a:rPr lang="zh-TW" altLang="en-US" sz="2200" dirty="0" smtClean="0"/>
                        <a:t>出售並附有深價外之買權或賣權。</a:t>
                      </a:r>
                      <a:r>
                        <a:rPr lang="zh-TW" altLang="en-US" sz="2200" dirty="0" smtClean="0">
                          <a:solidFill>
                            <a:srgbClr val="FF0000"/>
                          </a:solidFill>
                        </a:rPr>
                        <a:t>*</a:t>
                      </a:r>
                    </a:p>
                    <a:p>
                      <a:r>
                        <a:rPr lang="en-US" altLang="zh-TW" sz="2200" dirty="0" smtClean="0"/>
                        <a:t>3.</a:t>
                      </a:r>
                      <a:r>
                        <a:rPr lang="zh-TW" altLang="en-US" sz="2200" dirty="0" smtClean="0"/>
                        <a:t>移轉金融資產但保留幾乎所有的風險和報酬：</a:t>
                      </a:r>
                      <a:endParaRPr lang="en-US" altLang="zh-TW" sz="2200" dirty="0" smtClean="0"/>
                    </a:p>
                    <a:p>
                      <a:r>
                        <a:rPr lang="en-US" altLang="zh-TW" sz="2200" dirty="0" smtClean="0"/>
                        <a:t>(1)</a:t>
                      </a:r>
                      <a:r>
                        <a:rPr lang="zh-TW" altLang="en-US" sz="2200" dirty="0" smtClean="0"/>
                        <a:t>出售並附按固定價格再買回的交易</a:t>
                      </a:r>
                      <a:r>
                        <a:rPr lang="zh-TW" altLang="en-US" sz="2200" baseline="0" dirty="0" smtClean="0"/>
                        <a:t> </a:t>
                      </a:r>
                      <a:r>
                        <a:rPr lang="en-US" altLang="zh-TW" sz="2200" dirty="0" smtClean="0"/>
                        <a:t>(2)</a:t>
                      </a:r>
                      <a:r>
                        <a:rPr lang="zh-TW" altLang="en-US" sz="2200" dirty="0" smtClean="0"/>
                        <a:t>出售並附追索權</a:t>
                      </a:r>
                      <a:r>
                        <a:rPr lang="zh-TW" altLang="en-US" sz="2200" baseline="0" dirty="0" smtClean="0"/>
                        <a:t> </a:t>
                      </a:r>
                      <a:r>
                        <a:rPr lang="en-US" altLang="zh-TW" sz="2200" dirty="0" smtClean="0"/>
                        <a:t>(3)</a:t>
                      </a:r>
                      <a:r>
                        <a:rPr lang="zh-TW" altLang="en-US" sz="2200" dirty="0" smtClean="0"/>
                        <a:t>出售並附有深價內之買權或賣權。</a:t>
                      </a:r>
                      <a:r>
                        <a:rPr lang="zh-TW" altLang="en-US" sz="2200" dirty="0" smtClean="0">
                          <a:solidFill>
                            <a:srgbClr val="FF0000"/>
                          </a:solidFill>
                        </a:rPr>
                        <a:t>*</a:t>
                      </a:r>
                    </a:p>
                  </a:txBody>
                  <a:tcPr/>
                </a:tc>
                <a:tc>
                  <a:txBody>
                    <a:bodyPr/>
                    <a:lstStyle/>
                    <a:p>
                      <a:r>
                        <a:rPr lang="zh-TW" altLang="en-US" sz="2200" dirty="0" smtClean="0"/>
                        <a:t>繼續認列金融資產，如有收到現金應認列負債，並認列利息費用。</a:t>
                      </a:r>
                    </a:p>
                    <a:p>
                      <a:r>
                        <a:rPr lang="zh-TW" altLang="en-US" sz="2200" dirty="0" smtClean="0"/>
                        <a:t>除列金融資產（屬於出售），認列新取得或保留的資產和新承擔的負債，認列出售損益。</a:t>
                      </a:r>
                    </a:p>
                    <a:p>
                      <a:endParaRPr lang="zh-TW" altLang="en-US" sz="2200" dirty="0" smtClean="0"/>
                    </a:p>
                    <a:p>
                      <a:endParaRPr lang="en-US" altLang="zh-TW" sz="2200" dirty="0" smtClean="0"/>
                    </a:p>
                    <a:p>
                      <a:r>
                        <a:rPr lang="zh-TW" altLang="en-US" sz="2200" dirty="0" smtClean="0"/>
                        <a:t>同</a:t>
                      </a:r>
                      <a:r>
                        <a:rPr lang="en-US" altLang="zh-TW" sz="2200" dirty="0" smtClean="0"/>
                        <a:t>1</a:t>
                      </a:r>
                      <a:r>
                        <a:rPr lang="zh-TW" altLang="en-US" sz="2200" dirty="0" smtClean="0"/>
                        <a:t>。</a:t>
                      </a:r>
                    </a:p>
                    <a:p>
                      <a:endParaRPr lang="zh-TW" altLang="en-US" sz="2200" dirty="0" smtClean="0"/>
                    </a:p>
                    <a:p>
                      <a:endParaRPr lang="zh-TW" altLang="en-US" sz="2200" dirty="0" smtClean="0"/>
                    </a:p>
                    <a:p>
                      <a:endParaRPr lang="zh-TW" altLang="en-US" sz="2200" dirty="0" smtClean="0"/>
                    </a:p>
                  </a:txBody>
                  <a:tcPr/>
                </a:tc>
                <a:extLst>
                  <a:ext uri="{0D108BD9-81ED-4DB2-BD59-A6C34878D82A}">
                    <a16:rowId xmlns:a16="http://schemas.microsoft.com/office/drawing/2014/main" xmlns="" val="210264239"/>
                  </a:ext>
                </a:extLst>
              </a:tr>
              <a:tr h="684000">
                <a:tc gridSpan="2">
                  <a:txBody>
                    <a:bodyPr/>
                    <a:lstStyle/>
                    <a:p>
                      <a:r>
                        <a:rPr lang="zh-TW" altLang="en-US" sz="2200" dirty="0" smtClean="0">
                          <a:solidFill>
                            <a:srgbClr val="FF0000"/>
                          </a:solidFill>
                        </a:rPr>
                        <a:t>*</a:t>
                      </a:r>
                      <a:r>
                        <a:rPr lang="zh-TW" altLang="en-US" sz="2200" dirty="0" smtClean="0">
                          <a:solidFill>
                            <a:schemeClr val="tx1"/>
                          </a:solidFill>
                        </a:rPr>
                        <a:t>所謂「深價內」之買權或賣權，係指非常價內而極不可能於到期前變為價外之選擇權。反之，則稱為「深價外」之買權或賣權。</a:t>
                      </a:r>
                    </a:p>
                  </a:txBody>
                  <a:tcPr/>
                </a:tc>
                <a:tc hMerge="1">
                  <a:txBody>
                    <a:bodyPr/>
                    <a:lstStyle/>
                    <a:p>
                      <a:endParaRPr lang="zh-TW" altLang="en-US" sz="2200" dirty="0" smtClean="0"/>
                    </a:p>
                  </a:txBody>
                  <a:tcPr/>
                </a:tc>
                <a:extLst>
                  <a:ext uri="{0D108BD9-81ED-4DB2-BD59-A6C34878D82A}">
                    <a16:rowId xmlns:a16="http://schemas.microsoft.com/office/drawing/2014/main" xmlns="" val="3217441582"/>
                  </a:ext>
                </a:extLst>
              </a:tr>
            </a:tbl>
          </a:graphicData>
        </a:graphic>
      </p:graphicFrame>
    </p:spTree>
    <p:extLst>
      <p:ext uri="{BB962C8B-B14F-4D97-AF65-F5344CB8AC3E}">
        <p14:creationId xmlns:p14="http://schemas.microsoft.com/office/powerpoint/2010/main" val="2001927680"/>
      </p:ext>
    </p:extLst>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89936" y="908720"/>
          <a:ext cx="8964128" cy="5148000"/>
        </p:xfrm>
        <a:graphic>
          <a:graphicData uri="http://schemas.openxmlformats.org/drawingml/2006/table">
            <a:tbl>
              <a:tblPr firstRow="1" bandRow="1">
                <a:tableStyleId>{5C22544A-7EE6-4342-B048-85BDC9FD1C3A}</a:tableStyleId>
              </a:tblPr>
              <a:tblGrid>
                <a:gridCol w="4752000">
                  <a:extLst>
                    <a:ext uri="{9D8B030D-6E8A-4147-A177-3AD203B41FA5}">
                      <a16:colId xmlns:a16="http://schemas.microsoft.com/office/drawing/2014/main" xmlns="" val="2867147847"/>
                    </a:ext>
                  </a:extLst>
                </a:gridCol>
                <a:gridCol w="4212128">
                  <a:extLst>
                    <a:ext uri="{9D8B030D-6E8A-4147-A177-3AD203B41FA5}">
                      <a16:colId xmlns:a16="http://schemas.microsoft.com/office/drawing/2014/main" xmlns="" val="2865883955"/>
                    </a:ext>
                  </a:extLst>
                </a:gridCol>
              </a:tblGrid>
              <a:tr h="540000">
                <a:tc gridSpan="2">
                  <a:txBody>
                    <a:bodyPr/>
                    <a:lstStyle/>
                    <a:p>
                      <a:pPr algn="ctr"/>
                      <a:r>
                        <a:rPr lang="zh-TW" altLang="en-US" sz="2800" dirty="0" smtClean="0">
                          <a:solidFill>
                            <a:schemeClr val="accent2">
                              <a:lumMod val="60000"/>
                              <a:lumOff val="40000"/>
                            </a:schemeClr>
                          </a:solidFill>
                        </a:rPr>
                        <a:t>金融資產移轉的會計處理</a:t>
                      </a:r>
                      <a:endParaRPr lang="zh-TW" altLang="en-US" sz="2800" dirty="0">
                        <a:solidFill>
                          <a:schemeClr val="accent2">
                            <a:lumMod val="60000"/>
                            <a:lumOff val="40000"/>
                          </a:schemeClr>
                        </a:solidFill>
                      </a:endParaRPr>
                    </a:p>
                  </a:txBody>
                  <a:tcPr anchor="ctr"/>
                </a:tc>
                <a:tc hMerge="1">
                  <a:txBody>
                    <a:bodyPr/>
                    <a:lstStyle/>
                    <a:p>
                      <a:endParaRPr lang="zh-TW" altLang="en-US" dirty="0"/>
                    </a:p>
                  </a:txBody>
                  <a:tcPr/>
                </a:tc>
                <a:extLst>
                  <a:ext uri="{0D108BD9-81ED-4DB2-BD59-A6C34878D82A}">
                    <a16:rowId xmlns:a16="http://schemas.microsoft.com/office/drawing/2014/main" xmlns="" val="2597687256"/>
                  </a:ext>
                </a:extLst>
              </a:tr>
              <a:tr h="504000">
                <a:tc>
                  <a:txBody>
                    <a:bodyPr/>
                    <a:lstStyle/>
                    <a:p>
                      <a:pPr algn="ctr"/>
                      <a:r>
                        <a:rPr lang="zh-TW" altLang="en-US" sz="2400" dirty="0" smtClean="0"/>
                        <a:t>三種測試結果</a:t>
                      </a:r>
                      <a:endParaRPr lang="zh-TW" altLang="en-US" sz="2400" dirty="0"/>
                    </a:p>
                  </a:txBody>
                  <a:tcPr anchor="ctr"/>
                </a:tc>
                <a:tc>
                  <a:txBody>
                    <a:bodyPr/>
                    <a:lstStyle/>
                    <a:p>
                      <a:pPr algn="ctr"/>
                      <a:r>
                        <a:rPr lang="zh-TW" altLang="en-US" sz="2400" dirty="0" smtClean="0"/>
                        <a:t>相關會計處理方法</a:t>
                      </a:r>
                      <a:endParaRPr lang="zh-TW" altLang="en-US" sz="2400" dirty="0"/>
                    </a:p>
                  </a:txBody>
                  <a:tcPr anchor="ctr"/>
                </a:tc>
                <a:extLst>
                  <a:ext uri="{0D108BD9-81ED-4DB2-BD59-A6C34878D82A}">
                    <a16:rowId xmlns:a16="http://schemas.microsoft.com/office/drawing/2014/main" xmlns="" val="2493912205"/>
                  </a:ext>
                </a:extLst>
              </a:tr>
              <a:tr h="4104000">
                <a:tc>
                  <a:txBody>
                    <a:bodyPr/>
                    <a:lstStyle/>
                    <a:p>
                      <a:r>
                        <a:rPr lang="en-US" altLang="zh-TW" sz="2200" dirty="0" smtClean="0"/>
                        <a:t>4.</a:t>
                      </a:r>
                      <a:r>
                        <a:rPr lang="zh-TW" altLang="en-US" sz="2200" dirty="0" smtClean="0"/>
                        <a:t>移轉金融資產但既不移轉也不保留幾乎所有的風險和報酬－放棄控制：</a:t>
                      </a:r>
                      <a:r>
                        <a:rPr lang="en-US" altLang="zh-TW" sz="2200" dirty="0" smtClean="0"/>
                        <a:t>(1)</a:t>
                      </a:r>
                      <a:r>
                        <a:rPr lang="zh-TW" altLang="en-US" sz="2200" dirty="0" smtClean="0"/>
                        <a:t>市場上市易於取得的金融資產。</a:t>
                      </a:r>
                    </a:p>
                    <a:p>
                      <a:r>
                        <a:rPr lang="en-US" altLang="zh-TW" sz="2200" dirty="0" smtClean="0"/>
                        <a:t>5.</a:t>
                      </a:r>
                      <a:r>
                        <a:rPr lang="zh-TW" altLang="en-US" sz="2200" dirty="0" smtClean="0"/>
                        <a:t>移轉金融資產但既不移轉也不保留幾乎所有的風險和報酬－保留控制：</a:t>
                      </a:r>
                      <a:r>
                        <a:rPr lang="en-US" altLang="zh-TW" sz="2200" dirty="0" smtClean="0"/>
                        <a:t>(1)</a:t>
                      </a:r>
                      <a:r>
                        <a:rPr lang="zh-TW" altLang="en-US" sz="2200" dirty="0" smtClean="0"/>
                        <a:t>違約損失保證，</a:t>
                      </a:r>
                      <a:r>
                        <a:rPr lang="en-US" altLang="zh-TW" sz="2200" dirty="0" smtClean="0"/>
                        <a:t>(2)</a:t>
                      </a:r>
                      <a:r>
                        <a:rPr lang="zh-TW" altLang="en-US" sz="2200" dirty="0" smtClean="0"/>
                        <a:t>發行賣權或持有買權。</a:t>
                      </a:r>
                    </a:p>
                  </a:txBody>
                  <a:tcPr/>
                </a:tc>
                <a:tc>
                  <a:txBody>
                    <a:bodyPr/>
                    <a:lstStyle/>
                    <a:p>
                      <a:r>
                        <a:rPr lang="zh-TW" altLang="en-US" sz="2200" dirty="0" smtClean="0"/>
                        <a:t>同</a:t>
                      </a:r>
                      <a:r>
                        <a:rPr lang="en-US" altLang="zh-TW" sz="2200" dirty="0" smtClean="0"/>
                        <a:t>2</a:t>
                      </a:r>
                      <a:r>
                        <a:rPr lang="zh-TW" altLang="en-US" sz="2200" dirty="0" smtClean="0"/>
                        <a:t>。</a:t>
                      </a:r>
                    </a:p>
                    <a:p>
                      <a:endParaRPr lang="zh-TW" altLang="en-US" sz="2200" dirty="0" smtClean="0"/>
                    </a:p>
                    <a:p>
                      <a:endParaRPr lang="zh-TW" altLang="en-US" sz="2200" dirty="0" smtClean="0"/>
                    </a:p>
                    <a:p>
                      <a:r>
                        <a:rPr lang="zh-TW" altLang="en-US" sz="2200" dirty="0" smtClean="0"/>
                        <a:t>在持續參與的範圍內繼續認列金融資產，並認列相關的負債；其餘的部分除列，並認列出售損益。</a:t>
                      </a:r>
                    </a:p>
                    <a:p>
                      <a:endParaRPr lang="zh-TW" altLang="en-US" sz="2200" dirty="0" smtClean="0"/>
                    </a:p>
                    <a:p>
                      <a:endParaRPr lang="zh-TW" altLang="en-US" sz="2200" dirty="0" smtClean="0"/>
                    </a:p>
                    <a:p>
                      <a:endParaRPr lang="zh-TW" altLang="en-US" sz="2200" dirty="0" smtClean="0"/>
                    </a:p>
                  </a:txBody>
                  <a:tcPr/>
                </a:tc>
                <a:extLst>
                  <a:ext uri="{0D108BD9-81ED-4DB2-BD59-A6C34878D82A}">
                    <a16:rowId xmlns:a16="http://schemas.microsoft.com/office/drawing/2014/main" xmlns="" val="210264239"/>
                  </a:ext>
                </a:extLst>
              </a:tr>
            </a:tbl>
          </a:graphicData>
        </a:graphic>
      </p:graphicFrame>
    </p:spTree>
    <p:extLst>
      <p:ext uri="{BB962C8B-B14F-4D97-AF65-F5344CB8AC3E}">
        <p14:creationId xmlns:p14="http://schemas.microsoft.com/office/powerpoint/2010/main" val="3617745834"/>
      </p:ext>
    </p:extLst>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1196975"/>
            <a:ext cx="8855075" cy="5400675"/>
          </a:xfrm>
        </p:spPr>
        <p:txBody>
          <a:bodyPr/>
          <a:lstStyle/>
          <a:p>
            <a:pPr marL="0" indent="0">
              <a:buNone/>
            </a:pPr>
            <a:r>
              <a:rPr lang="zh-TW" altLang="en-US" sz="2400" b="1" dirty="0">
                <a:solidFill>
                  <a:srgbClr val="FF0000"/>
                </a:solidFill>
              </a:rPr>
              <a:t>二、應收款項融資的會計</a:t>
            </a:r>
            <a:r>
              <a:rPr lang="zh-TW" altLang="en-US" sz="2400" b="1" dirty="0" smtClean="0">
                <a:solidFill>
                  <a:srgbClr val="FF0000"/>
                </a:solidFill>
              </a:rPr>
              <a:t>處理</a:t>
            </a:r>
            <a:endParaRPr lang="en-US" altLang="zh-TW" sz="2400" b="1" dirty="0" smtClean="0">
              <a:solidFill>
                <a:srgbClr val="FF0000"/>
              </a:solidFill>
            </a:endParaRPr>
          </a:p>
          <a:p>
            <a:pPr marL="0" indent="0">
              <a:buNone/>
            </a:pPr>
            <a:r>
              <a:rPr lang="en-US" altLang="zh-TW" sz="2400" dirty="0"/>
              <a:t> </a:t>
            </a:r>
            <a:r>
              <a:rPr lang="en-US" altLang="zh-TW" sz="2400" dirty="0" smtClean="0"/>
              <a:t>  1</a:t>
            </a:r>
            <a:r>
              <a:rPr lang="en-US" altLang="zh-TW" sz="2400" dirty="0"/>
              <a:t>.</a:t>
            </a:r>
            <a:r>
              <a:rPr lang="zh-TW" altLang="en-US" sz="2400" dirty="0"/>
              <a:t>應收帳款融資</a:t>
            </a:r>
          </a:p>
        </p:txBody>
      </p:sp>
      <p:sp>
        <p:nvSpPr>
          <p:cNvPr id="4" name="圓角矩形 3"/>
          <p:cNvSpPr/>
          <p:nvPr/>
        </p:nvSpPr>
        <p:spPr bwMode="auto">
          <a:xfrm>
            <a:off x="179512" y="2132856"/>
            <a:ext cx="3744000" cy="576000"/>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一般擔保借款</a:t>
            </a:r>
            <a:endParaRPr kumimoji="1" lang="zh-TW" altLang="en-US" sz="2400" b="0" i="0" u="none" strike="noStrike" cap="none" normalizeH="0" baseline="0" dirty="0" smtClean="0">
              <a:ln>
                <a:noFill/>
              </a:ln>
              <a:solidFill>
                <a:schemeClr val="tx1"/>
              </a:solidFill>
              <a:effectLst/>
              <a:latin typeface="+mn-ea"/>
            </a:endParaRPr>
          </a:p>
        </p:txBody>
      </p:sp>
      <p:sp>
        <p:nvSpPr>
          <p:cNvPr id="5" name="圓角矩形 4"/>
          <p:cNvSpPr/>
          <p:nvPr/>
        </p:nvSpPr>
        <p:spPr bwMode="auto">
          <a:xfrm>
            <a:off x="179512" y="3785107"/>
            <a:ext cx="3744000" cy="576000"/>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指定擔保借款</a:t>
            </a:r>
            <a:endParaRPr kumimoji="1" lang="zh-TW" altLang="en-US" sz="2400" b="0" i="0" u="none" strike="noStrike" cap="none" normalizeH="0" baseline="0" dirty="0" smtClean="0">
              <a:ln>
                <a:noFill/>
              </a:ln>
              <a:solidFill>
                <a:schemeClr val="tx1"/>
              </a:solidFill>
              <a:effectLst/>
              <a:latin typeface="+mn-ea"/>
            </a:endParaRPr>
          </a:p>
        </p:txBody>
      </p:sp>
      <p:sp>
        <p:nvSpPr>
          <p:cNvPr id="10" name="文字方塊 9"/>
          <p:cNvSpPr txBox="1"/>
          <p:nvPr/>
        </p:nvSpPr>
        <p:spPr>
          <a:xfrm>
            <a:off x="3995936" y="3645024"/>
            <a:ext cx="5149496" cy="3046988"/>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t>不移轉應收帳款給金融機構，但會另開本票給金融機構作為副</a:t>
            </a:r>
            <a:r>
              <a:rPr lang="zh-TW" altLang="en-US" sz="2400" dirty="0" smtClean="0"/>
              <a:t>擔保</a:t>
            </a:r>
            <a:endParaRPr lang="en-US" altLang="zh-TW" sz="2400" dirty="0" smtClean="0"/>
          </a:p>
          <a:p>
            <a:pPr marL="342900" indent="-342900">
              <a:buFont typeface="Arial" panose="020B0604020202020204" pitchFamily="34" charset="0"/>
              <a:buChar char="•"/>
            </a:pPr>
            <a:r>
              <a:rPr lang="zh-TW" altLang="en-US" sz="2400" dirty="0"/>
              <a:t>企業將未到期的應收帳款（通常為分期收款銷貨的帳款）賣給金融機構，同時簽約在到期前以高於賣價的價格將帳款買回，其價格差額足以使金融機構賺取所要的利息</a:t>
            </a:r>
            <a:endParaRPr lang="en-US" altLang="zh-TW" sz="2400" dirty="0" smtClean="0"/>
          </a:p>
          <a:p>
            <a:pPr marL="342900" indent="-342900">
              <a:buFont typeface="Arial" panose="020B0604020202020204" pitchFamily="34" charset="0"/>
              <a:buChar char="•"/>
            </a:pPr>
            <a:endParaRPr lang="zh-TW" altLang="en-US" sz="2400" dirty="0"/>
          </a:p>
        </p:txBody>
      </p:sp>
      <p:sp>
        <p:nvSpPr>
          <p:cNvPr id="11" name="文字方塊 10"/>
          <p:cNvSpPr txBox="1"/>
          <p:nvPr/>
        </p:nvSpPr>
        <p:spPr>
          <a:xfrm>
            <a:off x="3995936" y="2132856"/>
            <a:ext cx="5149496" cy="1569660"/>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t>以應收帳款作為質押，向金融機構申請短期循環信用額度，在額度內企業可以隨時借款和還款，應收帳款收回也不必償還借款</a:t>
            </a:r>
          </a:p>
        </p:txBody>
      </p:sp>
      <p:sp>
        <p:nvSpPr>
          <p:cNvPr id="12" name="文字方塊 11"/>
          <p:cNvSpPr txBox="1"/>
          <p:nvPr/>
        </p:nvSpPr>
        <p:spPr>
          <a:xfrm>
            <a:off x="10194" y="2698616"/>
            <a:ext cx="4849838" cy="400110"/>
          </a:xfrm>
          <a:prstGeom prst="rect">
            <a:avLst/>
          </a:prstGeom>
          <a:noFill/>
        </p:spPr>
        <p:txBody>
          <a:bodyPr wrap="square" rtlCol="0">
            <a:spAutoFit/>
          </a:bodyPr>
          <a:lstStyle/>
          <a:p>
            <a:r>
              <a:rPr lang="zh-TW" altLang="en-US" sz="2000" dirty="0"/>
              <a:t>在財務報表中附註揭露擔保的事實</a:t>
            </a:r>
          </a:p>
        </p:txBody>
      </p:sp>
      <p:sp>
        <p:nvSpPr>
          <p:cNvPr id="13" name="文字方塊 12"/>
          <p:cNvSpPr txBox="1"/>
          <p:nvPr/>
        </p:nvSpPr>
        <p:spPr>
          <a:xfrm>
            <a:off x="10194" y="4423946"/>
            <a:ext cx="4464496" cy="400110"/>
          </a:xfrm>
          <a:prstGeom prst="rect">
            <a:avLst/>
          </a:prstGeom>
          <a:noFill/>
        </p:spPr>
        <p:txBody>
          <a:bodyPr wrap="square" rtlCol="0">
            <a:spAutoFit/>
          </a:bodyPr>
          <a:lstStyle/>
          <a:p>
            <a:r>
              <a:rPr lang="zh-TW" altLang="en-US" sz="2000" dirty="0"/>
              <a:t>繼續認列金融資產</a:t>
            </a:r>
          </a:p>
        </p:txBody>
      </p:sp>
    </p:spTree>
    <p:extLst>
      <p:ext uri="{BB962C8B-B14F-4D97-AF65-F5344CB8AC3E}">
        <p14:creationId xmlns:p14="http://schemas.microsoft.com/office/powerpoint/2010/main" val="2891479235"/>
      </p:ext>
    </p:extLst>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1196975"/>
            <a:ext cx="8855075" cy="5400675"/>
          </a:xfrm>
        </p:spPr>
        <p:txBody>
          <a:bodyPr/>
          <a:lstStyle/>
          <a:p>
            <a:pPr marL="0" indent="0">
              <a:buNone/>
            </a:pPr>
            <a:r>
              <a:rPr lang="zh-TW" altLang="en-US" sz="2400" b="1" dirty="0">
                <a:solidFill>
                  <a:srgbClr val="FF0000"/>
                </a:solidFill>
              </a:rPr>
              <a:t>二、應收款項融資的會計</a:t>
            </a:r>
            <a:r>
              <a:rPr lang="zh-TW" altLang="en-US" sz="2400" b="1" dirty="0" smtClean="0">
                <a:solidFill>
                  <a:srgbClr val="FF0000"/>
                </a:solidFill>
              </a:rPr>
              <a:t>處理</a:t>
            </a:r>
            <a:endParaRPr lang="en-US" altLang="zh-TW" sz="2400" b="1" dirty="0" smtClean="0">
              <a:solidFill>
                <a:srgbClr val="FF0000"/>
              </a:solidFill>
            </a:endParaRPr>
          </a:p>
          <a:p>
            <a:pPr marL="0" indent="0">
              <a:buNone/>
            </a:pPr>
            <a:r>
              <a:rPr lang="en-US" altLang="zh-TW" sz="2400" dirty="0"/>
              <a:t>1.</a:t>
            </a:r>
            <a:r>
              <a:rPr lang="zh-TW" altLang="en-US" sz="2400" dirty="0"/>
              <a:t>應收帳款融資</a:t>
            </a:r>
          </a:p>
        </p:txBody>
      </p:sp>
      <p:sp>
        <p:nvSpPr>
          <p:cNvPr id="4" name="圓角矩形 3"/>
          <p:cNvSpPr/>
          <p:nvPr/>
        </p:nvSpPr>
        <p:spPr bwMode="auto">
          <a:xfrm>
            <a:off x="179512" y="2132856"/>
            <a:ext cx="3744000" cy="576000"/>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移轉應收帳款、移轉幾乎所有的</a:t>
            </a:r>
          </a:p>
          <a:p>
            <a:pPr algn="ctr" fontAlgn="base">
              <a:spcBef>
                <a:spcPct val="0"/>
              </a:spcBef>
              <a:spcAft>
                <a:spcPct val="0"/>
              </a:spcAft>
            </a:pPr>
            <a:r>
              <a:rPr kumimoji="1" lang="zh-TW" altLang="en-US" sz="2000" dirty="0">
                <a:latin typeface="+mn-ea"/>
              </a:rPr>
              <a:t>風險和報酬、放棄控制</a:t>
            </a:r>
          </a:p>
        </p:txBody>
      </p:sp>
      <p:sp>
        <p:nvSpPr>
          <p:cNvPr id="5" name="圓角矩形 4"/>
          <p:cNvSpPr/>
          <p:nvPr/>
        </p:nvSpPr>
        <p:spPr bwMode="auto">
          <a:xfrm>
            <a:off x="179512" y="3790331"/>
            <a:ext cx="3744000" cy="576000"/>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移轉應收帳款並持續參與</a:t>
            </a:r>
            <a:endParaRPr kumimoji="1" lang="en-US" altLang="zh-TW" sz="2000" dirty="0">
              <a:latin typeface="+mn-ea"/>
            </a:endParaRPr>
          </a:p>
          <a:p>
            <a:pPr algn="ctr" fontAlgn="base">
              <a:spcBef>
                <a:spcPct val="0"/>
              </a:spcBef>
              <a:spcAft>
                <a:spcPct val="0"/>
              </a:spcAft>
            </a:pPr>
            <a:r>
              <a:rPr kumimoji="1" lang="zh-TW" altLang="en-US" sz="2000" dirty="0">
                <a:latin typeface="+mn-ea"/>
              </a:rPr>
              <a:t>所轉讓帳款</a:t>
            </a:r>
          </a:p>
        </p:txBody>
      </p:sp>
      <p:sp>
        <p:nvSpPr>
          <p:cNvPr id="9" name="文字方塊 8"/>
          <p:cNvSpPr txBox="1"/>
          <p:nvPr/>
        </p:nvSpPr>
        <p:spPr>
          <a:xfrm>
            <a:off x="3995936" y="3650248"/>
            <a:ext cx="5149496" cy="1938992"/>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t>買賣</a:t>
            </a:r>
            <a:r>
              <a:rPr lang="zh-TW" altLang="en-US" sz="2400" dirty="0" smtClean="0"/>
              <a:t>雙方於出售時可能</a:t>
            </a:r>
            <a:r>
              <a:rPr lang="zh-TW" altLang="en-US" sz="2400" dirty="0"/>
              <a:t>附加一些</a:t>
            </a:r>
            <a:r>
              <a:rPr lang="zh-TW" altLang="en-US" sz="2400" dirty="0" smtClean="0"/>
              <a:t>條件</a:t>
            </a:r>
            <a:r>
              <a:rPr lang="en-US" altLang="zh-TW" sz="2400" dirty="0" smtClean="0"/>
              <a:t>(</a:t>
            </a:r>
            <a:r>
              <a:rPr lang="zh-TW" altLang="en-US" sz="2400" dirty="0"/>
              <a:t>賣方賠償</a:t>
            </a:r>
            <a:r>
              <a:rPr lang="zh-TW" altLang="en-US" sz="2400" dirty="0" smtClean="0"/>
              <a:t>損失等</a:t>
            </a:r>
            <a:r>
              <a:rPr lang="en-US" altLang="zh-TW" sz="2400" dirty="0" smtClean="0"/>
              <a:t>)</a:t>
            </a:r>
          </a:p>
          <a:p>
            <a:pPr marL="342900" indent="-342900">
              <a:buFont typeface="Arial" panose="020B0604020202020204" pitchFamily="34" charset="0"/>
              <a:buChar char="•"/>
            </a:pPr>
            <a:r>
              <a:rPr lang="zh-TW" altLang="en-US" sz="2400" dirty="0" smtClean="0"/>
              <a:t>是否放棄控制之評估：</a:t>
            </a:r>
            <a:r>
              <a:rPr lang="en-US" altLang="zh-TW" sz="2400" dirty="0" smtClean="0"/>
              <a:t/>
            </a:r>
            <a:br>
              <a:rPr lang="en-US" altLang="zh-TW" sz="2400" dirty="0" smtClean="0"/>
            </a:br>
            <a:r>
              <a:rPr lang="en-US" altLang="zh-TW" sz="2400" dirty="0" smtClean="0"/>
              <a:t>1.</a:t>
            </a:r>
            <a:r>
              <a:rPr lang="zh-TW" altLang="en-US" sz="2400" dirty="0"/>
              <a:t>市場上易於</a:t>
            </a:r>
            <a:r>
              <a:rPr lang="zh-TW" altLang="en-US" sz="2400" dirty="0" smtClean="0"/>
              <a:t>取得→失去控制</a:t>
            </a:r>
            <a:r>
              <a:rPr lang="en-US" altLang="zh-TW" sz="2400" dirty="0" smtClean="0"/>
              <a:t/>
            </a:r>
            <a:br>
              <a:rPr lang="en-US" altLang="zh-TW" sz="2400" dirty="0" smtClean="0"/>
            </a:br>
            <a:r>
              <a:rPr lang="en-US" altLang="zh-TW" sz="2400" dirty="0" smtClean="0"/>
              <a:t>2.</a:t>
            </a:r>
            <a:r>
              <a:rPr lang="zh-TW" altLang="en-US" sz="2400" dirty="0"/>
              <a:t>市場上不易取得→不失去控制</a:t>
            </a:r>
          </a:p>
        </p:txBody>
      </p:sp>
      <p:sp>
        <p:nvSpPr>
          <p:cNvPr id="12" name="文字方塊 11"/>
          <p:cNvSpPr txBox="1"/>
          <p:nvPr/>
        </p:nvSpPr>
        <p:spPr>
          <a:xfrm>
            <a:off x="3995936" y="2132856"/>
            <a:ext cx="5149496" cy="461665"/>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t>無條件出售應收帳款</a:t>
            </a:r>
          </a:p>
        </p:txBody>
      </p:sp>
      <p:sp>
        <p:nvSpPr>
          <p:cNvPr id="2" name="文字方塊 1"/>
          <p:cNvSpPr txBox="1"/>
          <p:nvPr/>
        </p:nvSpPr>
        <p:spPr>
          <a:xfrm>
            <a:off x="10194" y="4423946"/>
            <a:ext cx="4464496" cy="2246769"/>
          </a:xfrm>
          <a:prstGeom prst="rect">
            <a:avLst/>
          </a:prstGeom>
          <a:noFill/>
        </p:spPr>
        <p:txBody>
          <a:bodyPr wrap="square" rtlCol="0">
            <a:spAutoFit/>
          </a:bodyPr>
          <a:lstStyle/>
          <a:p>
            <a:r>
              <a:rPr lang="en-US" altLang="zh-TW" sz="2000" dirty="0" smtClean="0"/>
              <a:t>1.</a:t>
            </a:r>
            <a:r>
              <a:rPr lang="zh-TW" altLang="en-US" sz="2000" dirty="0"/>
              <a:t>放棄控制→除</a:t>
            </a:r>
            <a:r>
              <a:rPr lang="zh-TW" altLang="en-US" sz="2000" dirty="0" smtClean="0"/>
              <a:t>列應</a:t>
            </a:r>
            <a:r>
              <a:rPr lang="zh-TW" altLang="en-US" sz="2000" dirty="0"/>
              <a:t>收帳款</a:t>
            </a:r>
            <a:endParaRPr lang="en-US" altLang="zh-TW" sz="2000" dirty="0" smtClean="0"/>
          </a:p>
          <a:p>
            <a:r>
              <a:rPr lang="en-US" altLang="zh-TW" sz="2000" dirty="0" smtClean="0"/>
              <a:t>2.</a:t>
            </a:r>
            <a:r>
              <a:rPr lang="zh-TW" altLang="en-US" sz="2000" dirty="0" smtClean="0"/>
              <a:t>持續</a:t>
            </a:r>
            <a:r>
              <a:rPr lang="zh-TW" altLang="en-US" sz="2000" dirty="0"/>
              <a:t>參與的範圍內→繼續認</a:t>
            </a:r>
            <a:r>
              <a:rPr lang="zh-TW" altLang="en-US" sz="2000" dirty="0" smtClean="0"/>
              <a:t>列</a:t>
            </a:r>
            <a:r>
              <a:rPr lang="en-US" altLang="zh-TW" sz="2000" dirty="0"/>
              <a:t/>
            </a:r>
            <a:br>
              <a:rPr lang="en-US" altLang="zh-TW" sz="2000" dirty="0"/>
            </a:br>
            <a:r>
              <a:rPr lang="zh-TW" altLang="en-US" sz="2000" dirty="0"/>
              <a:t> </a:t>
            </a:r>
            <a:r>
              <a:rPr lang="zh-TW" altLang="en-US" sz="2000" dirty="0" smtClean="0"/>
              <a:t>  移轉</a:t>
            </a:r>
            <a:r>
              <a:rPr lang="zh-TW" altLang="en-US" sz="2000" dirty="0"/>
              <a:t>日按下列金額</a:t>
            </a:r>
            <a:r>
              <a:rPr lang="zh-TW" altLang="en-US" sz="2000" b="1" dirty="0">
                <a:solidFill>
                  <a:srgbClr val="FF0000"/>
                </a:solidFill>
              </a:rPr>
              <a:t>孰低</a:t>
            </a:r>
            <a:r>
              <a:rPr lang="zh-TW" altLang="en-US" sz="2000" dirty="0"/>
              <a:t>者，繼續認列</a:t>
            </a:r>
            <a:r>
              <a:rPr lang="en-US" altLang="zh-TW" sz="2000" dirty="0" smtClean="0"/>
              <a:t/>
            </a:r>
            <a:br>
              <a:rPr lang="en-US" altLang="zh-TW" sz="2000" dirty="0" smtClean="0"/>
            </a:br>
            <a:r>
              <a:rPr lang="zh-TW" altLang="en-US" sz="2000" dirty="0" smtClean="0"/>
              <a:t>   </a:t>
            </a:r>
            <a:r>
              <a:rPr lang="en-US" altLang="zh-TW" sz="2000" dirty="0" smtClean="0"/>
              <a:t>(</a:t>
            </a:r>
            <a:r>
              <a:rPr lang="en-US" altLang="zh-TW" sz="2000" dirty="0"/>
              <a:t>1)</a:t>
            </a:r>
            <a:r>
              <a:rPr lang="zh-TW" altLang="en-US" sz="2000" dirty="0"/>
              <a:t>該已移轉資產之帳面</a:t>
            </a:r>
            <a:r>
              <a:rPr lang="zh-TW" altLang="en-US" sz="2000" dirty="0" smtClean="0"/>
              <a:t>金額</a:t>
            </a:r>
            <a:r>
              <a:rPr lang="en-US" altLang="zh-TW" sz="2000" dirty="0" smtClean="0"/>
              <a:t/>
            </a:r>
            <a:br>
              <a:rPr lang="en-US" altLang="zh-TW" sz="2000" dirty="0" smtClean="0"/>
            </a:br>
            <a:r>
              <a:rPr lang="zh-TW" altLang="en-US" sz="2000" dirty="0" smtClean="0"/>
              <a:t>   </a:t>
            </a:r>
            <a:r>
              <a:rPr lang="en-US" altLang="zh-TW" sz="2000" dirty="0" smtClean="0"/>
              <a:t>(</a:t>
            </a:r>
            <a:r>
              <a:rPr lang="en-US" altLang="zh-TW" sz="2000" dirty="0"/>
              <a:t>2)</a:t>
            </a:r>
            <a:r>
              <a:rPr lang="zh-TW" altLang="en-US" sz="2000" dirty="0"/>
              <a:t>對移轉中所收取之對價，企業可能被要求返還之最大金額（即「保證金額」</a:t>
            </a:r>
            <a:r>
              <a:rPr lang="zh-TW" altLang="en-US" sz="2000" dirty="0" smtClean="0"/>
              <a:t>）</a:t>
            </a:r>
            <a:endParaRPr lang="zh-TW" altLang="en-US" sz="2000" dirty="0"/>
          </a:p>
        </p:txBody>
      </p:sp>
      <p:sp>
        <p:nvSpPr>
          <p:cNvPr id="13" name="文字方塊 12"/>
          <p:cNvSpPr txBox="1"/>
          <p:nvPr/>
        </p:nvSpPr>
        <p:spPr>
          <a:xfrm>
            <a:off x="10194" y="2698616"/>
            <a:ext cx="4849838" cy="400110"/>
          </a:xfrm>
          <a:prstGeom prst="rect">
            <a:avLst/>
          </a:prstGeom>
          <a:noFill/>
        </p:spPr>
        <p:txBody>
          <a:bodyPr wrap="square" rtlCol="0">
            <a:spAutoFit/>
          </a:bodyPr>
          <a:lstStyle/>
          <a:p>
            <a:r>
              <a:rPr lang="zh-TW" altLang="en-US" sz="2000" dirty="0"/>
              <a:t>除列該應收帳款，並認列出售</a:t>
            </a:r>
            <a:r>
              <a:rPr lang="zh-TW" altLang="en-US" sz="2000" dirty="0" smtClean="0"/>
              <a:t>損益</a:t>
            </a:r>
            <a:endParaRPr lang="zh-TW" altLang="en-US" sz="2000" dirty="0"/>
          </a:p>
        </p:txBody>
      </p:sp>
      <p:sp>
        <p:nvSpPr>
          <p:cNvPr id="14" name="文字方塊 13"/>
          <p:cNvSpPr txBox="1"/>
          <p:nvPr/>
        </p:nvSpPr>
        <p:spPr>
          <a:xfrm>
            <a:off x="10194" y="3100898"/>
            <a:ext cx="4849838" cy="400110"/>
          </a:xfrm>
          <a:prstGeom prst="rect">
            <a:avLst/>
          </a:prstGeom>
          <a:noFill/>
          <a:ln>
            <a:solidFill>
              <a:srgbClr val="FF0000"/>
            </a:solidFill>
          </a:ln>
        </p:spPr>
        <p:txBody>
          <a:bodyPr wrap="square" rtlCol="0">
            <a:spAutoFit/>
          </a:bodyPr>
          <a:lstStyle/>
          <a:p>
            <a:r>
              <a:rPr lang="zh-TW" altLang="en-US" sz="2000" dirty="0" smtClean="0"/>
              <a:t>出售</a:t>
            </a:r>
            <a:r>
              <a:rPr lang="zh-TW" altLang="en-US" sz="2000" dirty="0"/>
              <a:t>所得</a:t>
            </a:r>
            <a:r>
              <a:rPr lang="zh-TW" altLang="en-US" sz="2000" dirty="0" smtClean="0"/>
              <a:t>價款</a:t>
            </a:r>
            <a:r>
              <a:rPr lang="en-US" altLang="zh-TW" sz="2000" dirty="0" err="1" smtClean="0"/>
              <a:t>v.s</a:t>
            </a:r>
            <a:r>
              <a:rPr lang="en-US" altLang="zh-TW" sz="2000" dirty="0" smtClean="0"/>
              <a:t>.</a:t>
            </a:r>
            <a:r>
              <a:rPr lang="zh-TW" altLang="en-US" sz="2000" dirty="0"/>
              <a:t>出售金融資產的帳面金額</a:t>
            </a:r>
          </a:p>
        </p:txBody>
      </p:sp>
      <p:sp>
        <p:nvSpPr>
          <p:cNvPr id="8" name="矩形 7"/>
          <p:cNvSpPr/>
          <p:nvPr/>
        </p:nvSpPr>
        <p:spPr bwMode="auto">
          <a:xfrm>
            <a:off x="3419872" y="2740268"/>
            <a:ext cx="503640" cy="296396"/>
          </a:xfrm>
          <a:prstGeom prst="rect">
            <a:avLst/>
          </a:prstGeom>
          <a:no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3315732625"/>
      </p:ext>
    </p:extLst>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45</a:t>
            </a:r>
            <a:r>
              <a:rPr lang="zh-TW" altLang="en-US" dirty="0"/>
              <a:t>：應收帳款指定擔保借款</a:t>
            </a:r>
          </a:p>
        </p:txBody>
      </p:sp>
      <p:sp>
        <p:nvSpPr>
          <p:cNvPr id="3" name="內容版面配置區 2"/>
          <p:cNvSpPr>
            <a:spLocks noGrp="1"/>
          </p:cNvSpPr>
          <p:nvPr>
            <p:ph idx="1"/>
          </p:nvPr>
        </p:nvSpPr>
        <p:spPr>
          <a:xfrm>
            <a:off x="144000" y="1989138"/>
            <a:ext cx="8856000" cy="4608214"/>
          </a:xfrm>
        </p:spPr>
        <p:txBody>
          <a:bodyPr/>
          <a:lstStyle/>
          <a:p>
            <a:pPr marL="0" indent="0">
              <a:lnSpc>
                <a:spcPct val="120000"/>
              </a:lnSpc>
              <a:buNone/>
            </a:pPr>
            <a:r>
              <a:rPr lang="zh-TW" altLang="en-US" sz="2400" dirty="0"/>
              <a:t>新興公司於</a:t>
            </a:r>
            <a:r>
              <a:rPr lang="en-US" altLang="zh-TW" sz="2400" dirty="0"/>
              <a:t>X1</a:t>
            </a:r>
            <a:r>
              <a:rPr lang="zh-TW" altLang="en-US" sz="2400" dirty="0"/>
              <a:t>年</a:t>
            </a:r>
            <a:r>
              <a:rPr lang="en-US" altLang="zh-TW" sz="2400" dirty="0"/>
              <a:t>9</a:t>
            </a:r>
            <a:r>
              <a:rPr lang="zh-TW" altLang="en-US" sz="2400" dirty="0"/>
              <a:t>月</a:t>
            </a:r>
            <a:r>
              <a:rPr lang="en-US" altLang="zh-TW" sz="2400" dirty="0"/>
              <a:t>1</a:t>
            </a:r>
            <a:r>
              <a:rPr lang="zh-TW" altLang="en-US" sz="2400" dirty="0"/>
              <a:t>日將其應收帳款</a:t>
            </a:r>
            <a:r>
              <a:rPr lang="en-US" altLang="zh-TW" sz="2400" dirty="0"/>
              <a:t>$100,000</a:t>
            </a:r>
            <a:r>
              <a:rPr lang="zh-TW" altLang="en-US" sz="2400" dirty="0"/>
              <a:t>設定擔保向第一銀行借款</a:t>
            </a:r>
            <a:r>
              <a:rPr lang="en-US" altLang="zh-TW" sz="2400" dirty="0"/>
              <a:t>$80,000</a:t>
            </a:r>
            <a:r>
              <a:rPr lang="zh-TW" altLang="en-US" sz="2400" dirty="0"/>
              <a:t>，開給本票一紙</a:t>
            </a:r>
            <a:r>
              <a:rPr lang="en-US" altLang="zh-TW" sz="2400" dirty="0"/>
              <a:t>$80,000</a:t>
            </a:r>
            <a:r>
              <a:rPr lang="zh-TW" altLang="en-US" sz="2400" dirty="0"/>
              <a:t>，另按帳款金額支付</a:t>
            </a:r>
            <a:r>
              <a:rPr lang="en-US" altLang="zh-TW" sz="2400" dirty="0"/>
              <a:t>1</a:t>
            </a:r>
            <a:r>
              <a:rPr lang="zh-TW" altLang="en-US" sz="2400" dirty="0"/>
              <a:t>％手續費，並約定按借款餘額支付年息</a:t>
            </a:r>
            <a:r>
              <a:rPr lang="en-US" altLang="zh-TW" sz="2400" dirty="0"/>
              <a:t>12</a:t>
            </a:r>
            <a:r>
              <a:rPr lang="zh-TW" altLang="en-US" sz="2400" dirty="0"/>
              <a:t>％的利息。帳款收現時應按月連同利息償還借款。</a:t>
            </a:r>
          </a:p>
          <a:p>
            <a:pPr marL="0" indent="0">
              <a:lnSpc>
                <a:spcPct val="120000"/>
              </a:lnSpc>
              <a:buNone/>
            </a:pPr>
            <a:r>
              <a:rPr lang="en-US" altLang="zh-TW" sz="2400" dirty="0"/>
              <a:t>9</a:t>
            </a:r>
            <a:r>
              <a:rPr lang="zh-TW" altLang="en-US" sz="2400" dirty="0"/>
              <a:t>月份發生退貨</a:t>
            </a:r>
            <a:r>
              <a:rPr lang="en-US" altLang="zh-TW" sz="2400" dirty="0"/>
              <a:t>$1,000</a:t>
            </a:r>
            <a:r>
              <a:rPr lang="zh-TW" altLang="en-US" sz="2400" dirty="0"/>
              <a:t>，收到帳款</a:t>
            </a:r>
            <a:r>
              <a:rPr lang="en-US" altLang="zh-TW" sz="2400" dirty="0"/>
              <a:t>$60,000</a:t>
            </a:r>
            <a:r>
              <a:rPr lang="zh-TW" altLang="en-US" sz="2400" dirty="0"/>
              <a:t>，扣除銷貨折扣</a:t>
            </a:r>
            <a:r>
              <a:rPr lang="en-US" altLang="zh-TW" sz="2400" dirty="0"/>
              <a:t>$1,200</a:t>
            </a:r>
            <a:r>
              <a:rPr lang="zh-TW" altLang="en-US" sz="2400" dirty="0"/>
              <a:t>，實收</a:t>
            </a:r>
            <a:r>
              <a:rPr lang="en-US" altLang="zh-TW" sz="2400" dirty="0"/>
              <a:t>$58,800</a:t>
            </a:r>
            <a:r>
              <a:rPr lang="zh-TW" altLang="en-US" sz="2400" dirty="0"/>
              <a:t>。</a:t>
            </a:r>
            <a:r>
              <a:rPr lang="en-US" altLang="zh-TW" sz="2400" dirty="0"/>
              <a:t>9</a:t>
            </a:r>
            <a:r>
              <a:rPr lang="zh-TW" altLang="en-US" sz="2400" dirty="0"/>
              <a:t>月</a:t>
            </a:r>
            <a:r>
              <a:rPr lang="en-US" altLang="zh-TW" sz="2400" dirty="0"/>
              <a:t>30</a:t>
            </a:r>
            <a:r>
              <a:rPr lang="zh-TW" altLang="en-US" sz="2400" dirty="0"/>
              <a:t>日將帳款收現</a:t>
            </a:r>
            <a:r>
              <a:rPr lang="en-US" altLang="zh-TW" sz="2400" dirty="0"/>
              <a:t>$58,800</a:t>
            </a:r>
            <a:r>
              <a:rPr lang="zh-TW" altLang="en-US" sz="2400" dirty="0"/>
              <a:t>，連同借款一個月</a:t>
            </a:r>
            <a:r>
              <a:rPr lang="zh-TW" altLang="en-US" sz="2400" dirty="0" smtClean="0"/>
              <a:t>利息償還</a:t>
            </a:r>
            <a:r>
              <a:rPr lang="zh-TW" altLang="en-US" sz="2400" dirty="0"/>
              <a:t>銀行借款本息。</a:t>
            </a:r>
          </a:p>
          <a:p>
            <a:pPr marL="0" indent="0">
              <a:lnSpc>
                <a:spcPct val="120000"/>
              </a:lnSpc>
              <a:buNone/>
            </a:pPr>
            <a:r>
              <a:rPr lang="en-US" altLang="zh-TW" sz="2400" dirty="0"/>
              <a:t>10</a:t>
            </a:r>
            <a:r>
              <a:rPr lang="zh-TW" altLang="en-US" sz="2400" dirty="0"/>
              <a:t>月份發生壞帳</a:t>
            </a:r>
            <a:r>
              <a:rPr lang="en-US" altLang="zh-TW" sz="2400" dirty="0"/>
              <a:t>$5,000</a:t>
            </a:r>
            <a:r>
              <a:rPr lang="zh-TW" altLang="en-US" sz="2400" dirty="0"/>
              <a:t>，其餘帳款</a:t>
            </a:r>
            <a:r>
              <a:rPr lang="en-US" altLang="zh-TW" sz="2400" dirty="0"/>
              <a:t>$</a:t>
            </a:r>
            <a:r>
              <a:rPr lang="en-US" altLang="zh-TW" sz="2400" dirty="0" smtClean="0"/>
              <a:t>34,000</a:t>
            </a:r>
            <a:r>
              <a:rPr lang="zh-TW" altLang="en-US" sz="2400" dirty="0" smtClean="0"/>
              <a:t>全數</a:t>
            </a:r>
            <a:r>
              <a:rPr lang="zh-TW" altLang="en-US" sz="2400" dirty="0"/>
              <a:t>收回。</a:t>
            </a:r>
            <a:r>
              <a:rPr lang="en-US" altLang="zh-TW" sz="2400" dirty="0"/>
              <a:t>10</a:t>
            </a:r>
            <a:r>
              <a:rPr lang="zh-TW" altLang="en-US" sz="2400" dirty="0"/>
              <a:t>月</a:t>
            </a:r>
            <a:r>
              <a:rPr lang="en-US" altLang="zh-TW" sz="2400" dirty="0"/>
              <a:t>31</a:t>
            </a:r>
            <a:r>
              <a:rPr lang="zh-TW" altLang="en-US" sz="2400" dirty="0"/>
              <a:t>日還清銀行本金</a:t>
            </a:r>
            <a:r>
              <a:rPr lang="en-US" altLang="zh-TW" sz="2400" dirty="0"/>
              <a:t>$</a:t>
            </a:r>
            <a:r>
              <a:rPr lang="en-US" altLang="zh-TW" sz="2400" dirty="0" smtClean="0"/>
              <a:t>21,200</a:t>
            </a:r>
            <a:r>
              <a:rPr lang="zh-TW" altLang="en-US" sz="2400" dirty="0" smtClean="0"/>
              <a:t>和</a:t>
            </a:r>
            <a:r>
              <a:rPr lang="zh-TW" altLang="en-US" sz="2400" dirty="0"/>
              <a:t>利息</a:t>
            </a:r>
            <a:r>
              <a:rPr lang="en-US" altLang="zh-TW" sz="2400" dirty="0"/>
              <a:t>$</a:t>
            </a:r>
            <a:r>
              <a:rPr lang="en-US" altLang="zh-TW" sz="2400" dirty="0" smtClean="0"/>
              <a:t>212</a:t>
            </a:r>
            <a:r>
              <a:rPr lang="zh-TW" altLang="en-US" sz="2400" dirty="0" smtClean="0"/>
              <a:t>。</a:t>
            </a:r>
            <a:endParaRPr lang="zh-TW" altLang="en-US" sz="2400" dirty="0"/>
          </a:p>
          <a:p>
            <a:pPr marL="0" indent="0">
              <a:lnSpc>
                <a:spcPct val="120000"/>
              </a:lnSpc>
              <a:buNone/>
            </a:pPr>
            <a:r>
              <a:rPr lang="zh-TW" altLang="en-US" sz="2400" dirty="0"/>
              <a:t>分錄如下：</a:t>
            </a:r>
          </a:p>
          <a:p>
            <a:pPr marL="0" indent="0">
              <a:lnSpc>
                <a:spcPct val="120000"/>
              </a:lnSpc>
              <a:buNone/>
            </a:pPr>
            <a:endParaRPr lang="zh-TW" altLang="en-US" sz="2400" dirty="0"/>
          </a:p>
        </p:txBody>
      </p:sp>
    </p:spTree>
    <p:extLst>
      <p:ext uri="{BB962C8B-B14F-4D97-AF65-F5344CB8AC3E}">
        <p14:creationId xmlns:p14="http://schemas.microsoft.com/office/powerpoint/2010/main" val="2330361588"/>
      </p:ext>
    </p:extLst>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4000" y="1183951"/>
            <a:ext cx="8856000" cy="5324535"/>
          </a:xfrm>
          <a:prstGeom prst="rect">
            <a:avLst/>
          </a:prstGeom>
        </p:spPr>
        <p:txBody>
          <a:bodyPr>
            <a:spAutoFit/>
          </a:bodyPr>
          <a:lstStyle/>
          <a:p>
            <a:pPr defTabSz="360000"/>
            <a:r>
              <a:rPr lang="en-US" altLang="zh-TW" sz="2000" dirty="0" smtClean="0"/>
              <a:t>				</a:t>
            </a:r>
            <a:r>
              <a:rPr lang="zh-TW" altLang="en-US" sz="2000" dirty="0" smtClean="0"/>
              <a:t>新</a:t>
            </a:r>
            <a:r>
              <a:rPr lang="zh-TW" altLang="en-US" sz="2000" dirty="0"/>
              <a:t>　興　公　司		</a:t>
            </a:r>
            <a:r>
              <a:rPr lang="en-US" altLang="zh-TW" sz="2000" dirty="0" smtClean="0"/>
              <a:t>					   </a:t>
            </a:r>
            <a:r>
              <a:rPr lang="zh-TW" altLang="en-US" sz="2000" dirty="0" smtClean="0"/>
              <a:t>第</a:t>
            </a:r>
            <a:r>
              <a:rPr lang="zh-TW" altLang="en-US" sz="2000" dirty="0"/>
              <a:t>　一　銀　行	</a:t>
            </a:r>
          </a:p>
          <a:p>
            <a:pPr defTabSz="360000"/>
            <a:r>
              <a:rPr lang="en-US" altLang="zh-TW" sz="2000" dirty="0"/>
              <a:t>X1/ 9/ </a:t>
            </a:r>
            <a:r>
              <a:rPr lang="en-US" altLang="zh-TW" sz="2000" dirty="0" smtClean="0"/>
              <a:t>1 </a:t>
            </a:r>
            <a:r>
              <a:rPr lang="zh-TW" altLang="en-US" sz="2000" dirty="0" smtClean="0"/>
              <a:t>現</a:t>
            </a:r>
            <a:r>
              <a:rPr lang="zh-TW" altLang="en-US" sz="2000" dirty="0"/>
              <a:t>　　金	</a:t>
            </a:r>
            <a:r>
              <a:rPr lang="en-US" altLang="zh-TW" sz="2000" dirty="0" smtClean="0"/>
              <a:t>	  79,000</a:t>
            </a:r>
            <a:r>
              <a:rPr lang="en-US" altLang="zh-TW" sz="2000" dirty="0"/>
              <a:t>			</a:t>
            </a:r>
            <a:r>
              <a:rPr lang="en-US" altLang="zh-TW" sz="2000" dirty="0" smtClean="0"/>
              <a:t>	</a:t>
            </a:r>
            <a:r>
              <a:rPr lang="zh-TW" altLang="en-US" sz="2000" dirty="0" smtClean="0"/>
              <a:t>應收票據</a:t>
            </a:r>
            <a:r>
              <a:rPr lang="zh-TW" altLang="en-US" sz="2000" dirty="0"/>
              <a:t>	</a:t>
            </a:r>
            <a:r>
              <a:rPr lang="en-US" altLang="zh-TW" sz="2000" dirty="0" smtClean="0"/>
              <a:t>			80,000</a:t>
            </a:r>
            <a:r>
              <a:rPr lang="en-US" altLang="zh-TW" sz="2000" dirty="0"/>
              <a:t>		</a:t>
            </a:r>
          </a:p>
          <a:p>
            <a:pPr defTabSz="360000"/>
            <a:r>
              <a:rPr lang="en-US" altLang="zh-TW" sz="2000" dirty="0"/>
              <a:t>	</a:t>
            </a:r>
            <a:r>
              <a:rPr lang="en-US" altLang="zh-TW" sz="2000" dirty="0" smtClean="0"/>
              <a:t>	   </a:t>
            </a:r>
            <a:r>
              <a:rPr lang="zh-TW" altLang="en-US" sz="2000" dirty="0" smtClean="0"/>
              <a:t>手 </a:t>
            </a:r>
            <a:r>
              <a:rPr lang="zh-TW" altLang="en-US" sz="2000" dirty="0"/>
              <a:t>續  </a:t>
            </a:r>
            <a:r>
              <a:rPr lang="zh-TW" altLang="en-US" sz="2000" dirty="0" smtClean="0"/>
              <a:t>費</a:t>
            </a:r>
            <a:r>
              <a:rPr lang="en-US" altLang="zh-TW" sz="2000" dirty="0" smtClean="0"/>
              <a:t>	</a:t>
            </a:r>
            <a:r>
              <a:rPr lang="zh-TW" altLang="en-US" sz="2000" dirty="0"/>
              <a:t>	</a:t>
            </a:r>
            <a:r>
              <a:rPr lang="zh-TW" altLang="en-US" sz="2000" dirty="0" smtClean="0"/>
              <a:t>  </a:t>
            </a:r>
            <a:r>
              <a:rPr lang="en-US" altLang="zh-TW" sz="2000" dirty="0"/>
              <a:t> </a:t>
            </a:r>
            <a:r>
              <a:rPr lang="en-US" altLang="zh-TW" sz="2000" dirty="0" smtClean="0"/>
              <a:t> 1,000</a:t>
            </a:r>
            <a:r>
              <a:rPr lang="en-US" altLang="zh-TW" sz="2000" dirty="0"/>
              <a:t>			</a:t>
            </a:r>
            <a:r>
              <a:rPr lang="en-US" altLang="zh-TW" sz="2000" dirty="0" smtClean="0"/>
              <a:t>		</a:t>
            </a:r>
            <a:r>
              <a:rPr lang="en-US" altLang="zh-TW" sz="2000" dirty="0" smtClean="0"/>
              <a:t> </a:t>
            </a:r>
            <a:r>
              <a:rPr lang="zh-TW" altLang="en-US" sz="2000" dirty="0" smtClean="0"/>
              <a:t>手續費</a:t>
            </a:r>
            <a:r>
              <a:rPr lang="zh-TW" altLang="en-US" sz="2000" dirty="0"/>
              <a:t>收入		</a:t>
            </a:r>
            <a:r>
              <a:rPr lang="en-US" altLang="zh-TW" sz="2000" dirty="0" smtClean="0"/>
              <a:t>			1,000</a:t>
            </a:r>
            <a:r>
              <a:rPr lang="en-US" altLang="zh-TW" sz="2000" dirty="0"/>
              <a:t>	</a:t>
            </a:r>
          </a:p>
          <a:p>
            <a:pPr defTabSz="360000"/>
            <a:r>
              <a:rPr lang="en-US" altLang="zh-TW" sz="2000" dirty="0"/>
              <a:t>	</a:t>
            </a:r>
            <a:r>
              <a:rPr lang="zh-TW" altLang="en-US" sz="2000" dirty="0"/>
              <a:t>　　</a:t>
            </a:r>
            <a:r>
              <a:rPr lang="en-US" altLang="zh-TW" sz="2000" dirty="0" smtClean="0"/>
              <a:t>	  </a:t>
            </a:r>
            <a:r>
              <a:rPr lang="en-US" altLang="zh-TW" sz="2000" dirty="0" smtClean="0"/>
              <a:t>   </a:t>
            </a:r>
            <a:r>
              <a:rPr lang="zh-TW" altLang="en-US" sz="2000" dirty="0" smtClean="0"/>
              <a:t>應付票據</a:t>
            </a:r>
            <a:r>
              <a:rPr lang="zh-TW" altLang="en-US" sz="2000" dirty="0"/>
              <a:t>		</a:t>
            </a:r>
            <a:r>
              <a:rPr lang="en-US" altLang="zh-TW" sz="2000" dirty="0" smtClean="0"/>
              <a:t>		  80,000</a:t>
            </a:r>
            <a:r>
              <a:rPr lang="en-US" altLang="zh-TW" sz="2000" dirty="0"/>
              <a:t>		</a:t>
            </a:r>
            <a:r>
              <a:rPr lang="en-US" altLang="zh-TW" sz="2000" dirty="0" smtClean="0"/>
              <a:t> </a:t>
            </a:r>
            <a:r>
              <a:rPr lang="zh-TW" altLang="en-US" sz="2000" dirty="0" smtClean="0"/>
              <a:t>現</a:t>
            </a:r>
            <a:r>
              <a:rPr lang="zh-TW" altLang="en-US" sz="2000" dirty="0"/>
              <a:t>　　金		</a:t>
            </a:r>
            <a:r>
              <a:rPr lang="en-US" altLang="zh-TW" sz="2000" dirty="0" smtClean="0"/>
              <a:t>			    79,000</a:t>
            </a:r>
            <a:r>
              <a:rPr lang="en-US" altLang="zh-TW" sz="2000" dirty="0"/>
              <a:t>	</a:t>
            </a:r>
          </a:p>
          <a:p>
            <a:pPr defTabSz="360000"/>
            <a:r>
              <a:rPr lang="en-US" altLang="zh-TW" sz="2000" dirty="0"/>
              <a:t>	</a:t>
            </a:r>
            <a:r>
              <a:rPr lang="en-US" altLang="zh-TW" sz="2000" dirty="0" smtClean="0"/>
              <a:t> 9/30</a:t>
            </a:r>
            <a:r>
              <a:rPr lang="zh-TW" altLang="en-US" sz="2000" dirty="0" smtClean="0"/>
              <a:t>現</a:t>
            </a:r>
            <a:r>
              <a:rPr lang="zh-TW" altLang="en-US" sz="2000" dirty="0"/>
              <a:t>　　金	</a:t>
            </a:r>
            <a:r>
              <a:rPr lang="en-US" altLang="zh-TW" sz="2000" dirty="0" smtClean="0"/>
              <a:t>	  58,800</a:t>
            </a:r>
            <a:r>
              <a:rPr lang="en-US" altLang="zh-TW" sz="2000" dirty="0"/>
              <a:t>			</a:t>
            </a:r>
            <a:r>
              <a:rPr lang="en-US" altLang="zh-TW" sz="2000" dirty="0" smtClean="0"/>
              <a:t>	</a:t>
            </a:r>
            <a:r>
              <a:rPr lang="zh-TW" altLang="en-US" sz="2000" dirty="0" smtClean="0"/>
              <a:t>無</a:t>
            </a:r>
            <a:r>
              <a:rPr lang="zh-TW" altLang="en-US" sz="2000" dirty="0"/>
              <a:t>分錄			</a:t>
            </a:r>
          </a:p>
          <a:p>
            <a:pPr defTabSz="360000"/>
            <a:r>
              <a:rPr lang="zh-TW" altLang="en-US" sz="2000" dirty="0"/>
              <a:t>	</a:t>
            </a:r>
            <a:r>
              <a:rPr lang="en-US" altLang="zh-TW" sz="2000" dirty="0" smtClean="0"/>
              <a:t>	  </a:t>
            </a:r>
            <a:r>
              <a:rPr lang="zh-TW" altLang="en-US" sz="2000" dirty="0" smtClean="0"/>
              <a:t>銷</a:t>
            </a:r>
            <a:r>
              <a:rPr lang="zh-TW" altLang="en-US" sz="2000" dirty="0"/>
              <a:t>貨折扣	</a:t>
            </a:r>
            <a:r>
              <a:rPr lang="en-US" altLang="zh-TW" sz="2000" dirty="0" smtClean="0"/>
              <a:t>	    1,200</a:t>
            </a:r>
            <a:r>
              <a:rPr lang="en-US" altLang="zh-TW" sz="2000" dirty="0"/>
              <a:t>						</a:t>
            </a:r>
          </a:p>
          <a:p>
            <a:pPr defTabSz="360000"/>
            <a:r>
              <a:rPr lang="en-US" altLang="zh-TW" sz="2000" dirty="0"/>
              <a:t>	</a:t>
            </a:r>
            <a:r>
              <a:rPr lang="en-US" altLang="zh-TW" sz="2000" dirty="0" smtClean="0"/>
              <a:t>	  </a:t>
            </a:r>
            <a:r>
              <a:rPr lang="zh-TW" altLang="en-US" sz="2000" dirty="0" smtClean="0"/>
              <a:t>銷</a:t>
            </a:r>
            <a:r>
              <a:rPr lang="zh-TW" altLang="en-US" sz="2000" dirty="0"/>
              <a:t>貨退回及讓</a:t>
            </a:r>
            <a:r>
              <a:rPr lang="zh-TW" altLang="en-US" sz="2000" dirty="0" smtClean="0"/>
              <a:t>價  </a:t>
            </a:r>
            <a:r>
              <a:rPr lang="en-US" altLang="zh-TW" sz="2000" dirty="0" smtClean="0"/>
              <a:t>1,000</a:t>
            </a:r>
            <a:r>
              <a:rPr lang="en-US" altLang="zh-TW" sz="2000" dirty="0"/>
              <a:t>						</a:t>
            </a:r>
          </a:p>
          <a:p>
            <a:pPr defTabSz="360000"/>
            <a:r>
              <a:rPr lang="en-US" altLang="zh-TW" sz="2000" dirty="0"/>
              <a:t>	</a:t>
            </a:r>
            <a:r>
              <a:rPr lang="zh-TW" altLang="en-US" sz="2000" dirty="0"/>
              <a:t>　　</a:t>
            </a:r>
            <a:r>
              <a:rPr lang="en-US" altLang="zh-TW" sz="2000" dirty="0" smtClean="0"/>
              <a:t>	  </a:t>
            </a:r>
            <a:r>
              <a:rPr lang="en-US" altLang="zh-TW" sz="2000" dirty="0" smtClean="0"/>
              <a:t>  </a:t>
            </a:r>
            <a:r>
              <a:rPr lang="zh-TW" altLang="en-US" sz="2000" dirty="0" smtClean="0"/>
              <a:t>應</a:t>
            </a:r>
            <a:r>
              <a:rPr lang="zh-TW" altLang="en-US" sz="2000" dirty="0"/>
              <a:t>收帳款		</a:t>
            </a:r>
            <a:r>
              <a:rPr lang="en-US" altLang="zh-TW" sz="2000" dirty="0" smtClean="0"/>
              <a:t>		  61,000</a:t>
            </a:r>
            <a:r>
              <a:rPr lang="en-US" altLang="zh-TW" sz="2000" dirty="0"/>
              <a:t>					</a:t>
            </a:r>
          </a:p>
          <a:p>
            <a:pPr defTabSz="360000"/>
            <a:r>
              <a:rPr lang="en-US" altLang="zh-TW" sz="2000" dirty="0"/>
              <a:t>	</a:t>
            </a:r>
            <a:r>
              <a:rPr lang="zh-TW" altLang="en-US" sz="2000" dirty="0"/>
              <a:t>	</a:t>
            </a:r>
            <a:r>
              <a:rPr lang="en-US" altLang="zh-TW" sz="2000" dirty="0"/>
              <a:t> </a:t>
            </a:r>
            <a:r>
              <a:rPr lang="en-US" altLang="zh-TW" sz="2000" dirty="0" smtClean="0"/>
              <a:t> </a:t>
            </a:r>
            <a:r>
              <a:rPr lang="zh-TW" altLang="en-US" sz="2000" dirty="0" smtClean="0"/>
              <a:t>利息</a:t>
            </a:r>
            <a:r>
              <a:rPr lang="zh-TW" altLang="en-US" sz="2000" dirty="0"/>
              <a:t>費用	</a:t>
            </a:r>
            <a:r>
              <a:rPr lang="en-US" altLang="zh-TW" sz="2000" dirty="0" smtClean="0"/>
              <a:t>		 800</a:t>
            </a:r>
            <a:r>
              <a:rPr lang="en-US" altLang="zh-TW" sz="2000" dirty="0"/>
              <a:t>			</a:t>
            </a:r>
            <a:r>
              <a:rPr lang="en-US" altLang="zh-TW" sz="2000" dirty="0" smtClean="0"/>
              <a:t>	</a:t>
            </a:r>
            <a:r>
              <a:rPr lang="zh-TW" altLang="en-US" sz="2000" dirty="0" smtClean="0"/>
              <a:t>現</a:t>
            </a:r>
            <a:r>
              <a:rPr lang="zh-TW" altLang="en-US" sz="2000" dirty="0"/>
              <a:t>　　金	</a:t>
            </a:r>
            <a:r>
              <a:rPr lang="en-US" altLang="zh-TW" sz="2000" dirty="0" smtClean="0"/>
              <a:t>			59,600</a:t>
            </a:r>
            <a:r>
              <a:rPr lang="en-US" altLang="zh-TW" sz="2000" dirty="0"/>
              <a:t>		</a:t>
            </a:r>
          </a:p>
          <a:p>
            <a:pPr defTabSz="360000"/>
            <a:r>
              <a:rPr lang="en-US" altLang="zh-TW" sz="2000" dirty="0"/>
              <a:t>	</a:t>
            </a:r>
            <a:r>
              <a:rPr lang="en-US" altLang="zh-TW" sz="2000" dirty="0" smtClean="0"/>
              <a:t>	  </a:t>
            </a:r>
            <a:r>
              <a:rPr lang="zh-TW" altLang="en-US" sz="2000" dirty="0" smtClean="0"/>
              <a:t>應付票據</a:t>
            </a:r>
            <a:r>
              <a:rPr lang="zh-TW" altLang="en-US" sz="2000" dirty="0"/>
              <a:t>	</a:t>
            </a:r>
            <a:r>
              <a:rPr lang="en-US" altLang="zh-TW" sz="2000" dirty="0" smtClean="0"/>
              <a:t>	  58,800</a:t>
            </a:r>
            <a:r>
              <a:rPr lang="en-US" altLang="zh-TW" sz="2000" dirty="0"/>
              <a:t>			</a:t>
            </a:r>
            <a:r>
              <a:rPr lang="zh-TW" altLang="en-US" sz="2000" dirty="0"/>
              <a:t>　　</a:t>
            </a:r>
            <a:r>
              <a:rPr lang="en-US" altLang="zh-TW" sz="2000" dirty="0" smtClean="0"/>
              <a:t>	</a:t>
            </a:r>
            <a:r>
              <a:rPr lang="en-US" altLang="zh-TW" sz="2000" dirty="0" smtClean="0"/>
              <a:t> </a:t>
            </a:r>
            <a:r>
              <a:rPr lang="zh-TW" altLang="en-US" sz="2000" dirty="0" smtClean="0"/>
              <a:t>應收票據</a:t>
            </a:r>
            <a:r>
              <a:rPr lang="zh-TW" altLang="en-US" sz="2000" dirty="0"/>
              <a:t>		</a:t>
            </a:r>
            <a:r>
              <a:rPr lang="en-US" altLang="zh-TW" sz="2000" dirty="0" smtClean="0"/>
              <a:t>			    58,800</a:t>
            </a:r>
            <a:r>
              <a:rPr lang="en-US" altLang="zh-TW" sz="2000" dirty="0"/>
              <a:t>	</a:t>
            </a:r>
          </a:p>
          <a:p>
            <a:pPr defTabSz="360000"/>
            <a:r>
              <a:rPr lang="en-US" altLang="zh-TW" sz="2000" dirty="0"/>
              <a:t>	</a:t>
            </a:r>
            <a:r>
              <a:rPr lang="zh-TW" altLang="en-US" sz="2000" dirty="0"/>
              <a:t>　　</a:t>
            </a:r>
            <a:r>
              <a:rPr lang="en-US" altLang="zh-TW" sz="2000" dirty="0" smtClean="0"/>
              <a:t>	  </a:t>
            </a:r>
            <a:r>
              <a:rPr lang="en-US" altLang="zh-TW" sz="2000" dirty="0" smtClean="0"/>
              <a:t>  </a:t>
            </a:r>
            <a:r>
              <a:rPr lang="zh-TW" altLang="en-US" sz="2000" dirty="0" smtClean="0"/>
              <a:t>現</a:t>
            </a:r>
            <a:r>
              <a:rPr lang="zh-TW" altLang="en-US" sz="2000" dirty="0"/>
              <a:t>　　金		</a:t>
            </a:r>
            <a:r>
              <a:rPr lang="en-US" altLang="zh-TW" sz="2000" dirty="0" smtClean="0"/>
              <a:t>		  59,600</a:t>
            </a:r>
            <a:r>
              <a:rPr lang="en-US" altLang="zh-TW" sz="2000" dirty="0"/>
              <a:t>		</a:t>
            </a:r>
            <a:r>
              <a:rPr lang="en-US" altLang="zh-TW" sz="2000" dirty="0" smtClean="0"/>
              <a:t> </a:t>
            </a:r>
            <a:r>
              <a:rPr lang="zh-TW" altLang="en-US" sz="2000" dirty="0" smtClean="0"/>
              <a:t>利息收入</a:t>
            </a:r>
            <a:r>
              <a:rPr lang="zh-TW" altLang="en-US" sz="2000" dirty="0"/>
              <a:t>		</a:t>
            </a:r>
            <a:r>
              <a:rPr lang="en-US" altLang="zh-TW" sz="2000" dirty="0" smtClean="0"/>
              <a:t>				   800</a:t>
            </a:r>
            <a:r>
              <a:rPr lang="en-US" altLang="zh-TW" sz="2000" dirty="0"/>
              <a:t>	</a:t>
            </a:r>
          </a:p>
          <a:p>
            <a:pPr defTabSz="360000"/>
            <a:r>
              <a:rPr lang="en-US" altLang="zh-TW" sz="2000" dirty="0" smtClean="0"/>
              <a:t>	10/31</a:t>
            </a:r>
            <a:r>
              <a:rPr lang="zh-TW" altLang="en-US" sz="2000" dirty="0" smtClean="0"/>
              <a:t>現</a:t>
            </a:r>
            <a:r>
              <a:rPr lang="zh-TW" altLang="en-US" sz="2000" dirty="0"/>
              <a:t>　　金	</a:t>
            </a:r>
            <a:r>
              <a:rPr lang="en-US" altLang="zh-TW" sz="2000" dirty="0" smtClean="0"/>
              <a:t>	  34,000</a:t>
            </a:r>
            <a:r>
              <a:rPr lang="en-US" altLang="zh-TW" sz="2000" dirty="0"/>
              <a:t>			</a:t>
            </a:r>
            <a:r>
              <a:rPr lang="en-US" altLang="zh-TW" sz="2000" dirty="0" smtClean="0"/>
              <a:t>	</a:t>
            </a:r>
            <a:r>
              <a:rPr lang="zh-TW" altLang="en-US" sz="2000" dirty="0" smtClean="0"/>
              <a:t>無</a:t>
            </a:r>
            <a:r>
              <a:rPr lang="zh-TW" altLang="en-US" sz="2000" dirty="0"/>
              <a:t>分錄			</a:t>
            </a:r>
          </a:p>
          <a:p>
            <a:pPr defTabSz="360000"/>
            <a:r>
              <a:rPr lang="zh-TW" altLang="en-US" sz="2000" dirty="0"/>
              <a:t>	</a:t>
            </a:r>
            <a:r>
              <a:rPr lang="en-US" altLang="zh-TW" sz="2000" dirty="0" smtClean="0"/>
              <a:t>	   </a:t>
            </a:r>
            <a:r>
              <a:rPr lang="zh-TW" altLang="en-US" sz="2000" dirty="0" smtClean="0"/>
              <a:t>備</a:t>
            </a:r>
            <a:r>
              <a:rPr lang="zh-TW" altLang="en-US" sz="2000" dirty="0"/>
              <a:t>抵壞帳	</a:t>
            </a:r>
            <a:r>
              <a:rPr lang="en-US" altLang="zh-TW" sz="2000" dirty="0" smtClean="0"/>
              <a:t>	    5,000</a:t>
            </a:r>
            <a:r>
              <a:rPr lang="en-US" altLang="zh-TW" sz="2000" dirty="0"/>
              <a:t>						</a:t>
            </a:r>
          </a:p>
          <a:p>
            <a:pPr defTabSz="360000"/>
            <a:r>
              <a:rPr lang="en-US" altLang="zh-TW" sz="2000" dirty="0"/>
              <a:t>	</a:t>
            </a:r>
            <a:r>
              <a:rPr lang="zh-TW" altLang="en-US" sz="2000" dirty="0"/>
              <a:t>　　</a:t>
            </a:r>
            <a:r>
              <a:rPr lang="en-US" altLang="zh-TW" sz="2000" dirty="0" smtClean="0"/>
              <a:t>	  </a:t>
            </a:r>
            <a:r>
              <a:rPr lang="en-US" altLang="zh-TW" sz="2000" dirty="0" smtClean="0"/>
              <a:t>   </a:t>
            </a:r>
            <a:r>
              <a:rPr lang="zh-TW" altLang="en-US" sz="2000" dirty="0" smtClean="0"/>
              <a:t>應</a:t>
            </a:r>
            <a:r>
              <a:rPr lang="zh-TW" altLang="en-US" sz="2000" dirty="0"/>
              <a:t>收帳款		</a:t>
            </a:r>
            <a:r>
              <a:rPr lang="en-US" altLang="zh-TW" sz="2000" dirty="0" smtClean="0"/>
              <a:t>		  39,000</a:t>
            </a:r>
            <a:r>
              <a:rPr lang="en-US" altLang="zh-TW" sz="2000" dirty="0"/>
              <a:t>					</a:t>
            </a:r>
          </a:p>
          <a:p>
            <a:pPr defTabSz="360000"/>
            <a:r>
              <a:rPr lang="en-US" altLang="zh-TW" sz="2000" dirty="0"/>
              <a:t>	</a:t>
            </a:r>
            <a:r>
              <a:rPr lang="zh-TW" altLang="en-US" sz="2000" dirty="0"/>
              <a:t>	</a:t>
            </a:r>
            <a:r>
              <a:rPr lang="zh-TW" altLang="en-US" sz="2000" dirty="0" smtClean="0"/>
              <a:t>   利息</a:t>
            </a:r>
            <a:r>
              <a:rPr lang="zh-TW" altLang="en-US" sz="2000" dirty="0"/>
              <a:t>費用	</a:t>
            </a:r>
            <a:r>
              <a:rPr lang="en-US" altLang="zh-TW" sz="2000" dirty="0" smtClean="0"/>
              <a:t>		 212</a:t>
            </a:r>
            <a:r>
              <a:rPr lang="en-US" altLang="zh-TW" sz="2000" dirty="0"/>
              <a:t>			</a:t>
            </a:r>
            <a:r>
              <a:rPr lang="en-US" altLang="zh-TW" sz="2000" dirty="0" smtClean="0"/>
              <a:t>	</a:t>
            </a:r>
            <a:r>
              <a:rPr lang="zh-TW" altLang="en-US" sz="2000" dirty="0" smtClean="0"/>
              <a:t>現</a:t>
            </a:r>
            <a:r>
              <a:rPr lang="zh-TW" altLang="en-US" sz="2000" dirty="0"/>
              <a:t>　　金	</a:t>
            </a:r>
            <a:r>
              <a:rPr lang="en-US" altLang="zh-TW" sz="2000" dirty="0" smtClean="0"/>
              <a:t>			21,412</a:t>
            </a:r>
            <a:r>
              <a:rPr lang="en-US" altLang="zh-TW" sz="2000" dirty="0"/>
              <a:t>		</a:t>
            </a:r>
          </a:p>
          <a:p>
            <a:pPr defTabSz="360000"/>
            <a:r>
              <a:rPr lang="en-US" altLang="zh-TW" sz="2000" dirty="0"/>
              <a:t>	</a:t>
            </a:r>
            <a:r>
              <a:rPr lang="en-US" altLang="zh-TW" sz="2000" dirty="0" smtClean="0"/>
              <a:t>	   </a:t>
            </a:r>
            <a:r>
              <a:rPr lang="zh-TW" altLang="en-US" sz="2000" dirty="0" smtClean="0"/>
              <a:t>應付票據</a:t>
            </a:r>
            <a:r>
              <a:rPr lang="zh-TW" altLang="en-US" sz="2000" dirty="0"/>
              <a:t>	</a:t>
            </a:r>
            <a:r>
              <a:rPr lang="en-US" altLang="zh-TW" sz="2000" dirty="0" smtClean="0"/>
              <a:t>	  21,200</a:t>
            </a:r>
            <a:r>
              <a:rPr lang="en-US" altLang="zh-TW" sz="2000" dirty="0"/>
              <a:t>			</a:t>
            </a:r>
            <a:r>
              <a:rPr lang="zh-TW" altLang="en-US" sz="2000" dirty="0"/>
              <a:t>　　</a:t>
            </a:r>
            <a:r>
              <a:rPr lang="en-US" altLang="zh-TW" sz="2000" dirty="0" smtClean="0"/>
              <a:t>	</a:t>
            </a:r>
            <a:r>
              <a:rPr lang="en-US" altLang="zh-TW" sz="2000" dirty="0" smtClean="0"/>
              <a:t> </a:t>
            </a:r>
            <a:r>
              <a:rPr lang="zh-TW" altLang="en-US" sz="2000" dirty="0" smtClean="0"/>
              <a:t>應收票據</a:t>
            </a:r>
            <a:r>
              <a:rPr lang="zh-TW" altLang="en-US" sz="2000" dirty="0"/>
              <a:t>		</a:t>
            </a:r>
            <a:r>
              <a:rPr lang="en-US" altLang="zh-TW" sz="2000" dirty="0" smtClean="0"/>
              <a:t>			    21,200</a:t>
            </a:r>
            <a:r>
              <a:rPr lang="en-US" altLang="zh-TW" sz="2000" dirty="0"/>
              <a:t>	</a:t>
            </a:r>
          </a:p>
          <a:p>
            <a:pPr defTabSz="360000"/>
            <a:r>
              <a:rPr lang="en-US" altLang="zh-TW" sz="2000" dirty="0"/>
              <a:t>	</a:t>
            </a:r>
            <a:r>
              <a:rPr lang="zh-TW" altLang="en-US" sz="2000" dirty="0"/>
              <a:t>　　</a:t>
            </a:r>
            <a:r>
              <a:rPr lang="en-US" altLang="zh-TW" sz="2000" dirty="0" smtClean="0"/>
              <a:t>	  </a:t>
            </a:r>
            <a:r>
              <a:rPr lang="en-US" altLang="zh-TW" sz="2000" dirty="0" smtClean="0"/>
              <a:t>   </a:t>
            </a:r>
            <a:r>
              <a:rPr lang="zh-TW" altLang="en-US" sz="2000" dirty="0" smtClean="0"/>
              <a:t>現</a:t>
            </a:r>
            <a:r>
              <a:rPr lang="zh-TW" altLang="en-US" sz="2000" dirty="0"/>
              <a:t>　　金		</a:t>
            </a:r>
            <a:r>
              <a:rPr lang="en-US" altLang="zh-TW" sz="2000" dirty="0" smtClean="0"/>
              <a:t>		  21,412</a:t>
            </a:r>
            <a:r>
              <a:rPr lang="en-US" altLang="zh-TW" sz="2000" dirty="0"/>
              <a:t>	</a:t>
            </a:r>
            <a:r>
              <a:rPr lang="en-US" altLang="zh-TW" sz="2000" dirty="0" smtClean="0"/>
              <a:t>	</a:t>
            </a:r>
            <a:r>
              <a:rPr lang="en-US" altLang="zh-TW" sz="2000" dirty="0" smtClean="0"/>
              <a:t> </a:t>
            </a:r>
            <a:r>
              <a:rPr lang="zh-TW" altLang="en-US" sz="2000" dirty="0" smtClean="0"/>
              <a:t>利息收入</a:t>
            </a:r>
            <a:r>
              <a:rPr lang="zh-TW" altLang="en-US" sz="2000" dirty="0"/>
              <a:t>		</a:t>
            </a:r>
            <a:r>
              <a:rPr lang="en-US" altLang="zh-TW" sz="2000" dirty="0" smtClean="0"/>
              <a:t>				   212</a:t>
            </a:r>
            <a:r>
              <a:rPr lang="en-US" altLang="zh-TW" sz="2000" dirty="0"/>
              <a:t>	</a:t>
            </a:r>
          </a:p>
        </p:txBody>
      </p:sp>
    </p:spTree>
    <p:extLst>
      <p:ext uri="{BB962C8B-B14F-4D97-AF65-F5344CB8AC3E}">
        <p14:creationId xmlns:p14="http://schemas.microsoft.com/office/powerpoint/2010/main" val="1030890779"/>
      </p:ext>
    </p:extLst>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1125538"/>
            <a:ext cx="8229600" cy="1007318"/>
          </a:xfrm>
        </p:spPr>
        <p:txBody>
          <a:bodyPr/>
          <a:lstStyle/>
          <a:p>
            <a:r>
              <a:rPr lang="zh-TW" altLang="en-US" dirty="0"/>
              <a:t>釋例</a:t>
            </a:r>
            <a:r>
              <a:rPr lang="en-US" altLang="zh-TW" dirty="0"/>
              <a:t>46</a:t>
            </a:r>
            <a:r>
              <a:rPr lang="zh-TW" altLang="en-US" dirty="0"/>
              <a:t>：出售應收帳款並附按固定</a:t>
            </a:r>
            <a:r>
              <a:rPr lang="zh-TW" altLang="en-US" dirty="0" smtClean="0"/>
              <a:t>金額</a:t>
            </a:r>
            <a:r>
              <a:rPr lang="en-US" altLang="zh-TW" dirty="0" smtClean="0"/>
              <a:t/>
            </a:r>
            <a:br>
              <a:rPr lang="en-US" altLang="zh-TW" dirty="0" smtClean="0"/>
            </a:br>
            <a:r>
              <a:rPr lang="en-US" altLang="zh-TW" dirty="0"/>
              <a:t>	 </a:t>
            </a:r>
            <a:r>
              <a:rPr lang="en-US" altLang="zh-TW" dirty="0" smtClean="0"/>
              <a:t>      </a:t>
            </a:r>
            <a:r>
              <a:rPr lang="zh-TW" altLang="en-US" dirty="0" smtClean="0"/>
              <a:t>再</a:t>
            </a:r>
            <a:r>
              <a:rPr lang="zh-TW" altLang="en-US" dirty="0"/>
              <a:t>買回協議</a:t>
            </a:r>
          </a:p>
        </p:txBody>
      </p:sp>
      <p:sp>
        <p:nvSpPr>
          <p:cNvPr id="5" name="內容版面配置區 4"/>
          <p:cNvSpPr>
            <a:spLocks noGrp="1"/>
          </p:cNvSpPr>
          <p:nvPr>
            <p:ph idx="1"/>
          </p:nvPr>
        </p:nvSpPr>
        <p:spPr>
          <a:xfrm>
            <a:off x="144000" y="1989138"/>
            <a:ext cx="8856000" cy="4608214"/>
          </a:xfrm>
        </p:spPr>
        <p:txBody>
          <a:bodyPr/>
          <a:lstStyle/>
          <a:p>
            <a:pPr marL="0" indent="0">
              <a:lnSpc>
                <a:spcPct val="150000"/>
              </a:lnSpc>
              <a:buNone/>
            </a:pPr>
            <a:r>
              <a:rPr lang="zh-TW" altLang="en-US" sz="2400" dirty="0"/>
              <a:t>萬芳公司於</a:t>
            </a:r>
            <a:r>
              <a:rPr lang="en-US" altLang="zh-TW" sz="2400" dirty="0"/>
              <a:t>X1</a:t>
            </a:r>
            <a:r>
              <a:rPr lang="zh-TW" altLang="en-US" sz="2400" dirty="0"/>
              <a:t>年</a:t>
            </a:r>
            <a:r>
              <a:rPr lang="en-US" altLang="zh-TW" sz="2400" dirty="0"/>
              <a:t>11</a:t>
            </a:r>
            <a:r>
              <a:rPr lang="zh-TW" altLang="en-US" sz="2400" dirty="0"/>
              <a:t>月</a:t>
            </a:r>
            <a:r>
              <a:rPr lang="en-US" altLang="zh-TW" sz="2400" dirty="0"/>
              <a:t>1</a:t>
            </a:r>
            <a:r>
              <a:rPr lang="zh-TW" altLang="en-US" sz="2400" dirty="0"/>
              <a:t>日出售一筆應收帳款給第一銀行，取得現金</a:t>
            </a:r>
            <a:r>
              <a:rPr lang="en-US" altLang="zh-TW" sz="2400" dirty="0"/>
              <a:t>$4,000,000</a:t>
            </a:r>
            <a:r>
              <a:rPr lang="zh-TW" altLang="en-US" sz="2400" dirty="0"/>
              <a:t>，並簽約於三個月後以</a:t>
            </a:r>
            <a:r>
              <a:rPr lang="en-US" altLang="zh-TW" sz="2400" dirty="0"/>
              <a:t>$4,120,000</a:t>
            </a:r>
            <a:r>
              <a:rPr lang="zh-TW" altLang="en-US" sz="2400" dirty="0"/>
              <a:t>將該筆帳款再買回。該應收帳款的帳面金額為</a:t>
            </a:r>
            <a:r>
              <a:rPr lang="en-US" altLang="zh-TW" sz="2400" dirty="0"/>
              <a:t>$4,000,000</a:t>
            </a:r>
            <a:r>
              <a:rPr lang="zh-TW" altLang="en-US" sz="2400" dirty="0"/>
              <a:t>，公允價值為</a:t>
            </a:r>
            <a:r>
              <a:rPr lang="en-US" altLang="zh-TW" sz="2400" dirty="0"/>
              <a:t>$4,200,000</a:t>
            </a:r>
            <a:r>
              <a:rPr lang="zh-TW" altLang="en-US" sz="2400" dirty="0"/>
              <a:t>。該應收帳款並非於市場上隨時可取得，且萬芳公司有按照一定價格買回的義務，萬芳公司的風險和報酬並未移轉，亦未放棄控制</a:t>
            </a:r>
            <a:r>
              <a:rPr lang="zh-TW" altLang="en-US" sz="2400" dirty="0" smtClean="0"/>
              <a:t>，有效</a:t>
            </a:r>
            <a:r>
              <a:rPr lang="zh-TW" altLang="en-US" sz="2400" dirty="0"/>
              <a:t>利率為</a:t>
            </a:r>
            <a:r>
              <a:rPr lang="en-US" altLang="zh-TW" sz="2400" dirty="0"/>
              <a:t>12</a:t>
            </a:r>
            <a:r>
              <a:rPr lang="zh-TW" altLang="en-US" sz="2400" dirty="0" smtClean="0"/>
              <a:t>％。</a:t>
            </a:r>
            <a:endParaRPr lang="zh-TW" altLang="en-US" sz="2400" dirty="0"/>
          </a:p>
        </p:txBody>
      </p:sp>
    </p:spTree>
    <p:extLst>
      <p:ext uri="{BB962C8B-B14F-4D97-AF65-F5344CB8AC3E}">
        <p14:creationId xmlns:p14="http://schemas.microsoft.com/office/powerpoint/2010/main" val="3795771995"/>
      </p:ext>
    </p:extLst>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000" y="1168291"/>
            <a:ext cx="8856000" cy="4247317"/>
          </a:xfrm>
          <a:prstGeom prst="rect">
            <a:avLst/>
          </a:prstGeom>
        </p:spPr>
        <p:txBody>
          <a:bodyPr>
            <a:spAutoFit/>
          </a:bodyPr>
          <a:lstStyle/>
          <a:p>
            <a:pPr defTabSz="360000">
              <a:lnSpc>
                <a:spcPct val="150000"/>
              </a:lnSpc>
            </a:pPr>
            <a:r>
              <a:rPr lang="en-US" altLang="zh-TW" sz="2000" dirty="0" smtClean="0"/>
              <a:t>				</a:t>
            </a:r>
            <a:r>
              <a:rPr lang="zh-TW" altLang="en-US" sz="2000" dirty="0"/>
              <a:t>萬　</a:t>
            </a:r>
            <a:r>
              <a:rPr lang="zh-TW" altLang="en-US" sz="2000" dirty="0" smtClean="0"/>
              <a:t>芳</a:t>
            </a:r>
            <a:r>
              <a:rPr lang="zh-TW" altLang="en-US" sz="2000" dirty="0"/>
              <a:t>　公　司		</a:t>
            </a:r>
            <a:r>
              <a:rPr lang="en-US" altLang="zh-TW" sz="2000" dirty="0" smtClean="0"/>
              <a:t>					   </a:t>
            </a:r>
            <a:r>
              <a:rPr lang="zh-TW" altLang="en-US" sz="2000" dirty="0" smtClean="0"/>
              <a:t>第</a:t>
            </a:r>
            <a:r>
              <a:rPr lang="zh-TW" altLang="en-US" sz="2000" dirty="0"/>
              <a:t>　一　銀　行	</a:t>
            </a:r>
          </a:p>
          <a:p>
            <a:pPr defTabSz="360000">
              <a:lnSpc>
                <a:spcPct val="150000"/>
              </a:lnSpc>
            </a:pPr>
            <a:r>
              <a:rPr lang="en-US" altLang="zh-TW" sz="2000" dirty="0" smtClean="0"/>
              <a:t>X1/11</a:t>
            </a:r>
            <a:r>
              <a:rPr lang="en-US" altLang="zh-TW" sz="2000" dirty="0"/>
              <a:t>/ </a:t>
            </a:r>
            <a:r>
              <a:rPr lang="en-US" altLang="zh-TW" sz="2000" dirty="0" smtClean="0"/>
              <a:t>1</a:t>
            </a:r>
            <a:r>
              <a:rPr lang="zh-TW" altLang="en-US" sz="2000" dirty="0" smtClean="0"/>
              <a:t> 現</a:t>
            </a:r>
            <a:r>
              <a:rPr lang="zh-TW" altLang="en-US" sz="2000" dirty="0"/>
              <a:t>　　金	</a:t>
            </a:r>
            <a:r>
              <a:rPr lang="en-US" altLang="zh-TW" sz="2000" dirty="0" smtClean="0"/>
              <a:t>		4,000,000</a:t>
            </a:r>
            <a:r>
              <a:rPr lang="en-US" altLang="zh-TW" sz="2000" dirty="0"/>
              <a:t>			</a:t>
            </a:r>
            <a:r>
              <a:rPr lang="en-US" altLang="zh-TW" sz="2000" dirty="0" smtClean="0"/>
              <a:t>	</a:t>
            </a:r>
            <a:r>
              <a:rPr lang="zh-TW" altLang="en-US" sz="2000" dirty="0" smtClean="0"/>
              <a:t>短期</a:t>
            </a:r>
            <a:r>
              <a:rPr lang="zh-TW" altLang="en-US" sz="2000" dirty="0"/>
              <a:t>擔保放款	</a:t>
            </a:r>
            <a:r>
              <a:rPr lang="en-US" altLang="zh-TW" sz="2000" dirty="0" smtClean="0"/>
              <a:t>4,000,000</a:t>
            </a:r>
            <a:r>
              <a:rPr lang="en-US" altLang="zh-TW" sz="2000" dirty="0"/>
              <a:t>	</a:t>
            </a:r>
          </a:p>
          <a:p>
            <a:pPr defTabSz="360000">
              <a:lnSpc>
                <a:spcPct val="150000"/>
              </a:lnSpc>
            </a:pPr>
            <a:r>
              <a:rPr lang="en-US" altLang="zh-TW" sz="2000" dirty="0"/>
              <a:t>	</a:t>
            </a:r>
            <a:r>
              <a:rPr lang="zh-TW" altLang="en-US" sz="2000" dirty="0"/>
              <a:t>　　</a:t>
            </a:r>
            <a:r>
              <a:rPr lang="zh-TW" altLang="en-US" sz="2000" dirty="0" smtClean="0"/>
              <a:t> </a:t>
            </a:r>
            <a:r>
              <a:rPr lang="en-US" altLang="zh-TW" sz="2000" dirty="0" smtClean="0"/>
              <a:t>		</a:t>
            </a:r>
            <a:r>
              <a:rPr lang="zh-TW" altLang="en-US" sz="2000" dirty="0" smtClean="0"/>
              <a:t>應</a:t>
            </a:r>
            <a:r>
              <a:rPr lang="zh-TW" altLang="en-US" sz="2000" dirty="0"/>
              <a:t>收帳款移轉負債	</a:t>
            </a:r>
            <a:r>
              <a:rPr lang="en-US" altLang="zh-TW" sz="2000" dirty="0"/>
              <a:t>	</a:t>
            </a:r>
            <a:r>
              <a:rPr lang="en-US" altLang="zh-TW" sz="2000" dirty="0" smtClean="0"/>
              <a:t>4,000,000</a:t>
            </a:r>
            <a:r>
              <a:rPr lang="en-US" altLang="zh-TW" sz="2000" dirty="0"/>
              <a:t>		</a:t>
            </a:r>
            <a:r>
              <a:rPr lang="zh-TW" altLang="en-US" sz="2000" dirty="0"/>
              <a:t> </a:t>
            </a:r>
            <a:r>
              <a:rPr lang="zh-TW" altLang="en-US" sz="2000" dirty="0" smtClean="0"/>
              <a:t>  </a:t>
            </a:r>
            <a:r>
              <a:rPr lang="zh-TW" altLang="en-US" sz="2000" dirty="0" smtClean="0"/>
              <a:t>現</a:t>
            </a:r>
            <a:r>
              <a:rPr lang="zh-TW" altLang="en-US" sz="2000" dirty="0"/>
              <a:t>　　金	</a:t>
            </a:r>
            <a:r>
              <a:rPr lang="en-US" altLang="zh-TW" sz="2000" dirty="0"/>
              <a:t>	</a:t>
            </a:r>
            <a:r>
              <a:rPr lang="en-US" altLang="zh-TW" sz="2000" dirty="0" smtClean="0"/>
              <a:t>	4,000,000</a:t>
            </a:r>
            <a:endParaRPr lang="en-US" altLang="zh-TW" sz="2000" dirty="0"/>
          </a:p>
          <a:p>
            <a:pPr defTabSz="360000">
              <a:lnSpc>
                <a:spcPct val="150000"/>
              </a:lnSpc>
            </a:pPr>
            <a:r>
              <a:rPr lang="en-US" altLang="zh-TW" sz="2000" dirty="0" smtClean="0"/>
              <a:t>	12/31</a:t>
            </a:r>
            <a:r>
              <a:rPr lang="zh-TW" altLang="en-US" sz="2000" dirty="0" smtClean="0"/>
              <a:t>利息</a:t>
            </a:r>
            <a:r>
              <a:rPr lang="zh-TW" altLang="en-US" sz="2000" dirty="0"/>
              <a:t>費用	</a:t>
            </a:r>
            <a:r>
              <a:rPr lang="en-US" altLang="zh-TW" sz="2000" dirty="0" smtClean="0"/>
              <a:t>			80,000</a:t>
            </a:r>
            <a:r>
              <a:rPr lang="en-US" altLang="zh-TW" sz="2000" dirty="0"/>
              <a:t>			</a:t>
            </a:r>
            <a:r>
              <a:rPr lang="en-US" altLang="zh-TW" sz="2000" dirty="0" smtClean="0"/>
              <a:t>	</a:t>
            </a:r>
            <a:r>
              <a:rPr lang="zh-TW" altLang="en-US" sz="2000" dirty="0" smtClean="0"/>
              <a:t>應</a:t>
            </a:r>
            <a:r>
              <a:rPr lang="zh-TW" altLang="en-US" sz="2000" dirty="0"/>
              <a:t>收利息	</a:t>
            </a:r>
            <a:r>
              <a:rPr lang="en-US" altLang="zh-TW" sz="2000" dirty="0" smtClean="0"/>
              <a:t>			80,000</a:t>
            </a:r>
            <a:r>
              <a:rPr lang="en-US" altLang="zh-TW" sz="2000" dirty="0"/>
              <a:t>	</a:t>
            </a:r>
          </a:p>
          <a:p>
            <a:pPr defTabSz="360000">
              <a:lnSpc>
                <a:spcPct val="150000"/>
              </a:lnSpc>
            </a:pPr>
            <a:r>
              <a:rPr lang="en-US" altLang="zh-TW" sz="2000" dirty="0"/>
              <a:t>	</a:t>
            </a:r>
            <a:r>
              <a:rPr lang="zh-TW" altLang="en-US" sz="2000" dirty="0"/>
              <a:t>　　</a:t>
            </a:r>
            <a:r>
              <a:rPr lang="en-US" altLang="zh-TW" sz="2000" dirty="0" smtClean="0"/>
              <a:t>		</a:t>
            </a:r>
            <a:r>
              <a:rPr lang="zh-TW" altLang="en-US" sz="2000" dirty="0" smtClean="0"/>
              <a:t>應</a:t>
            </a:r>
            <a:r>
              <a:rPr lang="zh-TW" altLang="en-US" sz="2000" dirty="0"/>
              <a:t>收帳款移轉負債	</a:t>
            </a:r>
            <a:r>
              <a:rPr lang="en-US" altLang="zh-TW" sz="2000" dirty="0" smtClean="0"/>
              <a:t>		80,000</a:t>
            </a:r>
            <a:r>
              <a:rPr lang="en-US" altLang="zh-TW" sz="2000" dirty="0"/>
              <a:t>		</a:t>
            </a:r>
            <a:r>
              <a:rPr lang="zh-TW" altLang="en-US" sz="2000" dirty="0"/>
              <a:t> </a:t>
            </a:r>
            <a:r>
              <a:rPr lang="zh-TW" altLang="en-US" sz="2000" dirty="0" smtClean="0"/>
              <a:t>  </a:t>
            </a:r>
            <a:r>
              <a:rPr lang="zh-TW" altLang="en-US" sz="2000" dirty="0" smtClean="0"/>
              <a:t>利息收入</a:t>
            </a:r>
            <a:r>
              <a:rPr lang="zh-TW" altLang="en-US" sz="2000" dirty="0"/>
              <a:t>		</a:t>
            </a:r>
            <a:r>
              <a:rPr lang="en-US" altLang="zh-TW" sz="2000" dirty="0" smtClean="0"/>
              <a:t>		80,000</a:t>
            </a:r>
            <a:endParaRPr lang="en-US" altLang="zh-TW" sz="2000" dirty="0"/>
          </a:p>
          <a:p>
            <a:pPr defTabSz="360000">
              <a:lnSpc>
                <a:spcPct val="150000"/>
              </a:lnSpc>
            </a:pPr>
            <a:r>
              <a:rPr lang="en-US" altLang="zh-TW" sz="2000" dirty="0"/>
              <a:t>X2/ </a:t>
            </a:r>
            <a:r>
              <a:rPr lang="en-US" altLang="zh-TW" sz="2000" dirty="0" smtClean="0"/>
              <a:t>1/31</a:t>
            </a:r>
            <a:r>
              <a:rPr lang="zh-TW" altLang="en-US" sz="2000" dirty="0" smtClean="0"/>
              <a:t>利息</a:t>
            </a:r>
            <a:r>
              <a:rPr lang="zh-TW" altLang="en-US" sz="2000" dirty="0"/>
              <a:t>費用	</a:t>
            </a:r>
            <a:r>
              <a:rPr lang="en-US" altLang="zh-TW" sz="2000" dirty="0" smtClean="0"/>
              <a:t>			40,000</a:t>
            </a:r>
            <a:r>
              <a:rPr lang="en-US" altLang="zh-TW" sz="2000" dirty="0"/>
              <a:t>			</a:t>
            </a:r>
            <a:r>
              <a:rPr lang="en-US" altLang="zh-TW" sz="2000" dirty="0" smtClean="0"/>
              <a:t>	</a:t>
            </a:r>
            <a:r>
              <a:rPr lang="zh-TW" altLang="en-US" sz="2000" dirty="0" smtClean="0"/>
              <a:t>現</a:t>
            </a:r>
            <a:r>
              <a:rPr lang="zh-TW" altLang="en-US" sz="2000" dirty="0"/>
              <a:t>　　</a:t>
            </a:r>
            <a:r>
              <a:rPr lang="zh-TW" altLang="en-US" sz="2000" dirty="0" smtClean="0"/>
              <a:t>金</a:t>
            </a:r>
            <a:r>
              <a:rPr lang="en-US" altLang="zh-TW" sz="2000" dirty="0" smtClean="0"/>
              <a:t>		</a:t>
            </a:r>
            <a:r>
              <a:rPr lang="zh-TW" altLang="en-US" sz="2000" dirty="0"/>
              <a:t>	</a:t>
            </a:r>
            <a:r>
              <a:rPr lang="en-US" altLang="zh-TW" sz="2000" dirty="0"/>
              <a:t>4,120,000	</a:t>
            </a:r>
          </a:p>
          <a:p>
            <a:pPr defTabSz="360000">
              <a:lnSpc>
                <a:spcPct val="150000"/>
              </a:lnSpc>
            </a:pPr>
            <a:r>
              <a:rPr lang="en-US" altLang="zh-TW" sz="2000" dirty="0"/>
              <a:t>	</a:t>
            </a:r>
            <a:r>
              <a:rPr lang="zh-TW" altLang="en-US" sz="2000" dirty="0"/>
              <a:t>　　</a:t>
            </a:r>
            <a:r>
              <a:rPr lang="en-US" altLang="zh-TW" sz="2000" dirty="0" smtClean="0"/>
              <a:t>		</a:t>
            </a:r>
            <a:r>
              <a:rPr lang="zh-TW" altLang="en-US" sz="2000" dirty="0" smtClean="0"/>
              <a:t>應</a:t>
            </a:r>
            <a:r>
              <a:rPr lang="zh-TW" altLang="en-US" sz="2000" dirty="0"/>
              <a:t>收帳款移轉負債	</a:t>
            </a:r>
            <a:r>
              <a:rPr lang="en-US" altLang="zh-TW" sz="2000" dirty="0" smtClean="0"/>
              <a:t>		40,000</a:t>
            </a:r>
            <a:r>
              <a:rPr lang="en-US" altLang="zh-TW" sz="2000" dirty="0"/>
              <a:t>		</a:t>
            </a:r>
            <a:r>
              <a:rPr lang="zh-TW" altLang="en-US" sz="2000" dirty="0"/>
              <a:t> </a:t>
            </a:r>
            <a:r>
              <a:rPr lang="zh-TW" altLang="en-US" sz="2000" dirty="0" smtClean="0"/>
              <a:t> </a:t>
            </a:r>
            <a:r>
              <a:rPr lang="zh-TW" altLang="en-US" sz="2000" dirty="0" smtClean="0"/>
              <a:t>短期</a:t>
            </a:r>
            <a:r>
              <a:rPr lang="zh-TW" altLang="en-US" sz="2000" dirty="0"/>
              <a:t>擔保放款	</a:t>
            </a:r>
            <a:r>
              <a:rPr lang="zh-TW" altLang="en-US" sz="2000" dirty="0" smtClean="0"/>
              <a:t> </a:t>
            </a:r>
            <a:r>
              <a:rPr lang="zh-TW" altLang="en-US" sz="2000" dirty="0" smtClean="0"/>
              <a:t>     </a:t>
            </a:r>
            <a:r>
              <a:rPr lang="en-US" altLang="zh-TW" sz="2000" dirty="0" smtClean="0"/>
              <a:t>4,000,000</a:t>
            </a:r>
            <a:endParaRPr lang="en-US" altLang="zh-TW" sz="2000" dirty="0"/>
          </a:p>
          <a:p>
            <a:pPr defTabSz="360000">
              <a:lnSpc>
                <a:spcPct val="150000"/>
              </a:lnSpc>
            </a:pPr>
            <a:r>
              <a:rPr lang="en-US" altLang="zh-TW" sz="2000" dirty="0"/>
              <a:t>	</a:t>
            </a:r>
            <a:r>
              <a:rPr lang="en-US" altLang="zh-TW" sz="2000" dirty="0" smtClean="0"/>
              <a:t>	   </a:t>
            </a:r>
            <a:r>
              <a:rPr lang="zh-TW" altLang="en-US" sz="2000" dirty="0" smtClean="0"/>
              <a:t>應</a:t>
            </a:r>
            <a:r>
              <a:rPr lang="zh-TW" altLang="en-US" sz="2000" dirty="0"/>
              <a:t>收帳款移轉</a:t>
            </a:r>
            <a:r>
              <a:rPr lang="zh-TW" altLang="en-US" sz="2000" dirty="0" smtClean="0"/>
              <a:t>負債</a:t>
            </a:r>
            <a:r>
              <a:rPr lang="en-US" altLang="zh-TW" sz="2000" dirty="0" smtClean="0"/>
              <a:t>4,120,000</a:t>
            </a:r>
            <a:r>
              <a:rPr lang="en-US" altLang="zh-TW" sz="2000" dirty="0"/>
              <a:t>			</a:t>
            </a:r>
            <a:r>
              <a:rPr lang="zh-TW" altLang="en-US" sz="2000" dirty="0"/>
              <a:t>　</a:t>
            </a:r>
            <a:r>
              <a:rPr lang="zh-TW" altLang="en-US" sz="2000" dirty="0" smtClean="0"/>
              <a:t>  </a:t>
            </a:r>
            <a:r>
              <a:rPr lang="en-US" altLang="zh-TW" sz="2000" dirty="0" smtClean="0"/>
              <a:t>	</a:t>
            </a:r>
            <a:r>
              <a:rPr lang="en-US" altLang="zh-TW" sz="2000" dirty="0" smtClean="0"/>
              <a:t>  </a:t>
            </a:r>
            <a:r>
              <a:rPr lang="zh-TW" altLang="en-US" sz="2000" dirty="0" smtClean="0"/>
              <a:t>利息收入</a:t>
            </a:r>
            <a:r>
              <a:rPr lang="zh-TW" altLang="en-US" sz="2000" dirty="0"/>
              <a:t>		</a:t>
            </a:r>
            <a:r>
              <a:rPr lang="en-US" altLang="zh-TW" sz="2000" dirty="0" smtClean="0"/>
              <a:t>		40,000</a:t>
            </a:r>
            <a:endParaRPr lang="en-US" altLang="zh-TW" sz="2000" dirty="0"/>
          </a:p>
          <a:p>
            <a:pPr defTabSz="360000">
              <a:lnSpc>
                <a:spcPct val="150000"/>
              </a:lnSpc>
            </a:pPr>
            <a:r>
              <a:rPr lang="en-US" altLang="zh-TW" sz="2000" dirty="0"/>
              <a:t>	</a:t>
            </a:r>
            <a:r>
              <a:rPr lang="zh-TW" altLang="en-US" sz="2000" dirty="0"/>
              <a:t>　　</a:t>
            </a:r>
            <a:r>
              <a:rPr lang="en-US" altLang="zh-TW" sz="2000" dirty="0" smtClean="0"/>
              <a:t>		</a:t>
            </a:r>
            <a:r>
              <a:rPr lang="zh-TW" altLang="en-US" sz="2000" dirty="0" smtClean="0"/>
              <a:t>現</a:t>
            </a:r>
            <a:r>
              <a:rPr lang="zh-TW" altLang="en-US" sz="2000" dirty="0"/>
              <a:t>　　金		</a:t>
            </a:r>
            <a:r>
              <a:rPr lang="en-US" altLang="zh-TW" sz="2000" dirty="0" smtClean="0"/>
              <a:t>			 4,120,000</a:t>
            </a:r>
            <a:r>
              <a:rPr lang="en-US" altLang="zh-TW" sz="2000" dirty="0"/>
              <a:t>		</a:t>
            </a:r>
            <a:r>
              <a:rPr lang="zh-TW" altLang="en-US" sz="2000" dirty="0"/>
              <a:t> </a:t>
            </a:r>
            <a:r>
              <a:rPr lang="zh-TW" altLang="en-US" sz="2000" dirty="0" smtClean="0"/>
              <a:t> </a:t>
            </a:r>
            <a:r>
              <a:rPr lang="zh-TW" altLang="en-US" sz="2000" dirty="0" smtClean="0"/>
              <a:t>應</a:t>
            </a:r>
            <a:r>
              <a:rPr lang="zh-TW" altLang="en-US" sz="2000" dirty="0"/>
              <a:t>收利息		</a:t>
            </a:r>
            <a:r>
              <a:rPr lang="en-US" altLang="zh-TW" sz="2000" dirty="0" smtClean="0"/>
              <a:t>		80,000</a:t>
            </a:r>
            <a:endParaRPr lang="en-US" altLang="zh-TW" sz="2000" dirty="0"/>
          </a:p>
        </p:txBody>
      </p:sp>
    </p:spTree>
    <p:extLst>
      <p:ext uri="{BB962C8B-B14F-4D97-AF65-F5344CB8AC3E}">
        <p14:creationId xmlns:p14="http://schemas.microsoft.com/office/powerpoint/2010/main" val="3342987848"/>
      </p:ext>
    </p:extLst>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363272" cy="863600"/>
          </a:xfrm>
        </p:spPr>
        <p:txBody>
          <a:bodyPr/>
          <a:lstStyle/>
          <a:p>
            <a:r>
              <a:rPr lang="zh-TW" altLang="en-US" dirty="0"/>
              <a:t>釋例</a:t>
            </a:r>
            <a:r>
              <a:rPr lang="en-US" altLang="zh-TW" dirty="0"/>
              <a:t>47</a:t>
            </a:r>
            <a:r>
              <a:rPr lang="zh-TW" altLang="en-US" dirty="0"/>
              <a:t>：出售應收帳款附追索權、未移轉</a:t>
            </a:r>
            <a:r>
              <a:rPr lang="zh-TW" altLang="en-US" dirty="0" smtClean="0"/>
              <a:t>主要</a:t>
            </a:r>
            <a:r>
              <a:rPr lang="en-US" altLang="zh-TW" dirty="0" smtClean="0"/>
              <a:t/>
            </a:r>
            <a:br>
              <a:rPr lang="en-US" altLang="zh-TW" dirty="0" smtClean="0"/>
            </a:br>
            <a:r>
              <a:rPr lang="en-US" altLang="zh-TW" dirty="0"/>
              <a:t>	 </a:t>
            </a:r>
            <a:r>
              <a:rPr lang="en-US" altLang="zh-TW" dirty="0" smtClean="0"/>
              <a:t>      </a:t>
            </a:r>
            <a:r>
              <a:rPr lang="zh-TW" altLang="en-US" dirty="0" smtClean="0"/>
              <a:t>風險</a:t>
            </a:r>
            <a:r>
              <a:rPr lang="zh-TW" altLang="en-US" dirty="0"/>
              <a:t>和報酬－擔保借款</a:t>
            </a:r>
          </a:p>
        </p:txBody>
      </p:sp>
      <p:sp>
        <p:nvSpPr>
          <p:cNvPr id="3" name="內容版面配置區 2"/>
          <p:cNvSpPr>
            <a:spLocks noGrp="1"/>
          </p:cNvSpPr>
          <p:nvPr>
            <p:ph idx="1"/>
          </p:nvPr>
        </p:nvSpPr>
        <p:spPr>
          <a:xfrm>
            <a:off x="144000" y="1989138"/>
            <a:ext cx="8856000" cy="4608214"/>
          </a:xfrm>
        </p:spPr>
        <p:txBody>
          <a:bodyPr/>
          <a:lstStyle/>
          <a:p>
            <a:pPr marL="0" indent="0">
              <a:lnSpc>
                <a:spcPct val="150000"/>
              </a:lnSpc>
              <a:buNone/>
            </a:pPr>
            <a:r>
              <a:rPr lang="zh-TW" altLang="en-US" sz="2400" dirty="0"/>
              <a:t>永華公司於</a:t>
            </a:r>
            <a:r>
              <a:rPr lang="en-US" altLang="zh-TW" sz="2400" dirty="0"/>
              <a:t>X1</a:t>
            </a:r>
            <a:r>
              <a:rPr lang="zh-TW" altLang="en-US" sz="2400" dirty="0"/>
              <a:t>年</a:t>
            </a:r>
            <a:r>
              <a:rPr lang="en-US" altLang="zh-TW" sz="2400" dirty="0"/>
              <a:t>6</a:t>
            </a:r>
            <a:r>
              <a:rPr lang="zh-TW" altLang="en-US" sz="2400" dirty="0"/>
              <a:t>月</a:t>
            </a:r>
            <a:r>
              <a:rPr lang="en-US" altLang="zh-TW" sz="2400" dirty="0"/>
              <a:t>1</a:t>
            </a:r>
            <a:r>
              <a:rPr lang="zh-TW" altLang="en-US" sz="2400" dirty="0"/>
              <a:t>日將其一組帳面金額</a:t>
            </a:r>
            <a:r>
              <a:rPr lang="en-US" altLang="zh-TW" sz="2400" dirty="0"/>
              <a:t>$6,000,000</a:t>
            </a:r>
            <a:r>
              <a:rPr lang="zh-TW" altLang="en-US" sz="2400" dirty="0"/>
              <a:t>的應收帳款（一般經銷商客戶，不附息）出售並移轉給第一銀行，附追索權，保留</a:t>
            </a:r>
            <a:r>
              <a:rPr lang="en-US" altLang="zh-TW" sz="2400" dirty="0"/>
              <a:t>10%</a:t>
            </a:r>
            <a:r>
              <a:rPr lang="zh-TW" altLang="en-US" sz="2400" dirty="0"/>
              <a:t>帳款以扣抵銷貨折扣、銷貨退回及讓價等，銀行並另按帳款總額收取</a:t>
            </a:r>
            <a:r>
              <a:rPr lang="en-US" altLang="zh-TW" sz="2400" dirty="0"/>
              <a:t>3%</a:t>
            </a:r>
            <a:r>
              <a:rPr lang="zh-TW" altLang="en-US" sz="2400" dirty="0"/>
              <a:t>手續費。</a:t>
            </a:r>
          </a:p>
          <a:p>
            <a:pPr marL="0" indent="0">
              <a:lnSpc>
                <a:spcPct val="150000"/>
              </a:lnSpc>
              <a:buNone/>
            </a:pPr>
            <a:r>
              <a:rPr lang="zh-TW" altLang="en-US" sz="2400" dirty="0"/>
              <a:t>該組帳款於</a:t>
            </a:r>
            <a:r>
              <a:rPr lang="en-US" altLang="zh-TW" sz="2400" dirty="0"/>
              <a:t>X2</a:t>
            </a:r>
            <a:r>
              <a:rPr lang="zh-TW" altLang="en-US" sz="2400" dirty="0"/>
              <a:t>年</a:t>
            </a:r>
            <a:r>
              <a:rPr lang="en-US" altLang="zh-TW" sz="2400" dirty="0"/>
              <a:t>11</a:t>
            </a:r>
            <a:r>
              <a:rPr lang="zh-TW" altLang="en-US" sz="2400" dirty="0"/>
              <a:t>月</a:t>
            </a:r>
            <a:r>
              <a:rPr lang="en-US" altLang="zh-TW" sz="2400" dirty="0"/>
              <a:t>30</a:t>
            </a:r>
            <a:r>
              <a:rPr lang="zh-TW" altLang="en-US" sz="2400" dirty="0"/>
              <a:t>日收帳完畢，計發生壞帳</a:t>
            </a:r>
            <a:r>
              <a:rPr lang="en-US" altLang="zh-TW" sz="2400" dirty="0"/>
              <a:t>$50,000</a:t>
            </a:r>
            <a:r>
              <a:rPr lang="zh-TW" altLang="en-US" sz="2400" dirty="0"/>
              <a:t>，銷貨折扣</a:t>
            </a:r>
            <a:r>
              <a:rPr lang="en-US" altLang="zh-TW" sz="2400" dirty="0"/>
              <a:t>$120,000</a:t>
            </a:r>
            <a:r>
              <a:rPr lang="zh-TW" altLang="en-US" sz="2400" dirty="0"/>
              <a:t>，銷貨退回及讓價</a:t>
            </a:r>
            <a:r>
              <a:rPr lang="en-US" altLang="zh-TW" sz="2400" dirty="0"/>
              <a:t>$300,000</a:t>
            </a:r>
            <a:r>
              <a:rPr lang="zh-TW" altLang="en-US" sz="2400" dirty="0"/>
              <a:t>，其餘全部收回</a:t>
            </a:r>
            <a:r>
              <a:rPr lang="zh-TW" altLang="en-US" sz="2400" dirty="0" smtClean="0"/>
              <a:t>。</a:t>
            </a:r>
          </a:p>
        </p:txBody>
      </p:sp>
    </p:spTree>
    <p:extLst>
      <p:ext uri="{BB962C8B-B14F-4D97-AF65-F5344CB8AC3E}">
        <p14:creationId xmlns:p14="http://schemas.microsoft.com/office/powerpoint/2010/main" val="206032642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197312"/>
            <a:ext cx="8229600" cy="5040000"/>
          </a:xfrm>
        </p:spPr>
        <p:txBody>
          <a:bodyPr/>
          <a:lstStyle/>
          <a:p>
            <a:pPr marL="0" indent="0">
              <a:buNone/>
            </a:pPr>
            <a:r>
              <a:rPr lang="en-US" altLang="zh-TW" dirty="0" smtClean="0"/>
              <a:t>(</a:t>
            </a:r>
            <a:r>
              <a:rPr lang="zh-TW" altLang="en-US" dirty="0" smtClean="0"/>
              <a:t>二</a:t>
            </a:r>
            <a:r>
              <a:rPr lang="en-US" altLang="zh-TW" dirty="0" smtClean="0"/>
              <a:t>)</a:t>
            </a:r>
            <a:r>
              <a:rPr lang="zh-TW" altLang="en-US" dirty="0" smtClean="0"/>
              <a:t>交割日會計</a:t>
            </a:r>
            <a:endParaRPr lang="en-US" altLang="zh-TW" dirty="0" smtClean="0"/>
          </a:p>
          <a:p>
            <a:pPr marL="0" indent="0">
              <a:buNone/>
            </a:pPr>
            <a:endParaRPr lang="zh-TW" altLang="en-US" dirty="0"/>
          </a:p>
        </p:txBody>
      </p:sp>
      <p:graphicFrame>
        <p:nvGraphicFramePr>
          <p:cNvPr id="13" name="表格 12"/>
          <p:cNvGraphicFramePr>
            <a:graphicFrameLocks noGrp="1"/>
          </p:cNvGraphicFramePr>
          <p:nvPr>
            <p:extLst>
              <p:ext uri="{D42A27DB-BD31-4B8C-83A1-F6EECF244321}">
                <p14:modId xmlns:p14="http://schemas.microsoft.com/office/powerpoint/2010/main" val="2428585026"/>
              </p:ext>
            </p:extLst>
          </p:nvPr>
        </p:nvGraphicFramePr>
        <p:xfrm>
          <a:off x="97720" y="1700808"/>
          <a:ext cx="8948560" cy="457200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xmlns="" val="3943259"/>
                    </a:ext>
                  </a:extLst>
                </a:gridCol>
                <a:gridCol w="3492000">
                  <a:extLst>
                    <a:ext uri="{9D8B030D-6E8A-4147-A177-3AD203B41FA5}">
                      <a16:colId xmlns:a16="http://schemas.microsoft.com/office/drawing/2014/main" xmlns="" val="245654089"/>
                    </a:ext>
                  </a:extLst>
                </a:gridCol>
                <a:gridCol w="1296000">
                  <a:extLst>
                    <a:ext uri="{9D8B030D-6E8A-4147-A177-3AD203B41FA5}">
                      <a16:colId xmlns:a16="http://schemas.microsoft.com/office/drawing/2014/main" xmlns="" val="725528437"/>
                    </a:ext>
                  </a:extLst>
                </a:gridCol>
                <a:gridCol w="208280">
                  <a:extLst>
                    <a:ext uri="{9D8B030D-6E8A-4147-A177-3AD203B41FA5}">
                      <a16:colId xmlns:a16="http://schemas.microsoft.com/office/drawing/2014/main" xmlns="" val="1090785128"/>
                    </a:ext>
                  </a:extLst>
                </a:gridCol>
                <a:gridCol w="1296000">
                  <a:extLst>
                    <a:ext uri="{9D8B030D-6E8A-4147-A177-3AD203B41FA5}">
                      <a16:colId xmlns:a16="http://schemas.microsoft.com/office/drawing/2014/main" xmlns="" val="4264772335"/>
                    </a:ext>
                  </a:extLst>
                </a:gridCol>
                <a:gridCol w="208280">
                  <a:extLst>
                    <a:ext uri="{9D8B030D-6E8A-4147-A177-3AD203B41FA5}">
                      <a16:colId xmlns:a16="http://schemas.microsoft.com/office/drawing/2014/main" xmlns="" val="1496881581"/>
                    </a:ext>
                  </a:extLst>
                </a:gridCol>
                <a:gridCol w="1296000">
                  <a:extLst>
                    <a:ext uri="{9D8B030D-6E8A-4147-A177-3AD203B41FA5}">
                      <a16:colId xmlns:a16="http://schemas.microsoft.com/office/drawing/2014/main" xmlns="" val="3417758213"/>
                    </a:ext>
                  </a:extLst>
                </a:gridCol>
              </a:tblGrid>
              <a:tr h="36000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(1)</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(2)</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(3)</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44146906"/>
                  </a:ext>
                </a:extLst>
              </a:tr>
              <a:tr h="0">
                <a:tc>
                  <a:txBody>
                    <a:bodyPr/>
                    <a:lstStyle/>
                    <a:p>
                      <a:r>
                        <a:rPr lang="en-US" altLang="zh-TW" sz="2000" dirty="0" smtClean="0">
                          <a:solidFill>
                            <a:schemeClr val="tx1"/>
                          </a:solidFill>
                        </a:rPr>
                        <a:t>X2/1/2</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透過損益按公允價值衡量之金</a:t>
                      </a:r>
                      <a:endParaRPr lang="en-US" altLang="zh-TW" sz="2000" dirty="0" smtClean="0">
                        <a:solidFill>
                          <a:schemeClr val="tx1"/>
                        </a:solidFill>
                      </a:endParaRPr>
                    </a:p>
                    <a:p>
                      <a:r>
                        <a:rPr lang="zh-TW" altLang="en-US" sz="2000" dirty="0" smtClean="0">
                          <a:solidFill>
                            <a:schemeClr val="tx1"/>
                          </a:solidFill>
                        </a:rPr>
                        <a:t>    融資產</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2000" dirty="0" smtClean="0">
                        <a:solidFill>
                          <a:schemeClr val="tx1"/>
                        </a:solidFill>
                      </a:endParaRPr>
                    </a:p>
                    <a:p>
                      <a:r>
                        <a:rPr lang="en-US" altLang="zh-TW" sz="2000" dirty="0" smtClean="0">
                          <a:solidFill>
                            <a:schemeClr val="tx1"/>
                          </a:solidFill>
                        </a:rPr>
                        <a:t>1,020,000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22836720"/>
                  </a:ext>
                </a:extLst>
              </a:tr>
              <a:tr h="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現　　金</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980,000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45621675"/>
                  </a:ext>
                </a:extLst>
              </a:tr>
              <a:tr h="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應收款項</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40,000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18972922"/>
                  </a:ext>
                </a:extLst>
              </a:tr>
              <a:tr h="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透過其他綜合損益按公允價值</a:t>
                      </a:r>
                      <a:endParaRPr lang="en-US" altLang="zh-TW" sz="2000" dirty="0" smtClean="0">
                        <a:solidFill>
                          <a:schemeClr val="tx1"/>
                        </a:solidFill>
                      </a:endParaRPr>
                    </a:p>
                    <a:p>
                      <a:r>
                        <a:rPr lang="zh-TW" altLang="en-US" sz="2000" dirty="0" smtClean="0">
                          <a:solidFill>
                            <a:schemeClr val="tx1"/>
                          </a:solidFill>
                        </a:rPr>
                        <a:t>    衡量之金融資產</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2000" dirty="0" smtClean="0">
                        <a:solidFill>
                          <a:schemeClr val="tx1"/>
                        </a:solidFill>
                      </a:endParaRPr>
                    </a:p>
                    <a:p>
                      <a:r>
                        <a:rPr lang="en-US" altLang="zh-TW" sz="2000" dirty="0" smtClean="0">
                          <a:solidFill>
                            <a:schemeClr val="tx1"/>
                          </a:solidFill>
                        </a:rPr>
                        <a:t>1,020,000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78019378"/>
                  </a:ext>
                </a:extLst>
              </a:tr>
              <a:tr h="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現　　金</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980,000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06538859"/>
                  </a:ext>
                </a:extLst>
              </a:tr>
              <a:tr h="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應收款項</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40,000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09464791"/>
                  </a:ext>
                </a:extLst>
              </a:tr>
              <a:tr h="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按攤銷後成本衡量之金融資產</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980,000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91178724"/>
                  </a:ext>
                </a:extLst>
              </a:tr>
              <a:tr h="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現　　金</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baseline="0" dirty="0" smtClean="0">
                          <a:solidFill>
                            <a:schemeClr val="tx1"/>
                          </a:solidFill>
                        </a:rPr>
                        <a:t>    </a:t>
                      </a:r>
                      <a:r>
                        <a:rPr lang="en-US" altLang="zh-TW" sz="2000" dirty="0" smtClean="0">
                          <a:solidFill>
                            <a:schemeClr val="tx1"/>
                          </a:solidFill>
                        </a:rPr>
                        <a:t>980,000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10457616"/>
                  </a:ext>
                </a:extLst>
              </a:tr>
              <a:tr h="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b="1" dirty="0" smtClean="0">
                          <a:solidFill>
                            <a:schemeClr val="tx1"/>
                          </a:solidFill>
                        </a:rPr>
                        <a:t>認列購買金融資產並支付價款。</a:t>
                      </a:r>
                      <a:endParaRPr lang="zh-TW" alt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03581930"/>
                  </a:ext>
                </a:extLst>
              </a:tr>
            </a:tbl>
          </a:graphicData>
        </a:graphic>
      </p:graphicFrame>
    </p:spTree>
    <p:extLst>
      <p:ext uri="{BB962C8B-B14F-4D97-AF65-F5344CB8AC3E}">
        <p14:creationId xmlns:p14="http://schemas.microsoft.com/office/powerpoint/2010/main" val="4039539481"/>
      </p:ext>
    </p:extLst>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1259632" y="692696"/>
            <a:ext cx="2664296" cy="504056"/>
          </a:xfrm>
          <a:prstGeom prst="rect">
            <a:avLst/>
          </a:prstGeom>
          <a:blipFill>
            <a:blip r:embed="rId2"/>
            <a:tile tx="0" ty="0" sx="100000" sy="100000" flip="none" algn="tl"/>
          </a:blip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4" name="矩形 3"/>
          <p:cNvSpPr/>
          <p:nvPr/>
        </p:nvSpPr>
        <p:spPr>
          <a:xfrm>
            <a:off x="144000" y="692696"/>
            <a:ext cx="8856000" cy="6555641"/>
          </a:xfrm>
          <a:prstGeom prst="rect">
            <a:avLst/>
          </a:prstGeom>
        </p:spPr>
        <p:txBody>
          <a:bodyPr>
            <a:spAutoFit/>
          </a:bodyPr>
          <a:lstStyle/>
          <a:p>
            <a:pPr defTabSz="360000"/>
            <a:r>
              <a:rPr lang="en-US" altLang="zh-TW" sz="2000" dirty="0" smtClean="0"/>
              <a:t>			</a:t>
            </a:r>
            <a:r>
              <a:rPr lang="zh-TW" altLang="en-US" sz="2000" dirty="0" smtClean="0"/>
              <a:t>永</a:t>
            </a:r>
            <a:r>
              <a:rPr lang="zh-TW" altLang="en-US" sz="2000" dirty="0"/>
              <a:t>　華　公　司		</a:t>
            </a:r>
          </a:p>
          <a:p>
            <a:pPr defTabSz="360000"/>
            <a:r>
              <a:rPr lang="en-US" altLang="zh-TW" sz="2000" dirty="0"/>
              <a:t>X1/ 6</a:t>
            </a:r>
            <a:r>
              <a:rPr lang="en-US" altLang="zh-TW" sz="2000" dirty="0" smtClean="0"/>
              <a:t>/ 1</a:t>
            </a:r>
            <a:r>
              <a:rPr lang="zh-TW" altLang="en-US" sz="2000" dirty="0" smtClean="0"/>
              <a:t>現</a:t>
            </a:r>
            <a:r>
              <a:rPr lang="zh-TW" altLang="en-US" sz="2000" dirty="0"/>
              <a:t>　　金	</a:t>
            </a:r>
            <a:r>
              <a:rPr lang="en-US" altLang="zh-TW" sz="2000" dirty="0" smtClean="0"/>
              <a:t>	5,220,000</a:t>
            </a:r>
            <a:r>
              <a:rPr lang="en-US" altLang="zh-TW" sz="2000" dirty="0"/>
              <a:t>					</a:t>
            </a:r>
          </a:p>
          <a:p>
            <a:pPr defTabSz="360000"/>
            <a:r>
              <a:rPr lang="en-US" altLang="zh-TW" sz="2000" dirty="0"/>
              <a:t>	</a:t>
            </a:r>
            <a:r>
              <a:rPr lang="en-US" altLang="zh-TW" sz="2000" dirty="0" smtClean="0"/>
              <a:t>	  </a:t>
            </a:r>
            <a:r>
              <a:rPr lang="zh-TW" altLang="en-US" sz="2000" dirty="0" smtClean="0"/>
              <a:t>應</a:t>
            </a:r>
            <a:r>
              <a:rPr lang="zh-TW" altLang="en-US" sz="2000" dirty="0"/>
              <a:t>收款項</a:t>
            </a:r>
            <a:r>
              <a:rPr lang="zh-TW" altLang="en-US" sz="2000" dirty="0" smtClean="0"/>
              <a:t>－</a:t>
            </a:r>
            <a:r>
              <a:rPr lang="en-US" altLang="zh-TW" sz="2000" dirty="0" smtClean="0"/>
              <a:t/>
            </a:r>
            <a:br>
              <a:rPr lang="en-US" altLang="zh-TW" sz="2000" dirty="0" smtClean="0"/>
            </a:br>
            <a:r>
              <a:rPr lang="en-US" altLang="zh-TW" sz="2000" dirty="0" smtClean="0"/>
              <a:t>		     </a:t>
            </a:r>
            <a:r>
              <a:rPr lang="en-US" altLang="zh-TW" sz="2000" dirty="0" smtClean="0"/>
              <a:t> </a:t>
            </a:r>
            <a:r>
              <a:rPr lang="zh-TW" altLang="en-US" sz="2000" dirty="0" smtClean="0"/>
              <a:t>第一</a:t>
            </a:r>
            <a:r>
              <a:rPr lang="zh-TW" altLang="en-US" sz="2000" dirty="0"/>
              <a:t>銀行	</a:t>
            </a:r>
            <a:r>
              <a:rPr lang="en-US" altLang="zh-TW" sz="2000" dirty="0" smtClean="0"/>
              <a:t>	   600,000</a:t>
            </a:r>
            <a:r>
              <a:rPr lang="en-US" altLang="zh-TW" sz="2000" dirty="0"/>
              <a:t>					</a:t>
            </a:r>
          </a:p>
          <a:p>
            <a:pPr defTabSz="360000"/>
            <a:r>
              <a:rPr lang="en-US" altLang="zh-TW" sz="2000" dirty="0"/>
              <a:t>	</a:t>
            </a:r>
            <a:r>
              <a:rPr lang="en-US" altLang="zh-TW" sz="2000" dirty="0" smtClean="0"/>
              <a:t>	  </a:t>
            </a:r>
            <a:r>
              <a:rPr lang="zh-TW" altLang="en-US" sz="2000" dirty="0" smtClean="0"/>
              <a:t>應</a:t>
            </a:r>
            <a:r>
              <a:rPr lang="zh-TW" altLang="en-US" sz="2000" dirty="0"/>
              <a:t>收帳款</a:t>
            </a:r>
            <a:r>
              <a:rPr lang="zh-TW" altLang="en-US" sz="2000" dirty="0" smtClean="0"/>
              <a:t>移轉</a:t>
            </a:r>
            <a:r>
              <a:rPr lang="en-US" altLang="zh-TW" sz="2000" dirty="0" smtClean="0"/>
              <a:t/>
            </a:r>
            <a:br>
              <a:rPr lang="en-US" altLang="zh-TW" sz="2000" dirty="0" smtClean="0"/>
            </a:br>
            <a:r>
              <a:rPr lang="en-US" altLang="zh-TW" sz="2000" dirty="0" smtClean="0"/>
              <a:t>		   </a:t>
            </a:r>
            <a:r>
              <a:rPr lang="en-US" altLang="zh-TW" sz="2000" dirty="0" smtClean="0"/>
              <a:t>   </a:t>
            </a:r>
            <a:r>
              <a:rPr lang="zh-TW" altLang="en-US" sz="2000" dirty="0" smtClean="0"/>
              <a:t>負債</a:t>
            </a:r>
            <a:r>
              <a:rPr lang="zh-TW" altLang="en-US" sz="2000" dirty="0"/>
              <a:t>折價		</a:t>
            </a:r>
            <a:r>
              <a:rPr lang="zh-TW" altLang="en-US" sz="2000" dirty="0" smtClean="0"/>
              <a:t>   </a:t>
            </a:r>
            <a:r>
              <a:rPr lang="en-US" altLang="zh-TW" sz="2000" dirty="0" smtClean="0"/>
              <a:t>180,000</a:t>
            </a:r>
            <a:r>
              <a:rPr lang="en-US" altLang="zh-TW" sz="2000" dirty="0"/>
              <a:t>					</a:t>
            </a:r>
          </a:p>
          <a:p>
            <a:pPr defTabSz="360000"/>
            <a:r>
              <a:rPr lang="en-US" altLang="zh-TW" sz="2000" dirty="0"/>
              <a:t>	</a:t>
            </a:r>
            <a:r>
              <a:rPr lang="en-US" altLang="zh-TW" sz="2000" dirty="0" smtClean="0"/>
              <a:t>		</a:t>
            </a:r>
            <a:r>
              <a:rPr lang="en-US" altLang="zh-TW" sz="2000" dirty="0" smtClean="0"/>
              <a:t>    </a:t>
            </a:r>
            <a:r>
              <a:rPr lang="zh-TW" altLang="en-US" sz="2000" dirty="0" smtClean="0"/>
              <a:t>應</a:t>
            </a:r>
            <a:r>
              <a:rPr lang="zh-TW" altLang="en-US" sz="2000" dirty="0"/>
              <a:t>收</a:t>
            </a:r>
            <a:r>
              <a:rPr lang="zh-TW" altLang="en-US" sz="2000" dirty="0" smtClean="0"/>
              <a:t>帳款</a:t>
            </a:r>
            <a:r>
              <a:rPr lang="en-US" altLang="zh-TW" sz="2000" dirty="0" smtClean="0"/>
              <a:t/>
            </a:r>
            <a:br>
              <a:rPr lang="en-US" altLang="zh-TW" sz="2000" dirty="0" smtClean="0"/>
            </a:br>
            <a:r>
              <a:rPr lang="en-US" altLang="zh-TW" sz="2000" dirty="0" smtClean="0"/>
              <a:t>				  </a:t>
            </a:r>
            <a:r>
              <a:rPr lang="zh-TW" altLang="en-US" sz="2000" dirty="0" smtClean="0"/>
              <a:t>移轉</a:t>
            </a:r>
            <a:r>
              <a:rPr lang="zh-TW" altLang="en-US" sz="2000" dirty="0"/>
              <a:t>負債	</a:t>
            </a:r>
            <a:r>
              <a:rPr lang="en-US" altLang="zh-TW" sz="2000" dirty="0" smtClean="0"/>
              <a:t>		6,000,000</a:t>
            </a:r>
            <a:r>
              <a:rPr lang="en-US" altLang="zh-TW" sz="2000" dirty="0"/>
              <a:t>				</a:t>
            </a:r>
          </a:p>
          <a:p>
            <a:pPr defTabSz="360000"/>
            <a:r>
              <a:rPr lang="en-US" altLang="zh-TW" sz="2000" dirty="0" smtClean="0"/>
              <a:t>11/30</a:t>
            </a:r>
            <a:r>
              <a:rPr lang="en-US" altLang="zh-TW" sz="2000" dirty="0"/>
              <a:t>	</a:t>
            </a:r>
            <a:r>
              <a:rPr lang="en-US" altLang="zh-TW" sz="2000" dirty="0" smtClean="0"/>
              <a:t> </a:t>
            </a:r>
            <a:r>
              <a:rPr lang="zh-TW" altLang="en-US" sz="2000" dirty="0" smtClean="0"/>
              <a:t>應</a:t>
            </a:r>
            <a:r>
              <a:rPr lang="zh-TW" altLang="en-US" sz="2000" dirty="0"/>
              <a:t>收帳款</a:t>
            </a:r>
            <a:r>
              <a:rPr lang="zh-TW" altLang="en-US" sz="2000" dirty="0" smtClean="0"/>
              <a:t>移轉</a:t>
            </a:r>
            <a:r>
              <a:rPr lang="en-US" altLang="zh-TW" sz="2000" dirty="0" smtClean="0"/>
              <a:t/>
            </a:r>
            <a:br>
              <a:rPr lang="en-US" altLang="zh-TW" sz="2000" dirty="0" smtClean="0"/>
            </a:br>
            <a:r>
              <a:rPr lang="en-US" altLang="zh-TW" sz="2000" dirty="0" smtClean="0"/>
              <a:t>		  </a:t>
            </a:r>
            <a:r>
              <a:rPr lang="en-US" altLang="zh-TW" sz="2000" dirty="0" smtClean="0"/>
              <a:t>   </a:t>
            </a:r>
            <a:r>
              <a:rPr lang="zh-TW" altLang="en-US" sz="2000" dirty="0" smtClean="0"/>
              <a:t>負債   </a:t>
            </a:r>
            <a:r>
              <a:rPr lang="zh-TW" altLang="en-US" sz="2000" dirty="0"/>
              <a:t>	</a:t>
            </a:r>
            <a:r>
              <a:rPr lang="en-US" altLang="zh-TW" sz="2000" dirty="0" smtClean="0"/>
              <a:t>		6,000,000</a:t>
            </a:r>
            <a:r>
              <a:rPr lang="en-US" altLang="zh-TW" sz="2000" dirty="0"/>
              <a:t>					</a:t>
            </a:r>
          </a:p>
          <a:p>
            <a:pPr defTabSz="360000"/>
            <a:r>
              <a:rPr lang="en-US" altLang="zh-TW" sz="2000" dirty="0"/>
              <a:t>	</a:t>
            </a:r>
            <a:r>
              <a:rPr lang="zh-TW" altLang="en-US" sz="2000" dirty="0"/>
              <a:t>　</a:t>
            </a:r>
            <a:r>
              <a:rPr lang="en-US" altLang="zh-TW" sz="2000" dirty="0" smtClean="0"/>
              <a:t>		</a:t>
            </a:r>
            <a:r>
              <a:rPr lang="en-US" altLang="zh-TW" sz="2000" dirty="0" smtClean="0"/>
              <a:t>    </a:t>
            </a:r>
            <a:r>
              <a:rPr lang="zh-TW" altLang="en-US" sz="2000" dirty="0" smtClean="0"/>
              <a:t>應</a:t>
            </a:r>
            <a:r>
              <a:rPr lang="zh-TW" altLang="en-US" sz="2000" dirty="0"/>
              <a:t>收帳款		</a:t>
            </a:r>
            <a:r>
              <a:rPr lang="en-US" altLang="zh-TW" sz="2000" dirty="0" smtClean="0"/>
              <a:t>		</a:t>
            </a:r>
            <a:r>
              <a:rPr lang="en-US" altLang="zh-TW" sz="2000" dirty="0" smtClean="0"/>
              <a:t>6,000,000</a:t>
            </a:r>
            <a:r>
              <a:rPr lang="en-US" altLang="zh-TW" sz="2000" dirty="0"/>
              <a:t>				</a:t>
            </a:r>
          </a:p>
          <a:p>
            <a:pPr defTabSz="360000"/>
            <a:r>
              <a:rPr lang="en-US" altLang="zh-TW" sz="2000" dirty="0"/>
              <a:t>		</a:t>
            </a:r>
            <a:r>
              <a:rPr lang="en-US" altLang="zh-TW" sz="2000" dirty="0" smtClean="0"/>
              <a:t> </a:t>
            </a:r>
            <a:r>
              <a:rPr lang="zh-TW" altLang="en-US" sz="2000" dirty="0" smtClean="0"/>
              <a:t>現</a:t>
            </a:r>
            <a:r>
              <a:rPr lang="zh-TW" altLang="en-US" sz="2000" dirty="0"/>
              <a:t>　　金	</a:t>
            </a:r>
            <a:r>
              <a:rPr lang="en-US" altLang="zh-TW" sz="2000" dirty="0" smtClean="0"/>
              <a:t>		   130,000</a:t>
            </a:r>
            <a:r>
              <a:rPr lang="en-US" altLang="zh-TW" sz="2000" dirty="0"/>
              <a:t>					</a:t>
            </a:r>
          </a:p>
          <a:p>
            <a:pPr defTabSz="360000"/>
            <a:r>
              <a:rPr lang="en-US" altLang="zh-TW" sz="2000" dirty="0"/>
              <a:t>	</a:t>
            </a:r>
            <a:r>
              <a:rPr lang="en-US" altLang="zh-TW" sz="2000" dirty="0" smtClean="0"/>
              <a:t>	 </a:t>
            </a:r>
            <a:r>
              <a:rPr lang="zh-TW" altLang="en-US" sz="2000" dirty="0" smtClean="0"/>
              <a:t>銷</a:t>
            </a:r>
            <a:r>
              <a:rPr lang="zh-TW" altLang="en-US" sz="2000" dirty="0"/>
              <a:t>貨</a:t>
            </a:r>
            <a:r>
              <a:rPr lang="zh-TW" altLang="en-US" sz="2000" dirty="0" smtClean="0"/>
              <a:t>折扣</a:t>
            </a:r>
            <a:r>
              <a:rPr lang="en-US" altLang="zh-TW" sz="2000" dirty="0" smtClean="0"/>
              <a:t>		</a:t>
            </a:r>
            <a:r>
              <a:rPr lang="zh-TW" altLang="en-US" sz="2000" dirty="0"/>
              <a:t>	</a:t>
            </a:r>
            <a:r>
              <a:rPr lang="zh-TW" altLang="en-US" sz="2000" dirty="0" smtClean="0"/>
              <a:t>   </a:t>
            </a:r>
            <a:r>
              <a:rPr lang="en-US" altLang="zh-TW" sz="2000" dirty="0" smtClean="0"/>
              <a:t>120,000</a:t>
            </a:r>
            <a:r>
              <a:rPr lang="en-US" altLang="zh-TW" sz="2000" dirty="0"/>
              <a:t>					</a:t>
            </a:r>
          </a:p>
          <a:p>
            <a:pPr defTabSz="360000"/>
            <a:r>
              <a:rPr lang="en-US" altLang="zh-TW" sz="2000" dirty="0"/>
              <a:t>	</a:t>
            </a:r>
            <a:r>
              <a:rPr lang="en-US" altLang="zh-TW" sz="2000" dirty="0" smtClean="0"/>
              <a:t>	 </a:t>
            </a:r>
            <a:r>
              <a:rPr lang="zh-TW" altLang="en-US" sz="2000" dirty="0" smtClean="0"/>
              <a:t>銷</a:t>
            </a:r>
            <a:r>
              <a:rPr lang="zh-TW" altLang="en-US" sz="2000" dirty="0"/>
              <a:t>貨退回及讓</a:t>
            </a:r>
            <a:r>
              <a:rPr lang="zh-TW" altLang="en-US" sz="2000" dirty="0" smtClean="0"/>
              <a:t>價  </a:t>
            </a:r>
            <a:r>
              <a:rPr lang="en-US" altLang="zh-TW" sz="2000" dirty="0"/>
              <a:t>300,000			</a:t>
            </a:r>
          </a:p>
          <a:p>
            <a:pPr defTabSz="360000"/>
            <a:r>
              <a:rPr lang="en-US" altLang="zh-TW" sz="2000" dirty="0"/>
              <a:t>	</a:t>
            </a:r>
            <a:r>
              <a:rPr lang="en-US" altLang="zh-TW" sz="2000" dirty="0" smtClean="0"/>
              <a:t>	 </a:t>
            </a:r>
            <a:r>
              <a:rPr lang="zh-TW" altLang="en-US" sz="2000" dirty="0" smtClean="0"/>
              <a:t>備</a:t>
            </a:r>
            <a:r>
              <a:rPr lang="zh-TW" altLang="en-US" sz="2000" dirty="0"/>
              <a:t>抵</a:t>
            </a:r>
            <a:r>
              <a:rPr lang="zh-TW" altLang="en-US" sz="2000" dirty="0" smtClean="0"/>
              <a:t>壞帳</a:t>
            </a:r>
            <a:r>
              <a:rPr lang="en-US" altLang="zh-TW" sz="2000" dirty="0" smtClean="0"/>
              <a:t>		  </a:t>
            </a:r>
            <a:r>
              <a:rPr lang="zh-TW" altLang="en-US" sz="2000" dirty="0"/>
              <a:t>	</a:t>
            </a:r>
            <a:r>
              <a:rPr lang="zh-TW" altLang="en-US" sz="2000" dirty="0" smtClean="0"/>
              <a:t>     </a:t>
            </a:r>
            <a:r>
              <a:rPr lang="en-US" altLang="zh-TW" sz="2000" dirty="0" smtClean="0"/>
              <a:t>50,000</a:t>
            </a:r>
            <a:r>
              <a:rPr lang="en-US" altLang="zh-TW" sz="2000" dirty="0"/>
              <a:t>			</a:t>
            </a:r>
          </a:p>
          <a:p>
            <a:pPr defTabSz="360000"/>
            <a:r>
              <a:rPr lang="en-US" altLang="zh-TW" sz="2000" dirty="0"/>
              <a:t>	</a:t>
            </a:r>
            <a:r>
              <a:rPr lang="zh-TW" altLang="en-US" sz="2000" dirty="0"/>
              <a:t>　　</a:t>
            </a:r>
            <a:r>
              <a:rPr lang="en-US" altLang="zh-TW" sz="2000" dirty="0" smtClean="0"/>
              <a:t>	</a:t>
            </a:r>
            <a:r>
              <a:rPr lang="en-US" altLang="zh-TW" sz="2000" dirty="0" smtClean="0"/>
              <a:t>   </a:t>
            </a:r>
            <a:r>
              <a:rPr lang="zh-TW" altLang="en-US" sz="2000" dirty="0" smtClean="0"/>
              <a:t>應</a:t>
            </a:r>
            <a:r>
              <a:rPr lang="zh-TW" altLang="en-US" sz="2000" dirty="0"/>
              <a:t>收款</a:t>
            </a:r>
            <a:r>
              <a:rPr lang="zh-TW" altLang="en-US" sz="2000" dirty="0" smtClean="0"/>
              <a:t>項</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第一</a:t>
            </a:r>
            <a:r>
              <a:rPr lang="zh-TW" altLang="en-US" sz="2000" dirty="0" smtClean="0"/>
              <a:t>銀行</a:t>
            </a:r>
            <a:r>
              <a:rPr lang="en-US" altLang="zh-TW" sz="2000" dirty="0" smtClean="0"/>
              <a:t>		</a:t>
            </a:r>
            <a:r>
              <a:rPr lang="zh-TW" altLang="en-US" sz="2000" dirty="0"/>
              <a:t>	</a:t>
            </a:r>
            <a:r>
              <a:rPr lang="zh-TW" altLang="en-US" sz="2000" dirty="0" smtClean="0"/>
              <a:t>   </a:t>
            </a:r>
            <a:r>
              <a:rPr lang="en-US" altLang="zh-TW" sz="2000" dirty="0" smtClean="0"/>
              <a:t>600,000</a:t>
            </a:r>
            <a:r>
              <a:rPr lang="en-US" altLang="zh-TW" sz="2000" dirty="0"/>
              <a:t>				</a:t>
            </a:r>
          </a:p>
          <a:p>
            <a:pPr defTabSz="360000"/>
            <a:r>
              <a:rPr lang="en-US" altLang="zh-TW" sz="2000" dirty="0"/>
              <a:t>	</a:t>
            </a:r>
            <a:r>
              <a:rPr lang="zh-TW" altLang="en-US" sz="2000" dirty="0"/>
              <a:t>	利息費用	</a:t>
            </a:r>
            <a:r>
              <a:rPr lang="en-US" altLang="zh-TW" sz="2000" dirty="0" smtClean="0"/>
              <a:t>		   180,000</a:t>
            </a:r>
            <a:r>
              <a:rPr lang="en-US" altLang="zh-TW" sz="2000" dirty="0"/>
              <a:t>					</a:t>
            </a:r>
          </a:p>
          <a:p>
            <a:pPr defTabSz="360000"/>
            <a:r>
              <a:rPr lang="en-US" altLang="zh-TW" sz="2000" dirty="0"/>
              <a:t>	</a:t>
            </a:r>
            <a:r>
              <a:rPr lang="zh-TW" altLang="en-US" sz="2000" dirty="0"/>
              <a:t>　</a:t>
            </a:r>
            <a:r>
              <a:rPr lang="en-US" altLang="zh-TW" sz="2000" dirty="0" smtClean="0"/>
              <a:t>		</a:t>
            </a:r>
            <a:r>
              <a:rPr lang="en-US" altLang="zh-TW" sz="2000" dirty="0" smtClean="0"/>
              <a:t>  </a:t>
            </a:r>
            <a:r>
              <a:rPr lang="zh-TW" altLang="en-US" sz="2000" dirty="0" smtClean="0"/>
              <a:t>應</a:t>
            </a:r>
            <a:r>
              <a:rPr lang="zh-TW" altLang="en-US" sz="2000" dirty="0"/>
              <a:t>收帳款移轉</a:t>
            </a:r>
          </a:p>
          <a:p>
            <a:pPr defTabSz="360000"/>
            <a:r>
              <a:rPr lang="zh-TW" altLang="en-US" sz="2000" dirty="0"/>
              <a:t>    　　</a:t>
            </a:r>
            <a:r>
              <a:rPr lang="en-US" altLang="zh-TW" sz="2000" dirty="0" smtClean="0"/>
              <a:t>		</a:t>
            </a:r>
            <a:r>
              <a:rPr lang="zh-TW" altLang="en-US" sz="2000" dirty="0" smtClean="0"/>
              <a:t>負債</a:t>
            </a:r>
            <a:r>
              <a:rPr lang="zh-TW" altLang="en-US" sz="2000" dirty="0"/>
              <a:t>折價	</a:t>
            </a:r>
            <a:r>
              <a:rPr lang="en-US" altLang="zh-TW" sz="2000" dirty="0" smtClean="0"/>
              <a:t>		   </a:t>
            </a:r>
            <a:r>
              <a:rPr lang="en-US" altLang="zh-TW" sz="2000" dirty="0" smtClean="0"/>
              <a:t>      180,000</a:t>
            </a:r>
            <a:r>
              <a:rPr lang="en-US" altLang="zh-TW" sz="2000" dirty="0"/>
              <a:t>				</a:t>
            </a:r>
          </a:p>
          <a:p>
            <a:pPr defTabSz="360000"/>
            <a:r>
              <a:rPr lang="en-US" altLang="zh-TW" sz="2000" dirty="0"/>
              <a:t>	</a:t>
            </a:r>
            <a:r>
              <a:rPr lang="zh-TW" altLang="en-US" sz="2000" dirty="0"/>
              <a:t>				</a:t>
            </a:r>
          </a:p>
        </p:txBody>
      </p:sp>
      <p:sp>
        <p:nvSpPr>
          <p:cNvPr id="5" name="矩形 4"/>
          <p:cNvSpPr/>
          <p:nvPr/>
        </p:nvSpPr>
        <p:spPr>
          <a:xfrm>
            <a:off x="4860032" y="692696"/>
            <a:ext cx="8856000" cy="5016758"/>
          </a:xfrm>
          <a:prstGeom prst="rect">
            <a:avLst/>
          </a:prstGeom>
        </p:spPr>
        <p:txBody>
          <a:bodyPr>
            <a:spAutoFit/>
          </a:bodyPr>
          <a:lstStyle/>
          <a:p>
            <a:pPr defTabSz="360000"/>
            <a:r>
              <a:rPr lang="zh-TW" altLang="en-US" sz="2000" dirty="0"/>
              <a:t>		</a:t>
            </a:r>
            <a:r>
              <a:rPr lang="en-US" altLang="zh-TW" sz="2000" dirty="0" smtClean="0"/>
              <a:t>	</a:t>
            </a:r>
            <a:r>
              <a:rPr lang="zh-TW" altLang="en-US" sz="2000" dirty="0" smtClean="0"/>
              <a:t>第</a:t>
            </a:r>
            <a:r>
              <a:rPr lang="zh-TW" altLang="en-US" sz="2000" dirty="0"/>
              <a:t>　一　銀　行</a:t>
            </a:r>
          </a:p>
          <a:p>
            <a:pPr defTabSz="360000"/>
            <a:r>
              <a:rPr lang="zh-TW" altLang="en-US" sz="2000" dirty="0" smtClean="0"/>
              <a:t>應</a:t>
            </a:r>
            <a:r>
              <a:rPr lang="zh-TW" altLang="en-US" sz="2000" dirty="0"/>
              <a:t>收帳款	</a:t>
            </a:r>
            <a:r>
              <a:rPr lang="en-US" altLang="zh-TW" sz="2000" dirty="0" smtClean="0"/>
              <a:t>			6,000,000</a:t>
            </a:r>
            <a:r>
              <a:rPr lang="en-US" altLang="zh-TW" sz="2000" dirty="0"/>
              <a:t>	</a:t>
            </a:r>
          </a:p>
          <a:p>
            <a:pPr defTabSz="360000"/>
            <a:r>
              <a:rPr lang="en-US" altLang="zh-TW" sz="2000" dirty="0" smtClean="0"/>
              <a:t>	 </a:t>
            </a:r>
            <a:r>
              <a:rPr lang="en-US" altLang="zh-TW" sz="2000" dirty="0" smtClean="0"/>
              <a:t> </a:t>
            </a:r>
            <a:r>
              <a:rPr lang="zh-TW" altLang="en-US" sz="2000" dirty="0" smtClean="0"/>
              <a:t>應付</a:t>
            </a:r>
            <a:r>
              <a:rPr lang="zh-TW" altLang="en-US" sz="2000" dirty="0"/>
              <a:t>款項</a:t>
            </a:r>
            <a:r>
              <a:rPr lang="zh-TW" altLang="en-US" sz="2000" dirty="0" smtClean="0"/>
              <a:t>－</a:t>
            </a:r>
            <a:r>
              <a:rPr lang="en-US" altLang="zh-TW" sz="2000" dirty="0" smtClean="0"/>
              <a:t/>
            </a:r>
            <a:br>
              <a:rPr lang="en-US" altLang="zh-TW" sz="2000" dirty="0" smtClean="0"/>
            </a:br>
            <a:r>
              <a:rPr lang="en-US" altLang="zh-TW" sz="2000" dirty="0" smtClean="0"/>
              <a:t>   	   </a:t>
            </a:r>
            <a:r>
              <a:rPr lang="en-US" altLang="zh-TW" sz="2000" dirty="0" smtClean="0"/>
              <a:t>   </a:t>
            </a:r>
            <a:r>
              <a:rPr lang="zh-TW" altLang="en-US" sz="2000" dirty="0" smtClean="0"/>
              <a:t>永</a:t>
            </a:r>
            <a:r>
              <a:rPr lang="zh-TW" altLang="en-US" sz="2000" dirty="0"/>
              <a:t>華公司		</a:t>
            </a:r>
            <a:r>
              <a:rPr lang="en-US" altLang="zh-TW" sz="2000" dirty="0" smtClean="0"/>
              <a:t>			600,000</a:t>
            </a:r>
            <a:endParaRPr lang="en-US" altLang="zh-TW" sz="2000" dirty="0"/>
          </a:p>
          <a:p>
            <a:pPr defTabSz="360000"/>
            <a:r>
              <a:rPr lang="en-US" altLang="zh-TW" sz="2000" dirty="0" smtClean="0"/>
              <a:t>	 </a:t>
            </a:r>
            <a:r>
              <a:rPr lang="en-US" altLang="zh-TW" sz="2000" dirty="0" smtClean="0"/>
              <a:t> </a:t>
            </a:r>
            <a:r>
              <a:rPr lang="zh-TW" altLang="en-US" sz="2000" dirty="0" smtClean="0"/>
              <a:t>預</a:t>
            </a:r>
            <a:r>
              <a:rPr lang="zh-TW" altLang="en-US" sz="2000" dirty="0"/>
              <a:t>收</a:t>
            </a:r>
            <a:r>
              <a:rPr lang="zh-TW" altLang="en-US" sz="2000" dirty="0" smtClean="0"/>
              <a:t>利息</a:t>
            </a:r>
            <a:r>
              <a:rPr lang="en-US" altLang="zh-TW" sz="2000" dirty="0" smtClean="0"/>
              <a:t>					</a:t>
            </a:r>
            <a:r>
              <a:rPr lang="en-US" altLang="zh-TW" sz="2000" dirty="0" smtClean="0"/>
              <a:t>180,000</a:t>
            </a:r>
            <a:endParaRPr lang="en-US" altLang="zh-TW" sz="2000" dirty="0" smtClean="0"/>
          </a:p>
          <a:p>
            <a:pPr defTabSz="360000"/>
            <a:r>
              <a:rPr lang="en-US" altLang="zh-TW" sz="2000" dirty="0" smtClean="0"/>
              <a:t>	 </a:t>
            </a:r>
            <a:r>
              <a:rPr lang="en-US" altLang="zh-TW" sz="2000" dirty="0" smtClean="0"/>
              <a:t> </a:t>
            </a:r>
            <a:r>
              <a:rPr lang="zh-TW" altLang="en-US" sz="2000" dirty="0" smtClean="0"/>
              <a:t>現</a:t>
            </a:r>
            <a:r>
              <a:rPr lang="zh-TW" altLang="en-US" sz="2000" dirty="0" smtClean="0"/>
              <a:t>　　金</a:t>
            </a:r>
            <a:r>
              <a:rPr lang="en-US" altLang="zh-TW" sz="2000" dirty="0" smtClean="0"/>
              <a:t>				</a:t>
            </a:r>
            <a:r>
              <a:rPr lang="zh-TW" altLang="en-US" sz="2000" dirty="0"/>
              <a:t> </a:t>
            </a:r>
            <a:r>
              <a:rPr lang="zh-TW" altLang="en-US" sz="2000" dirty="0" smtClean="0"/>
              <a:t>  </a:t>
            </a:r>
            <a:r>
              <a:rPr lang="en-US" altLang="zh-TW" sz="2000" dirty="0" smtClean="0"/>
              <a:t>5,220,000</a:t>
            </a:r>
            <a:r>
              <a:rPr lang="en-US" altLang="zh-TW" sz="2000" dirty="0" smtClean="0"/>
              <a:t>	</a:t>
            </a:r>
          </a:p>
          <a:p>
            <a:pPr defTabSz="360000"/>
            <a:endParaRPr lang="en-US" altLang="zh-TW" sz="2000" dirty="0" smtClean="0"/>
          </a:p>
          <a:p>
            <a:pPr defTabSz="360000"/>
            <a:endParaRPr lang="en-US" altLang="zh-TW" sz="2000" dirty="0" smtClean="0"/>
          </a:p>
          <a:p>
            <a:pPr defTabSz="360000"/>
            <a:r>
              <a:rPr lang="zh-TW" altLang="en-US" sz="2000" dirty="0" smtClean="0"/>
              <a:t>現</a:t>
            </a:r>
            <a:r>
              <a:rPr lang="zh-TW" altLang="en-US" sz="2000" dirty="0"/>
              <a:t>　　金　		</a:t>
            </a:r>
            <a:r>
              <a:rPr lang="en-US" altLang="zh-TW" sz="2000" dirty="0"/>
              <a:t> </a:t>
            </a:r>
            <a:r>
              <a:rPr lang="en-US" altLang="zh-TW" sz="2000" dirty="0" smtClean="0"/>
              <a:t>    5,530,000</a:t>
            </a:r>
            <a:endParaRPr lang="en-US" altLang="zh-TW" sz="2000" dirty="0"/>
          </a:p>
          <a:p>
            <a:pPr defTabSz="360000"/>
            <a:r>
              <a:rPr lang="zh-TW" altLang="en-US" sz="2000" dirty="0" smtClean="0"/>
              <a:t>應付</a:t>
            </a:r>
            <a:r>
              <a:rPr lang="zh-TW" altLang="en-US" sz="2000" dirty="0"/>
              <a:t>款項</a:t>
            </a:r>
            <a:r>
              <a:rPr lang="zh-TW" altLang="en-US" sz="2000" dirty="0" smtClean="0"/>
              <a:t>－</a:t>
            </a:r>
            <a:r>
              <a:rPr lang="en-US" altLang="zh-TW" sz="2000" dirty="0" smtClean="0"/>
              <a:t/>
            </a:r>
            <a:br>
              <a:rPr lang="en-US" altLang="zh-TW" sz="2000" dirty="0" smtClean="0"/>
            </a:br>
            <a:r>
              <a:rPr lang="en-US" altLang="zh-TW" sz="2000" dirty="0" smtClean="0"/>
              <a:t>   </a:t>
            </a:r>
            <a:r>
              <a:rPr lang="en-US" altLang="zh-TW" sz="2000" dirty="0" smtClean="0"/>
              <a:t> </a:t>
            </a:r>
            <a:r>
              <a:rPr lang="zh-TW" altLang="en-US" sz="2000" dirty="0" smtClean="0"/>
              <a:t>永</a:t>
            </a:r>
            <a:r>
              <a:rPr lang="zh-TW" altLang="en-US" sz="2000" dirty="0"/>
              <a:t>華公司	</a:t>
            </a:r>
            <a:r>
              <a:rPr lang="en-US" altLang="zh-TW" sz="2000" dirty="0" smtClean="0"/>
              <a:t>	  	  600,000</a:t>
            </a:r>
            <a:r>
              <a:rPr lang="en-US" altLang="zh-TW" sz="2000" dirty="0"/>
              <a:t>	</a:t>
            </a:r>
          </a:p>
          <a:p>
            <a:pPr defTabSz="360000"/>
            <a:r>
              <a:rPr lang="en-US" altLang="zh-TW" sz="2000" dirty="0" smtClean="0"/>
              <a:t>	 </a:t>
            </a:r>
            <a:r>
              <a:rPr lang="en-US" altLang="zh-TW" sz="2000" dirty="0" smtClean="0"/>
              <a:t>  </a:t>
            </a:r>
            <a:r>
              <a:rPr lang="zh-TW" altLang="en-US" sz="2000" dirty="0" smtClean="0"/>
              <a:t>應</a:t>
            </a:r>
            <a:r>
              <a:rPr lang="zh-TW" altLang="en-US" sz="2000" dirty="0"/>
              <a:t>收帳款		</a:t>
            </a:r>
            <a:r>
              <a:rPr lang="en-US" altLang="zh-TW" sz="2000" dirty="0" smtClean="0"/>
              <a:t>		</a:t>
            </a:r>
            <a:r>
              <a:rPr lang="en-US" altLang="zh-TW" sz="2000" dirty="0"/>
              <a:t> </a:t>
            </a:r>
            <a:r>
              <a:rPr lang="en-US" altLang="zh-TW" sz="2000" dirty="0" smtClean="0"/>
              <a:t> </a:t>
            </a:r>
            <a:r>
              <a:rPr lang="en-US" altLang="zh-TW" sz="2000" dirty="0" smtClean="0"/>
              <a:t>6,000,000</a:t>
            </a:r>
            <a:endParaRPr lang="en-US" altLang="zh-TW" sz="2000" dirty="0"/>
          </a:p>
          <a:p>
            <a:pPr defTabSz="360000"/>
            <a:r>
              <a:rPr lang="en-US" altLang="zh-TW" sz="2000" dirty="0" smtClean="0"/>
              <a:t>	 </a:t>
            </a:r>
            <a:r>
              <a:rPr lang="en-US" altLang="zh-TW" sz="2000" dirty="0" smtClean="0"/>
              <a:t>  </a:t>
            </a:r>
            <a:r>
              <a:rPr lang="zh-TW" altLang="en-US" sz="2000" dirty="0" smtClean="0"/>
              <a:t>現</a:t>
            </a:r>
            <a:r>
              <a:rPr lang="zh-TW" altLang="en-US" sz="2000" dirty="0"/>
              <a:t>　　金		</a:t>
            </a:r>
            <a:r>
              <a:rPr lang="en-US" altLang="zh-TW" sz="2000" dirty="0" smtClean="0"/>
              <a:t>		</a:t>
            </a:r>
            <a:r>
              <a:rPr lang="en-US" altLang="zh-TW" sz="2000" dirty="0"/>
              <a:t> </a:t>
            </a:r>
            <a:r>
              <a:rPr lang="en-US" altLang="zh-TW" sz="2000" dirty="0" smtClean="0"/>
              <a:t>   </a:t>
            </a:r>
            <a:r>
              <a:rPr lang="en-US" altLang="zh-TW" sz="2000" dirty="0" smtClean="0"/>
              <a:t> </a:t>
            </a:r>
            <a:r>
              <a:rPr lang="en-US" altLang="zh-TW" sz="2000" dirty="0" smtClean="0"/>
              <a:t>130,000</a:t>
            </a:r>
            <a:endParaRPr lang="en-US" altLang="zh-TW" sz="2000" dirty="0"/>
          </a:p>
          <a:p>
            <a:pPr defTabSz="360000"/>
            <a:r>
              <a:rPr lang="zh-TW" altLang="en-US" sz="2000" dirty="0" smtClean="0"/>
              <a:t>預</a:t>
            </a:r>
            <a:r>
              <a:rPr lang="zh-TW" altLang="en-US" sz="2000" dirty="0"/>
              <a:t>收利息	</a:t>
            </a:r>
            <a:r>
              <a:rPr lang="en-US" altLang="zh-TW" sz="2000" dirty="0" smtClean="0"/>
              <a:t>			 180,000</a:t>
            </a:r>
            <a:r>
              <a:rPr lang="en-US" altLang="zh-TW" sz="2000" dirty="0"/>
              <a:t>	</a:t>
            </a:r>
          </a:p>
          <a:p>
            <a:pPr defTabSz="360000"/>
            <a:r>
              <a:rPr lang="en-US" altLang="zh-TW" sz="2000" dirty="0" smtClean="0"/>
              <a:t>	 </a:t>
            </a:r>
            <a:r>
              <a:rPr lang="en-US" altLang="zh-TW" sz="2000" dirty="0" smtClean="0"/>
              <a:t> </a:t>
            </a:r>
            <a:r>
              <a:rPr lang="zh-TW" altLang="en-US" sz="2000" dirty="0" smtClean="0"/>
              <a:t>利息收入</a:t>
            </a:r>
            <a:r>
              <a:rPr lang="en-US" altLang="zh-TW" sz="2000" dirty="0" smtClean="0"/>
              <a:t>				</a:t>
            </a:r>
            <a:r>
              <a:rPr lang="zh-TW" altLang="en-US" sz="2000" dirty="0"/>
              <a:t>	</a:t>
            </a:r>
            <a:r>
              <a:rPr lang="en-US" altLang="zh-TW" sz="2000" dirty="0" smtClean="0"/>
              <a:t>180,000</a:t>
            </a:r>
            <a:endParaRPr lang="en-US" altLang="zh-TW" sz="2000" dirty="0"/>
          </a:p>
          <a:p>
            <a:pPr defTabSz="360000"/>
            <a:r>
              <a:rPr lang="en-US" altLang="zh-TW" sz="2000" dirty="0"/>
              <a:t>			</a:t>
            </a:r>
            <a:r>
              <a:rPr lang="zh-TW" altLang="en-US" sz="2000" dirty="0"/>
              <a:t>	</a:t>
            </a:r>
          </a:p>
        </p:txBody>
      </p:sp>
      <p:sp>
        <p:nvSpPr>
          <p:cNvPr id="7" name="矩形 6"/>
          <p:cNvSpPr/>
          <p:nvPr/>
        </p:nvSpPr>
        <p:spPr>
          <a:xfrm>
            <a:off x="2286000" y="-2849642"/>
            <a:ext cx="4572000" cy="369332"/>
          </a:xfrm>
          <a:prstGeom prst="rect">
            <a:avLst/>
          </a:prstGeom>
        </p:spPr>
        <p:txBody>
          <a:bodyPr>
            <a:spAutoFit/>
          </a:bodyPr>
          <a:lstStyle/>
          <a:p>
            <a:endParaRPr lang="zh-TW" altLang="en-US" dirty="0"/>
          </a:p>
        </p:txBody>
      </p:sp>
    </p:spTree>
    <p:extLst>
      <p:ext uri="{BB962C8B-B14F-4D97-AF65-F5344CB8AC3E}">
        <p14:creationId xmlns:p14="http://schemas.microsoft.com/office/powerpoint/2010/main" val="631108702"/>
      </p:ext>
    </p:extLst>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363272" cy="863600"/>
          </a:xfrm>
        </p:spPr>
        <p:txBody>
          <a:bodyPr/>
          <a:lstStyle/>
          <a:p>
            <a:r>
              <a:rPr lang="zh-TW" altLang="en-US" dirty="0"/>
              <a:t>釋例</a:t>
            </a:r>
            <a:r>
              <a:rPr lang="en-US" altLang="zh-TW" dirty="0"/>
              <a:t>48</a:t>
            </a:r>
            <a:r>
              <a:rPr lang="zh-TW" altLang="en-US" dirty="0"/>
              <a:t>：移轉應收帳款、移轉幾乎所有的</a:t>
            </a:r>
            <a:r>
              <a:rPr lang="zh-TW" altLang="en-US" dirty="0" smtClean="0"/>
              <a:t>風險</a:t>
            </a:r>
            <a:r>
              <a:rPr lang="en-US" altLang="zh-TW" dirty="0" smtClean="0"/>
              <a:t/>
            </a:r>
            <a:br>
              <a:rPr lang="en-US" altLang="zh-TW" dirty="0" smtClean="0"/>
            </a:br>
            <a:r>
              <a:rPr lang="en-US" altLang="zh-TW" dirty="0"/>
              <a:t>	</a:t>
            </a:r>
            <a:r>
              <a:rPr lang="en-US" altLang="zh-TW" dirty="0" smtClean="0"/>
              <a:t>       </a:t>
            </a:r>
            <a:r>
              <a:rPr lang="zh-TW" altLang="en-US" dirty="0" smtClean="0"/>
              <a:t>和</a:t>
            </a:r>
            <a:r>
              <a:rPr lang="zh-TW" altLang="en-US" dirty="0"/>
              <a:t>報酬、放棄控制－無條件出售</a:t>
            </a:r>
          </a:p>
        </p:txBody>
      </p:sp>
      <p:sp>
        <p:nvSpPr>
          <p:cNvPr id="3" name="內容版面配置區 2"/>
          <p:cNvSpPr>
            <a:spLocks noGrp="1"/>
          </p:cNvSpPr>
          <p:nvPr>
            <p:ph idx="1"/>
          </p:nvPr>
        </p:nvSpPr>
        <p:spPr>
          <a:xfrm>
            <a:off x="144000" y="1989138"/>
            <a:ext cx="8856000" cy="4608214"/>
          </a:xfrm>
        </p:spPr>
        <p:txBody>
          <a:bodyPr/>
          <a:lstStyle/>
          <a:p>
            <a:pPr marL="0" indent="0">
              <a:lnSpc>
                <a:spcPct val="130000"/>
              </a:lnSpc>
              <a:buNone/>
            </a:pPr>
            <a:r>
              <a:rPr lang="zh-TW" altLang="en-US" sz="2400" dirty="0"/>
              <a:t>永安信用卡公司於</a:t>
            </a:r>
            <a:r>
              <a:rPr lang="en-US" altLang="zh-TW" sz="2400" dirty="0"/>
              <a:t>X1</a:t>
            </a:r>
            <a:r>
              <a:rPr lang="zh-TW" altLang="en-US" sz="2400" dirty="0"/>
              <a:t>年</a:t>
            </a:r>
            <a:r>
              <a:rPr lang="en-US" altLang="zh-TW" sz="2400" dirty="0"/>
              <a:t>12</a:t>
            </a:r>
            <a:r>
              <a:rPr lang="zh-TW" altLang="en-US" sz="2400" dirty="0"/>
              <a:t>月</a:t>
            </a:r>
            <a:r>
              <a:rPr lang="en-US" altLang="zh-TW" sz="2400" dirty="0"/>
              <a:t>1</a:t>
            </a:r>
            <a:r>
              <a:rPr lang="zh-TW" altLang="en-US" sz="2400" dirty="0"/>
              <a:t>日出售帳面金額</a:t>
            </a:r>
            <a:r>
              <a:rPr lang="en-US" altLang="zh-TW" sz="2400" dirty="0"/>
              <a:t>$6,000,000</a:t>
            </a:r>
            <a:r>
              <a:rPr lang="zh-TW" altLang="en-US" sz="2400" dirty="0"/>
              <a:t>，公允價值</a:t>
            </a:r>
            <a:r>
              <a:rPr lang="en-US" altLang="zh-TW" sz="2400" dirty="0"/>
              <a:t>$6,600,000</a:t>
            </a:r>
            <a:r>
              <a:rPr lang="zh-TW" altLang="en-US" sz="2400" dirty="0"/>
              <a:t>的應收信用卡帳款（因有附利息，且所附利率高於目前信用卡帳款市場利率，故公允價值高於帳面金額）給第一銀行，取得現金</a:t>
            </a:r>
            <a:r>
              <a:rPr lang="en-US" altLang="zh-TW" sz="2400" dirty="0"/>
              <a:t>$6,600,000</a:t>
            </a:r>
            <a:r>
              <a:rPr lang="zh-TW" altLang="en-US" sz="2400" dirty="0"/>
              <a:t>，無追索權。永安信用卡公司保留服務工作（即收取帳款、處理帳單等工作），預期服務收入等於服務成本，故無服務資產或服務負債。</a:t>
            </a:r>
            <a:endParaRPr lang="zh-TW" altLang="en-US" sz="2400" dirty="0" smtClean="0"/>
          </a:p>
        </p:txBody>
      </p:sp>
      <p:sp>
        <p:nvSpPr>
          <p:cNvPr id="4" name="矩形 3"/>
          <p:cNvSpPr/>
          <p:nvPr/>
        </p:nvSpPr>
        <p:spPr>
          <a:xfrm>
            <a:off x="144000" y="4841865"/>
            <a:ext cx="8856000" cy="1569660"/>
          </a:xfrm>
          <a:prstGeom prst="rect">
            <a:avLst/>
          </a:prstGeom>
        </p:spPr>
        <p:txBody>
          <a:bodyPr>
            <a:spAutoFit/>
          </a:bodyPr>
          <a:lstStyle/>
          <a:p>
            <a:pPr defTabSz="360000">
              <a:lnSpc>
                <a:spcPct val="120000"/>
              </a:lnSpc>
            </a:pPr>
            <a:r>
              <a:rPr lang="en-US" altLang="zh-TW" sz="2000" dirty="0" smtClean="0"/>
              <a:t>					</a:t>
            </a:r>
            <a:r>
              <a:rPr lang="zh-TW" altLang="en-US" sz="2000" dirty="0" smtClean="0"/>
              <a:t>永安</a:t>
            </a:r>
            <a:r>
              <a:rPr lang="zh-TW" altLang="en-US" sz="2000" dirty="0"/>
              <a:t>信用卡公司		</a:t>
            </a:r>
            <a:r>
              <a:rPr lang="en-US" altLang="zh-TW" sz="2000" dirty="0" smtClean="0"/>
              <a:t>					</a:t>
            </a:r>
            <a:r>
              <a:rPr lang="zh-TW" altLang="en-US" sz="2000" dirty="0" smtClean="0"/>
              <a:t>第</a:t>
            </a:r>
            <a:r>
              <a:rPr lang="zh-TW" altLang="en-US" sz="2000" dirty="0"/>
              <a:t>　一　銀　行</a:t>
            </a:r>
          </a:p>
          <a:p>
            <a:pPr defTabSz="360000">
              <a:lnSpc>
                <a:spcPct val="120000"/>
              </a:lnSpc>
            </a:pPr>
            <a:r>
              <a:rPr lang="en-US" altLang="zh-TW" sz="2000" dirty="0"/>
              <a:t>X1/12</a:t>
            </a:r>
            <a:r>
              <a:rPr lang="en-US" altLang="zh-TW" sz="2000" dirty="0" smtClean="0"/>
              <a:t>/ 1</a:t>
            </a:r>
            <a:r>
              <a:rPr lang="zh-TW" altLang="en-US" sz="2000" dirty="0" smtClean="0"/>
              <a:t>現</a:t>
            </a:r>
            <a:r>
              <a:rPr lang="zh-TW" altLang="en-US" sz="2000" dirty="0"/>
              <a:t>　　金	</a:t>
            </a:r>
            <a:r>
              <a:rPr lang="en-US" altLang="zh-TW" sz="2000" dirty="0" smtClean="0"/>
              <a:t>		6,600,000</a:t>
            </a:r>
            <a:r>
              <a:rPr lang="en-US" altLang="zh-TW" sz="2000" dirty="0"/>
              <a:t>			</a:t>
            </a:r>
            <a:r>
              <a:rPr lang="en-US" altLang="zh-TW" sz="2000" dirty="0" smtClean="0"/>
              <a:t>	</a:t>
            </a:r>
            <a:r>
              <a:rPr lang="zh-TW" altLang="en-US" sz="2000" dirty="0" smtClean="0"/>
              <a:t>應</a:t>
            </a:r>
            <a:r>
              <a:rPr lang="zh-TW" altLang="en-US" sz="2000" dirty="0"/>
              <a:t>收信用卡</a:t>
            </a:r>
            <a:r>
              <a:rPr lang="zh-TW" altLang="en-US" sz="2000" dirty="0" smtClean="0"/>
              <a:t>帳款</a:t>
            </a:r>
            <a:r>
              <a:rPr lang="en-US" altLang="zh-TW" sz="2000" dirty="0" smtClean="0"/>
              <a:t>	</a:t>
            </a:r>
            <a:r>
              <a:rPr lang="zh-TW" altLang="en-US" sz="2000" dirty="0"/>
              <a:t>	</a:t>
            </a:r>
            <a:r>
              <a:rPr lang="en-US" altLang="zh-TW" sz="2000" dirty="0"/>
              <a:t>6,600,000	</a:t>
            </a:r>
          </a:p>
          <a:p>
            <a:pPr defTabSz="360000">
              <a:lnSpc>
                <a:spcPct val="120000"/>
              </a:lnSpc>
            </a:pPr>
            <a:r>
              <a:rPr lang="en-US" altLang="zh-TW" sz="2000" dirty="0"/>
              <a:t>	</a:t>
            </a:r>
            <a:r>
              <a:rPr lang="zh-TW" altLang="en-US" sz="2000" dirty="0"/>
              <a:t>　　</a:t>
            </a:r>
            <a:r>
              <a:rPr lang="en-US" altLang="zh-TW" sz="2000" dirty="0" smtClean="0"/>
              <a:t>		</a:t>
            </a:r>
            <a:r>
              <a:rPr lang="zh-TW" altLang="en-US" sz="2000" dirty="0" smtClean="0"/>
              <a:t>應</a:t>
            </a:r>
            <a:r>
              <a:rPr lang="zh-TW" altLang="en-US" sz="2000" dirty="0"/>
              <a:t>收信用卡帳款	</a:t>
            </a:r>
            <a:r>
              <a:rPr lang="en-US" altLang="zh-TW" sz="2000" dirty="0" smtClean="0"/>
              <a:t>		6,000,000</a:t>
            </a:r>
            <a:r>
              <a:rPr lang="en-US" altLang="zh-TW" sz="2000" dirty="0"/>
              <a:t>		</a:t>
            </a:r>
            <a:r>
              <a:rPr lang="zh-TW" altLang="en-US" sz="2000" dirty="0"/>
              <a:t> </a:t>
            </a:r>
            <a:r>
              <a:rPr lang="zh-TW" altLang="en-US" sz="2000" dirty="0" smtClean="0"/>
              <a:t>  </a:t>
            </a:r>
            <a:r>
              <a:rPr lang="zh-TW" altLang="en-US" sz="2000" dirty="0" smtClean="0"/>
              <a:t>現</a:t>
            </a:r>
            <a:r>
              <a:rPr lang="zh-TW" altLang="en-US" sz="2000" dirty="0"/>
              <a:t>　　金		</a:t>
            </a:r>
            <a:r>
              <a:rPr lang="zh-TW" altLang="en-US" sz="2000" dirty="0" smtClean="0"/>
              <a:t>      </a:t>
            </a:r>
            <a:r>
              <a:rPr lang="en-US" altLang="zh-TW" sz="2000" dirty="0" smtClean="0"/>
              <a:t> </a:t>
            </a:r>
            <a:r>
              <a:rPr lang="en-US" altLang="zh-TW" sz="2000" dirty="0" smtClean="0"/>
              <a:t>6,600,000</a:t>
            </a:r>
            <a:endParaRPr lang="en-US" altLang="zh-TW" sz="2000" dirty="0"/>
          </a:p>
          <a:p>
            <a:pPr defTabSz="360000">
              <a:lnSpc>
                <a:spcPct val="120000"/>
              </a:lnSpc>
            </a:pPr>
            <a:r>
              <a:rPr lang="en-US" altLang="zh-TW" sz="2000" dirty="0"/>
              <a:t>	</a:t>
            </a:r>
            <a:r>
              <a:rPr lang="zh-TW" altLang="en-US" sz="2000" dirty="0"/>
              <a:t>　　</a:t>
            </a:r>
            <a:r>
              <a:rPr lang="en-US" altLang="zh-TW" sz="2000" dirty="0" smtClean="0"/>
              <a:t>		</a:t>
            </a:r>
            <a:r>
              <a:rPr lang="zh-TW" altLang="en-US" sz="2000" dirty="0" smtClean="0"/>
              <a:t>出售</a:t>
            </a:r>
            <a:r>
              <a:rPr lang="zh-TW" altLang="en-US" sz="2000" dirty="0"/>
              <a:t>應收帳款利益	</a:t>
            </a:r>
            <a:r>
              <a:rPr lang="en-US" altLang="zh-TW" sz="2000" dirty="0" smtClean="0"/>
              <a:t>	   600,000</a:t>
            </a:r>
            <a:r>
              <a:rPr lang="en-US" altLang="zh-TW" sz="2000" dirty="0"/>
              <a:t>				</a:t>
            </a:r>
          </a:p>
        </p:txBody>
      </p:sp>
    </p:spTree>
    <p:extLst>
      <p:ext uri="{BB962C8B-B14F-4D97-AF65-F5344CB8AC3E}">
        <p14:creationId xmlns:p14="http://schemas.microsoft.com/office/powerpoint/2010/main" val="2122629809"/>
      </p:ext>
    </p:extLst>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199" y="1125538"/>
            <a:ext cx="8397875" cy="863600"/>
          </a:xfrm>
        </p:spPr>
        <p:txBody>
          <a:bodyPr/>
          <a:lstStyle/>
          <a:p>
            <a:r>
              <a:rPr lang="zh-TW" altLang="en-US" dirty="0"/>
              <a:t>釋例</a:t>
            </a:r>
            <a:r>
              <a:rPr lang="en-US" altLang="zh-TW" dirty="0"/>
              <a:t>49</a:t>
            </a:r>
            <a:r>
              <a:rPr lang="zh-TW" altLang="en-US" dirty="0"/>
              <a:t>：移轉應收帳款、移轉主要風險和報酬</a:t>
            </a:r>
            <a:r>
              <a:rPr lang="zh-TW" altLang="en-US" dirty="0" smtClean="0"/>
              <a:t>、</a:t>
            </a:r>
            <a:r>
              <a:rPr lang="en-US" altLang="zh-TW" dirty="0" smtClean="0"/>
              <a:t/>
            </a:r>
            <a:br>
              <a:rPr lang="en-US" altLang="zh-TW" dirty="0" smtClean="0"/>
            </a:br>
            <a:r>
              <a:rPr lang="en-US" altLang="zh-TW" dirty="0"/>
              <a:t>	 </a:t>
            </a:r>
            <a:r>
              <a:rPr lang="en-US" altLang="zh-TW" dirty="0" smtClean="0"/>
              <a:t>      </a:t>
            </a:r>
            <a:r>
              <a:rPr lang="zh-TW" altLang="en-US" dirty="0" smtClean="0"/>
              <a:t>放棄</a:t>
            </a:r>
            <a:r>
              <a:rPr lang="zh-TW" altLang="en-US" dirty="0"/>
              <a:t>控制－無條件出售</a:t>
            </a:r>
          </a:p>
        </p:txBody>
      </p:sp>
      <p:sp>
        <p:nvSpPr>
          <p:cNvPr id="3" name="內容版面配置區 2"/>
          <p:cNvSpPr>
            <a:spLocks noGrp="1"/>
          </p:cNvSpPr>
          <p:nvPr>
            <p:ph idx="4294967295"/>
          </p:nvPr>
        </p:nvSpPr>
        <p:spPr>
          <a:xfrm>
            <a:off x="0" y="1989138"/>
            <a:ext cx="8855075" cy="4608512"/>
          </a:xfrm>
          <a:prstGeom prst="rect">
            <a:avLst/>
          </a:prstGeom>
        </p:spPr>
        <p:txBody>
          <a:bodyPr/>
          <a:lstStyle/>
          <a:p>
            <a:pPr marL="0" indent="0">
              <a:lnSpc>
                <a:spcPct val="120000"/>
              </a:lnSpc>
              <a:buNone/>
            </a:pPr>
            <a:r>
              <a:rPr lang="zh-TW" altLang="en-US" sz="2400" dirty="0"/>
              <a:t>沿釋例</a:t>
            </a:r>
            <a:r>
              <a:rPr lang="en-US" altLang="zh-TW" sz="2400" dirty="0"/>
              <a:t>48</a:t>
            </a:r>
            <a:r>
              <a:rPr lang="zh-TW" altLang="en-US" sz="2400" dirty="0"/>
              <a:t>，但第一銀行無追索權，壞帳風險已移轉給銀行，永華公司並已放棄</a:t>
            </a:r>
            <a:r>
              <a:rPr lang="zh-TW" altLang="en-US" sz="2400" dirty="0" smtClean="0"/>
              <a:t>控制</a:t>
            </a:r>
            <a:r>
              <a:rPr lang="zh-TW" altLang="en-US" sz="2400" dirty="0"/>
              <a:t>。</a:t>
            </a:r>
            <a:r>
              <a:rPr lang="zh-TW" altLang="en-US" sz="2400" dirty="0" smtClean="0"/>
              <a:t>銀行</a:t>
            </a:r>
            <a:r>
              <a:rPr lang="zh-TW" altLang="en-US" sz="2400" dirty="0"/>
              <a:t>收取的</a:t>
            </a:r>
            <a:r>
              <a:rPr lang="en-US" altLang="zh-TW" sz="2400" dirty="0"/>
              <a:t>3</a:t>
            </a:r>
            <a:r>
              <a:rPr lang="zh-TW" altLang="en-US" sz="2400" dirty="0"/>
              <a:t>％手續費，實際應作為出售損失。</a:t>
            </a:r>
            <a:endParaRPr lang="zh-TW" altLang="en-US" sz="2400" dirty="0" smtClean="0"/>
          </a:p>
        </p:txBody>
      </p:sp>
      <p:sp>
        <p:nvSpPr>
          <p:cNvPr id="4" name="矩形 3"/>
          <p:cNvSpPr/>
          <p:nvPr/>
        </p:nvSpPr>
        <p:spPr>
          <a:xfrm>
            <a:off x="144000" y="3092762"/>
            <a:ext cx="8856000" cy="5016758"/>
          </a:xfrm>
          <a:prstGeom prst="rect">
            <a:avLst/>
          </a:prstGeom>
        </p:spPr>
        <p:txBody>
          <a:bodyPr>
            <a:spAutoFit/>
          </a:bodyPr>
          <a:lstStyle/>
          <a:p>
            <a:pPr defTabSz="360000"/>
            <a:r>
              <a:rPr lang="en-US" altLang="zh-TW" sz="2000" dirty="0" smtClean="0"/>
              <a:t>			</a:t>
            </a:r>
            <a:r>
              <a:rPr lang="zh-TW" altLang="en-US" sz="2000" dirty="0" smtClean="0"/>
              <a:t>永</a:t>
            </a:r>
            <a:r>
              <a:rPr lang="zh-TW" altLang="en-US" sz="2000" dirty="0"/>
              <a:t>　華　公　司		</a:t>
            </a:r>
          </a:p>
          <a:p>
            <a:pPr defTabSz="360000"/>
            <a:r>
              <a:rPr lang="en-US" altLang="zh-TW" sz="2000" dirty="0"/>
              <a:t>X1/ 6/ </a:t>
            </a:r>
            <a:r>
              <a:rPr lang="en-US" altLang="zh-TW" sz="2000" dirty="0" smtClean="0"/>
              <a:t>1</a:t>
            </a:r>
            <a:r>
              <a:rPr lang="zh-TW" altLang="en-US" sz="2000" dirty="0" smtClean="0"/>
              <a:t>現</a:t>
            </a:r>
            <a:r>
              <a:rPr lang="zh-TW" altLang="en-US" sz="2000" dirty="0"/>
              <a:t>　　金	</a:t>
            </a:r>
            <a:r>
              <a:rPr lang="en-US" altLang="zh-TW" sz="2000" dirty="0" smtClean="0"/>
              <a:t>	5,220,000</a:t>
            </a:r>
            <a:r>
              <a:rPr lang="en-US" altLang="zh-TW" sz="2000" dirty="0"/>
              <a:t>					</a:t>
            </a:r>
          </a:p>
          <a:p>
            <a:pPr defTabSz="360000"/>
            <a:r>
              <a:rPr lang="en-US" altLang="zh-TW" sz="2000" dirty="0"/>
              <a:t>	</a:t>
            </a:r>
            <a:r>
              <a:rPr lang="en-US" altLang="zh-TW" sz="2000" dirty="0" smtClean="0"/>
              <a:t>	  </a:t>
            </a:r>
            <a:r>
              <a:rPr lang="zh-TW" altLang="en-US" sz="2000" dirty="0" smtClean="0"/>
              <a:t>應</a:t>
            </a:r>
            <a:r>
              <a:rPr lang="zh-TW" altLang="en-US" sz="2000" dirty="0"/>
              <a:t>收款</a:t>
            </a:r>
            <a:r>
              <a:rPr lang="zh-TW" altLang="en-US" sz="2000" dirty="0" smtClean="0"/>
              <a:t>項</a:t>
            </a:r>
            <a:r>
              <a:rPr lang="en-US" altLang="zh-TW" sz="2000" dirty="0" smtClean="0"/>
              <a:t/>
            </a:r>
            <a:br>
              <a:rPr lang="en-US" altLang="zh-TW" sz="2000" dirty="0" smtClean="0"/>
            </a:br>
            <a:r>
              <a:rPr lang="en-US" altLang="zh-TW" sz="2000" dirty="0" smtClean="0"/>
              <a:t>		     </a:t>
            </a:r>
            <a:r>
              <a:rPr lang="en-US" altLang="zh-TW" sz="2000" dirty="0" smtClean="0"/>
              <a:t> </a:t>
            </a:r>
            <a:r>
              <a:rPr lang="zh-TW" altLang="en-US" sz="2000" dirty="0" smtClean="0"/>
              <a:t>－</a:t>
            </a:r>
            <a:r>
              <a:rPr lang="zh-TW" altLang="en-US" sz="2000" dirty="0"/>
              <a:t>第一銀行　</a:t>
            </a:r>
            <a:r>
              <a:rPr lang="zh-TW" altLang="en-US" sz="2000" dirty="0" smtClean="0"/>
              <a:t>  </a:t>
            </a:r>
            <a:r>
              <a:rPr lang="en-US" altLang="zh-TW" sz="2000" dirty="0" smtClean="0"/>
              <a:t>600,000</a:t>
            </a:r>
            <a:r>
              <a:rPr lang="en-US" altLang="zh-TW" sz="2000" dirty="0"/>
              <a:t>				</a:t>
            </a:r>
          </a:p>
          <a:p>
            <a:pPr defTabSz="360000"/>
            <a:r>
              <a:rPr lang="en-US" altLang="zh-TW" sz="2000" dirty="0"/>
              <a:t>	</a:t>
            </a:r>
            <a:r>
              <a:rPr lang="en-US" altLang="zh-TW" sz="2000" dirty="0" smtClean="0"/>
              <a:t>	  </a:t>
            </a:r>
            <a:r>
              <a:rPr lang="zh-TW" altLang="en-US" sz="2000" dirty="0" smtClean="0"/>
              <a:t>出售</a:t>
            </a:r>
            <a:r>
              <a:rPr lang="zh-TW" altLang="en-US" sz="2000" dirty="0"/>
              <a:t>帳款損失	</a:t>
            </a:r>
            <a:r>
              <a:rPr lang="zh-TW" altLang="en-US" sz="2000" dirty="0" smtClean="0"/>
              <a:t>   </a:t>
            </a:r>
            <a:r>
              <a:rPr lang="en-US" altLang="zh-TW" sz="2000" dirty="0" smtClean="0"/>
              <a:t>180,000</a:t>
            </a:r>
            <a:r>
              <a:rPr lang="en-US" altLang="zh-TW" sz="2000" dirty="0"/>
              <a:t>					</a:t>
            </a:r>
          </a:p>
          <a:p>
            <a:pPr defTabSz="360000"/>
            <a:r>
              <a:rPr lang="en-US" altLang="zh-TW" sz="2000" dirty="0"/>
              <a:t>	</a:t>
            </a:r>
            <a:r>
              <a:rPr lang="zh-TW" altLang="en-US" sz="2000" dirty="0"/>
              <a:t>　　</a:t>
            </a:r>
            <a:r>
              <a:rPr lang="en-US" altLang="zh-TW" sz="2000" dirty="0" smtClean="0"/>
              <a:t>	</a:t>
            </a:r>
            <a:r>
              <a:rPr lang="en-US" altLang="zh-TW" sz="2000" dirty="0" smtClean="0"/>
              <a:t>     </a:t>
            </a:r>
            <a:r>
              <a:rPr lang="zh-TW" altLang="en-US" sz="2000" dirty="0" smtClean="0"/>
              <a:t>應</a:t>
            </a:r>
            <a:r>
              <a:rPr lang="zh-TW" altLang="en-US" sz="2000" dirty="0"/>
              <a:t>收帳款		</a:t>
            </a:r>
            <a:r>
              <a:rPr lang="en-US" altLang="zh-TW" sz="2000" dirty="0" smtClean="0"/>
              <a:t>		6,000,000</a:t>
            </a:r>
            <a:r>
              <a:rPr lang="en-US" altLang="zh-TW" sz="2000" dirty="0"/>
              <a:t>				</a:t>
            </a:r>
          </a:p>
          <a:p>
            <a:pPr defTabSz="360000"/>
            <a:r>
              <a:rPr lang="en-US" altLang="zh-TW" sz="2000" dirty="0"/>
              <a:t> </a:t>
            </a:r>
            <a:r>
              <a:rPr lang="en-US" altLang="zh-TW" sz="2000" dirty="0" smtClean="0"/>
              <a:t>   11/30</a:t>
            </a:r>
            <a:r>
              <a:rPr lang="zh-TW" altLang="en-US" sz="2000" dirty="0" smtClean="0"/>
              <a:t>現</a:t>
            </a:r>
            <a:r>
              <a:rPr lang="zh-TW" altLang="en-US" sz="2000" dirty="0"/>
              <a:t>　　金	</a:t>
            </a:r>
            <a:r>
              <a:rPr lang="en-US" altLang="zh-TW" sz="2000" dirty="0" smtClean="0"/>
              <a:t>	   180,000</a:t>
            </a:r>
            <a:r>
              <a:rPr lang="en-US" altLang="zh-TW" sz="2000" dirty="0"/>
              <a:t>					</a:t>
            </a:r>
          </a:p>
          <a:p>
            <a:pPr defTabSz="360000"/>
            <a:r>
              <a:rPr lang="en-US" altLang="zh-TW" sz="2000" dirty="0"/>
              <a:t>	</a:t>
            </a:r>
            <a:r>
              <a:rPr lang="en-US" altLang="zh-TW" sz="2000" dirty="0" smtClean="0"/>
              <a:t>	  </a:t>
            </a:r>
            <a:r>
              <a:rPr lang="zh-TW" altLang="en-US" sz="2000" dirty="0" smtClean="0"/>
              <a:t>銷</a:t>
            </a:r>
            <a:r>
              <a:rPr lang="zh-TW" altLang="en-US" sz="2000" dirty="0"/>
              <a:t>貨折扣	</a:t>
            </a:r>
            <a:r>
              <a:rPr lang="en-US" altLang="zh-TW" sz="2000" dirty="0" smtClean="0"/>
              <a:t>	   120,000</a:t>
            </a:r>
            <a:r>
              <a:rPr lang="en-US" altLang="zh-TW" sz="2000" dirty="0"/>
              <a:t>				</a:t>
            </a:r>
          </a:p>
          <a:p>
            <a:pPr defTabSz="360000"/>
            <a:r>
              <a:rPr lang="en-US" altLang="zh-TW" sz="2000" dirty="0"/>
              <a:t>	</a:t>
            </a:r>
            <a:r>
              <a:rPr lang="en-US" altLang="zh-TW" sz="2000" dirty="0" smtClean="0"/>
              <a:t>	  </a:t>
            </a:r>
            <a:r>
              <a:rPr lang="zh-TW" altLang="en-US" sz="2000" dirty="0" smtClean="0"/>
              <a:t>銷</a:t>
            </a:r>
            <a:r>
              <a:rPr lang="zh-TW" altLang="en-US" sz="2000" dirty="0"/>
              <a:t>貨</a:t>
            </a:r>
            <a:r>
              <a:rPr lang="zh-TW" altLang="en-US" sz="2000" dirty="0" smtClean="0"/>
              <a:t>退回</a:t>
            </a:r>
            <a:r>
              <a:rPr lang="en-US" altLang="zh-TW" sz="2000" dirty="0" smtClean="0"/>
              <a:t/>
            </a:r>
            <a:br>
              <a:rPr lang="en-US" altLang="zh-TW" sz="2000" dirty="0" smtClean="0"/>
            </a:br>
            <a:r>
              <a:rPr lang="en-US" altLang="zh-TW" sz="2000" dirty="0" smtClean="0"/>
              <a:t>		     </a:t>
            </a:r>
            <a:r>
              <a:rPr lang="zh-TW" altLang="en-US" sz="2000" dirty="0" smtClean="0"/>
              <a:t>及</a:t>
            </a:r>
            <a:r>
              <a:rPr lang="zh-TW" altLang="en-US" sz="2000" dirty="0"/>
              <a:t>讓價 </a:t>
            </a:r>
            <a:r>
              <a:rPr lang="en-US" altLang="zh-TW" sz="2000" dirty="0" smtClean="0"/>
              <a:t>		  </a:t>
            </a:r>
            <a:r>
              <a:rPr lang="zh-TW" altLang="en-US" sz="2000" dirty="0" smtClean="0"/>
              <a:t> </a:t>
            </a:r>
            <a:r>
              <a:rPr lang="en-US" altLang="zh-TW" sz="2000" dirty="0"/>
              <a:t>300,000					</a:t>
            </a:r>
          </a:p>
          <a:p>
            <a:pPr defTabSz="360000"/>
            <a:r>
              <a:rPr lang="en-US" altLang="zh-TW" sz="2000" dirty="0"/>
              <a:t>	</a:t>
            </a:r>
            <a:r>
              <a:rPr lang="zh-TW" altLang="en-US" sz="2000" dirty="0"/>
              <a:t>　　</a:t>
            </a:r>
            <a:r>
              <a:rPr lang="en-US" altLang="zh-TW" sz="2000" dirty="0" smtClean="0"/>
              <a:t>	</a:t>
            </a:r>
            <a:r>
              <a:rPr lang="en-US" altLang="zh-TW" sz="2000" dirty="0" smtClean="0"/>
              <a:t>     </a:t>
            </a:r>
            <a:r>
              <a:rPr lang="zh-TW" altLang="en-US" sz="2000" dirty="0" smtClean="0"/>
              <a:t>應</a:t>
            </a:r>
            <a:r>
              <a:rPr lang="zh-TW" altLang="en-US" sz="2000" dirty="0"/>
              <a:t>收款</a:t>
            </a:r>
            <a:r>
              <a:rPr lang="zh-TW" altLang="en-US" sz="2000" dirty="0" smtClean="0"/>
              <a:t>項</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第一</a:t>
            </a:r>
            <a:r>
              <a:rPr lang="zh-TW" altLang="en-US" sz="2000" dirty="0" smtClean="0"/>
              <a:t>銀行</a:t>
            </a:r>
            <a:r>
              <a:rPr lang="en-US" altLang="zh-TW" sz="2000" dirty="0" smtClean="0"/>
              <a:t>		  </a:t>
            </a:r>
            <a:r>
              <a:rPr lang="zh-TW" altLang="en-US" sz="2000" dirty="0" smtClean="0"/>
              <a:t> </a:t>
            </a:r>
            <a:r>
              <a:rPr lang="en-US" altLang="zh-TW" sz="2000" dirty="0" smtClean="0"/>
              <a:t>600,000</a:t>
            </a:r>
            <a:r>
              <a:rPr lang="en-US" altLang="zh-TW" sz="2000" dirty="0"/>
              <a:t>		</a:t>
            </a:r>
          </a:p>
          <a:p>
            <a:pPr defTabSz="360000"/>
            <a:r>
              <a:rPr lang="en-US" altLang="zh-TW" sz="2000" dirty="0"/>
              <a:t>					</a:t>
            </a:r>
          </a:p>
          <a:p>
            <a:pPr defTabSz="360000"/>
            <a:r>
              <a:rPr lang="en-US" altLang="zh-TW" sz="2000" dirty="0"/>
              <a:t>						</a:t>
            </a:r>
          </a:p>
          <a:p>
            <a:pPr defTabSz="360000"/>
            <a:r>
              <a:rPr lang="en-US" altLang="zh-TW" sz="2000" dirty="0"/>
              <a:t>							</a:t>
            </a:r>
          </a:p>
          <a:p>
            <a:pPr defTabSz="360000"/>
            <a:r>
              <a:rPr lang="en-US" altLang="zh-TW" sz="2000" dirty="0"/>
              <a:t>						</a:t>
            </a:r>
          </a:p>
        </p:txBody>
      </p:sp>
      <p:sp>
        <p:nvSpPr>
          <p:cNvPr id="8" name="矩形 7"/>
          <p:cNvSpPr/>
          <p:nvPr/>
        </p:nvSpPr>
        <p:spPr>
          <a:xfrm>
            <a:off x="4860032" y="3088905"/>
            <a:ext cx="8856000" cy="4093428"/>
          </a:xfrm>
          <a:prstGeom prst="rect">
            <a:avLst/>
          </a:prstGeom>
        </p:spPr>
        <p:txBody>
          <a:bodyPr>
            <a:spAutoFit/>
          </a:bodyPr>
          <a:lstStyle/>
          <a:p>
            <a:pPr defTabSz="360000"/>
            <a:r>
              <a:rPr lang="zh-TW" altLang="en-US" sz="2000" dirty="0"/>
              <a:t>		</a:t>
            </a:r>
            <a:r>
              <a:rPr lang="en-US" altLang="zh-TW" sz="2000" dirty="0" smtClean="0"/>
              <a:t>	</a:t>
            </a:r>
            <a:r>
              <a:rPr lang="zh-TW" altLang="en-US" sz="2000" dirty="0" smtClean="0"/>
              <a:t>第</a:t>
            </a:r>
            <a:r>
              <a:rPr lang="zh-TW" altLang="en-US" sz="2000" dirty="0"/>
              <a:t>　一　銀　行</a:t>
            </a:r>
          </a:p>
          <a:p>
            <a:pPr defTabSz="360000"/>
            <a:r>
              <a:rPr lang="zh-TW" altLang="en-US" sz="2000" dirty="0" smtClean="0"/>
              <a:t>應</a:t>
            </a:r>
            <a:r>
              <a:rPr lang="zh-TW" altLang="en-US" sz="2000" dirty="0"/>
              <a:t>收款項	</a:t>
            </a:r>
            <a:r>
              <a:rPr lang="en-US" altLang="zh-TW" sz="2000" dirty="0" smtClean="0"/>
              <a:t>			6,000,000</a:t>
            </a:r>
            <a:r>
              <a:rPr lang="en-US" altLang="zh-TW" sz="2000" dirty="0"/>
              <a:t>	</a:t>
            </a:r>
          </a:p>
          <a:p>
            <a:pPr defTabSz="360000"/>
            <a:r>
              <a:rPr lang="en-US" altLang="zh-TW" sz="2000" dirty="0" smtClean="0"/>
              <a:t>	</a:t>
            </a:r>
            <a:r>
              <a:rPr lang="en-US" altLang="zh-TW" sz="2000" dirty="0" smtClean="0"/>
              <a:t>   </a:t>
            </a:r>
            <a:r>
              <a:rPr lang="zh-TW" altLang="en-US" sz="2000" dirty="0" smtClean="0"/>
              <a:t>應付</a:t>
            </a:r>
            <a:r>
              <a:rPr lang="zh-TW" altLang="en-US" sz="2000" dirty="0" smtClean="0"/>
              <a:t>款項</a:t>
            </a:r>
            <a:r>
              <a:rPr lang="en-US" altLang="zh-TW" sz="2000" dirty="0" smtClean="0"/>
              <a:t/>
            </a:r>
            <a:br>
              <a:rPr lang="en-US" altLang="zh-TW" sz="2000" dirty="0" smtClean="0"/>
            </a:br>
            <a:r>
              <a:rPr lang="en-US" altLang="zh-TW" sz="2000" dirty="0" smtClean="0"/>
              <a:t>	  </a:t>
            </a:r>
            <a:r>
              <a:rPr lang="en-US" altLang="zh-TW" sz="2000" dirty="0" smtClean="0"/>
              <a:t>     </a:t>
            </a:r>
            <a:r>
              <a:rPr lang="zh-TW" altLang="en-US" sz="2000" dirty="0" smtClean="0"/>
              <a:t>－</a:t>
            </a:r>
            <a:r>
              <a:rPr lang="zh-TW" altLang="en-US" sz="2000" dirty="0"/>
              <a:t>永華公司	</a:t>
            </a:r>
            <a:r>
              <a:rPr lang="en-US" altLang="zh-TW" sz="2000" dirty="0" smtClean="0"/>
              <a:t>			600,000</a:t>
            </a:r>
            <a:endParaRPr lang="en-US" altLang="zh-TW" sz="2000" dirty="0"/>
          </a:p>
          <a:p>
            <a:pPr defTabSz="360000"/>
            <a:r>
              <a:rPr lang="en-US" altLang="zh-TW" sz="2000" dirty="0"/>
              <a:t>	</a:t>
            </a:r>
            <a:r>
              <a:rPr lang="en-US" altLang="zh-TW" sz="2000" dirty="0" smtClean="0"/>
              <a:t>   </a:t>
            </a:r>
            <a:r>
              <a:rPr lang="zh-TW" altLang="en-US" sz="2000" dirty="0" smtClean="0"/>
              <a:t>手續費</a:t>
            </a:r>
            <a:r>
              <a:rPr lang="zh-TW" altLang="en-US" sz="2000" dirty="0"/>
              <a:t>收入		</a:t>
            </a:r>
            <a:r>
              <a:rPr lang="en-US" altLang="zh-TW" sz="2000" dirty="0" smtClean="0"/>
              <a:t>		</a:t>
            </a:r>
            <a:r>
              <a:rPr lang="en-US" altLang="zh-TW" sz="2000" dirty="0" smtClean="0"/>
              <a:t>180,000</a:t>
            </a:r>
            <a:endParaRPr lang="en-US" altLang="zh-TW" sz="2000" dirty="0"/>
          </a:p>
          <a:p>
            <a:pPr defTabSz="360000"/>
            <a:r>
              <a:rPr lang="en-US" altLang="zh-TW" sz="2000" dirty="0"/>
              <a:t>	</a:t>
            </a:r>
            <a:r>
              <a:rPr lang="en-US" altLang="zh-TW" sz="2000" dirty="0" smtClean="0"/>
              <a:t>   </a:t>
            </a:r>
            <a:r>
              <a:rPr lang="zh-TW" altLang="en-US" sz="2000" dirty="0" smtClean="0"/>
              <a:t>現</a:t>
            </a:r>
            <a:r>
              <a:rPr lang="zh-TW" altLang="en-US" sz="2000" dirty="0"/>
              <a:t>　　金		</a:t>
            </a:r>
            <a:r>
              <a:rPr lang="en-US" altLang="zh-TW" sz="2000" dirty="0" smtClean="0"/>
              <a:t>		</a:t>
            </a:r>
            <a:r>
              <a:rPr lang="en-US" altLang="zh-TW" sz="2000" dirty="0"/>
              <a:t> </a:t>
            </a:r>
            <a:r>
              <a:rPr lang="en-US" altLang="zh-TW" sz="2000" dirty="0" smtClean="0"/>
              <a:t> </a:t>
            </a:r>
            <a:r>
              <a:rPr lang="en-US" altLang="zh-TW" sz="2000" dirty="0" smtClean="0"/>
              <a:t> </a:t>
            </a:r>
            <a:r>
              <a:rPr lang="en-US" altLang="zh-TW" sz="2000" dirty="0" smtClean="0"/>
              <a:t>5,220,000</a:t>
            </a:r>
            <a:endParaRPr lang="en-US" altLang="zh-TW" sz="2000" dirty="0"/>
          </a:p>
          <a:p>
            <a:pPr defTabSz="360000"/>
            <a:r>
              <a:rPr lang="zh-TW" altLang="en-US" sz="2000" dirty="0" smtClean="0"/>
              <a:t>現</a:t>
            </a:r>
            <a:r>
              <a:rPr lang="zh-TW" altLang="en-US" sz="2000" dirty="0"/>
              <a:t>　　</a:t>
            </a:r>
            <a:r>
              <a:rPr lang="zh-TW" altLang="en-US" sz="2000" dirty="0" smtClean="0"/>
              <a:t>金</a:t>
            </a:r>
            <a:r>
              <a:rPr lang="en-US" altLang="zh-TW" sz="2000" dirty="0" smtClean="0"/>
              <a:t>			</a:t>
            </a:r>
            <a:r>
              <a:rPr lang="zh-TW" altLang="en-US" sz="2000" dirty="0"/>
              <a:t>	</a:t>
            </a:r>
            <a:r>
              <a:rPr lang="en-US" altLang="zh-TW" sz="2000" dirty="0"/>
              <a:t>5,530,000	</a:t>
            </a:r>
          </a:p>
          <a:p>
            <a:pPr defTabSz="360000"/>
            <a:r>
              <a:rPr lang="zh-TW" altLang="en-US" sz="2000" dirty="0" smtClean="0"/>
              <a:t>應付</a:t>
            </a:r>
            <a:r>
              <a:rPr lang="zh-TW" altLang="en-US" sz="2000" dirty="0"/>
              <a:t>款項－永華公司 </a:t>
            </a:r>
            <a:r>
              <a:rPr lang="en-US" altLang="zh-TW" sz="2000" dirty="0"/>
              <a:t>420,000	</a:t>
            </a:r>
          </a:p>
          <a:p>
            <a:pPr defTabSz="360000"/>
            <a:r>
              <a:rPr lang="zh-TW" altLang="en-US" sz="2000" dirty="0" smtClean="0"/>
              <a:t>備</a:t>
            </a:r>
            <a:r>
              <a:rPr lang="zh-TW" altLang="en-US" sz="2000" dirty="0"/>
              <a:t>抵</a:t>
            </a:r>
            <a:r>
              <a:rPr lang="zh-TW" altLang="en-US" sz="2000" dirty="0" smtClean="0"/>
              <a:t>壞帳</a:t>
            </a:r>
            <a:r>
              <a:rPr lang="en-US" altLang="zh-TW" sz="2000" dirty="0" smtClean="0"/>
              <a:t>			</a:t>
            </a:r>
            <a:r>
              <a:rPr lang="zh-TW" altLang="en-US" sz="2000" dirty="0"/>
              <a:t>	</a:t>
            </a:r>
            <a:r>
              <a:rPr lang="zh-TW" altLang="en-US" sz="2000" dirty="0" smtClean="0"/>
              <a:t>     </a:t>
            </a:r>
            <a:r>
              <a:rPr lang="en-US" altLang="zh-TW" sz="2000" dirty="0" smtClean="0"/>
              <a:t>50,000</a:t>
            </a:r>
            <a:r>
              <a:rPr lang="en-US" altLang="zh-TW" sz="2000" dirty="0"/>
              <a:t>	</a:t>
            </a:r>
          </a:p>
          <a:p>
            <a:pPr defTabSz="360000"/>
            <a:r>
              <a:rPr lang="en-US" altLang="zh-TW" sz="2000" dirty="0" smtClean="0"/>
              <a:t>	</a:t>
            </a:r>
            <a:r>
              <a:rPr lang="en-US" altLang="zh-TW" sz="2000" dirty="0" smtClean="0"/>
              <a:t>   </a:t>
            </a:r>
            <a:r>
              <a:rPr lang="zh-TW" altLang="en-US" sz="2000" dirty="0" smtClean="0"/>
              <a:t>應</a:t>
            </a:r>
            <a:r>
              <a:rPr lang="zh-TW" altLang="en-US" sz="2000" dirty="0"/>
              <a:t>收款項		</a:t>
            </a:r>
            <a:r>
              <a:rPr lang="en-US" altLang="zh-TW" sz="2000" dirty="0" smtClean="0"/>
              <a:t>		</a:t>
            </a:r>
            <a:r>
              <a:rPr lang="en-US" altLang="zh-TW" sz="2000" dirty="0"/>
              <a:t> </a:t>
            </a:r>
            <a:r>
              <a:rPr lang="en-US" altLang="zh-TW" sz="2000" dirty="0" smtClean="0"/>
              <a:t>  </a:t>
            </a:r>
            <a:r>
              <a:rPr lang="en-US" altLang="zh-TW" sz="2000" dirty="0" smtClean="0"/>
              <a:t>6,000,000</a:t>
            </a:r>
            <a:endParaRPr lang="en-US" altLang="zh-TW" sz="2000" dirty="0"/>
          </a:p>
          <a:p>
            <a:pPr defTabSz="360000"/>
            <a:r>
              <a:rPr lang="zh-TW" altLang="en-US" sz="2000" dirty="0" smtClean="0"/>
              <a:t>應付</a:t>
            </a:r>
            <a:r>
              <a:rPr lang="zh-TW" altLang="en-US" sz="2000" dirty="0"/>
              <a:t>款項－永華公司 </a:t>
            </a:r>
            <a:r>
              <a:rPr lang="en-US" altLang="zh-TW" sz="2000" dirty="0"/>
              <a:t>180,000	</a:t>
            </a:r>
          </a:p>
          <a:p>
            <a:pPr defTabSz="360000"/>
            <a:r>
              <a:rPr lang="en-US" altLang="zh-TW" sz="2000" dirty="0" smtClean="0"/>
              <a:t>	</a:t>
            </a:r>
            <a:r>
              <a:rPr lang="en-US" altLang="zh-TW" sz="2000" dirty="0" smtClean="0"/>
              <a:t>   </a:t>
            </a:r>
            <a:r>
              <a:rPr lang="zh-TW" altLang="en-US" sz="2000" dirty="0" smtClean="0"/>
              <a:t>現</a:t>
            </a:r>
            <a:r>
              <a:rPr lang="zh-TW" altLang="en-US" sz="2000" dirty="0"/>
              <a:t>　　金		</a:t>
            </a:r>
            <a:r>
              <a:rPr lang="en-US" altLang="zh-TW" sz="2000" dirty="0" smtClean="0"/>
              <a:t>		</a:t>
            </a:r>
            <a:r>
              <a:rPr lang="en-US" altLang="zh-TW" sz="2000" dirty="0"/>
              <a:t> </a:t>
            </a:r>
            <a:r>
              <a:rPr lang="en-US" altLang="zh-TW" sz="2000" dirty="0" smtClean="0"/>
              <a:t>     </a:t>
            </a:r>
            <a:r>
              <a:rPr lang="en-US" altLang="zh-TW" sz="2000" dirty="0" smtClean="0"/>
              <a:t>180,000</a:t>
            </a:r>
            <a:endParaRPr lang="en-US" altLang="zh-TW" sz="2000" dirty="0"/>
          </a:p>
          <a:p>
            <a:pPr defTabSz="360000"/>
            <a:r>
              <a:rPr lang="en-US" altLang="zh-TW" sz="2000" dirty="0"/>
              <a:t>				</a:t>
            </a:r>
            <a:r>
              <a:rPr lang="zh-TW" altLang="en-US" sz="2000" dirty="0"/>
              <a:t>	</a:t>
            </a:r>
          </a:p>
        </p:txBody>
      </p:sp>
    </p:spTree>
    <p:extLst>
      <p:ext uri="{BB962C8B-B14F-4D97-AF65-F5344CB8AC3E}">
        <p14:creationId xmlns:p14="http://schemas.microsoft.com/office/powerpoint/2010/main" val="3430447871"/>
      </p:ext>
    </p:extLst>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80" y="1125538"/>
            <a:ext cx="9155360" cy="863600"/>
          </a:xfrm>
        </p:spPr>
        <p:txBody>
          <a:bodyPr/>
          <a:lstStyle/>
          <a:p>
            <a:r>
              <a:rPr lang="zh-TW" altLang="en-US" dirty="0"/>
              <a:t>釋例</a:t>
            </a:r>
            <a:r>
              <a:rPr lang="en-US" altLang="zh-TW" dirty="0"/>
              <a:t>50</a:t>
            </a:r>
            <a:r>
              <a:rPr lang="zh-TW" altLang="en-US" dirty="0"/>
              <a:t>：移轉應收帳款、未移轉也未保留</a:t>
            </a:r>
            <a:r>
              <a:rPr lang="zh-TW" altLang="en-US" dirty="0" smtClean="0"/>
              <a:t>幾乎所有</a:t>
            </a:r>
            <a:r>
              <a:rPr lang="en-US" altLang="zh-TW" dirty="0" smtClean="0"/>
              <a:t/>
            </a:r>
            <a:br>
              <a:rPr lang="en-US" altLang="zh-TW" dirty="0" smtClean="0"/>
            </a:br>
            <a:r>
              <a:rPr lang="en-US" altLang="zh-TW" dirty="0"/>
              <a:t>	 </a:t>
            </a:r>
            <a:r>
              <a:rPr lang="en-US" altLang="zh-TW" dirty="0" smtClean="0"/>
              <a:t>      </a:t>
            </a:r>
            <a:r>
              <a:rPr lang="zh-TW" altLang="en-US" dirty="0" smtClean="0"/>
              <a:t>的</a:t>
            </a:r>
            <a:r>
              <a:rPr lang="zh-TW" altLang="en-US" dirty="0"/>
              <a:t>風險和報酬、放棄控制及未放棄控制</a:t>
            </a:r>
          </a:p>
        </p:txBody>
      </p:sp>
      <p:sp>
        <p:nvSpPr>
          <p:cNvPr id="3" name="內容版面配置區 2"/>
          <p:cNvSpPr>
            <a:spLocks noGrp="1"/>
          </p:cNvSpPr>
          <p:nvPr>
            <p:ph idx="1"/>
          </p:nvPr>
        </p:nvSpPr>
        <p:spPr>
          <a:xfrm>
            <a:off x="144000" y="1989138"/>
            <a:ext cx="8856000" cy="4608214"/>
          </a:xfrm>
        </p:spPr>
        <p:txBody>
          <a:bodyPr/>
          <a:lstStyle/>
          <a:p>
            <a:pPr marL="0" indent="0">
              <a:lnSpc>
                <a:spcPct val="114000"/>
              </a:lnSpc>
              <a:buNone/>
            </a:pPr>
            <a:r>
              <a:rPr lang="zh-TW" altLang="en-US" sz="2400" dirty="0"/>
              <a:t>指南公司於</a:t>
            </a:r>
            <a:r>
              <a:rPr lang="en-US" altLang="zh-TW" sz="2400" dirty="0"/>
              <a:t>X1</a:t>
            </a:r>
            <a:r>
              <a:rPr lang="zh-TW" altLang="en-US" sz="2400" dirty="0"/>
              <a:t>年</a:t>
            </a:r>
            <a:r>
              <a:rPr lang="en-US" altLang="zh-TW" sz="2400" dirty="0"/>
              <a:t>9</a:t>
            </a:r>
            <a:r>
              <a:rPr lang="zh-TW" altLang="en-US" sz="2400" dirty="0"/>
              <a:t>月</a:t>
            </a:r>
            <a:r>
              <a:rPr lang="en-US" altLang="zh-TW" sz="2400" dirty="0"/>
              <a:t>1</a:t>
            </a:r>
            <a:r>
              <a:rPr lang="zh-TW" altLang="en-US" sz="2400" dirty="0"/>
              <a:t>日出售帳面金額</a:t>
            </a:r>
            <a:r>
              <a:rPr lang="en-US" altLang="zh-TW" sz="2400" dirty="0"/>
              <a:t>$1,000,000</a:t>
            </a:r>
            <a:r>
              <a:rPr lang="zh-TW" altLang="en-US" sz="2400" dirty="0"/>
              <a:t>的附息應收帳款給彰化銀行，並保證如帳款無法收回（即發生壞帳），在</a:t>
            </a:r>
            <a:r>
              <a:rPr lang="en-US" altLang="zh-TW" sz="2400" dirty="0"/>
              <a:t>$600,000</a:t>
            </a:r>
            <a:r>
              <a:rPr lang="zh-TW" altLang="en-US" sz="2400" dirty="0"/>
              <a:t>的損失範圍內由指南公司補償彰化銀行。該應收帳款的公允價值為</a:t>
            </a:r>
            <a:r>
              <a:rPr lang="en-US" altLang="zh-TW" sz="2400" dirty="0"/>
              <a:t>$1,050,000</a:t>
            </a:r>
            <a:r>
              <a:rPr lang="zh-TW" altLang="en-US" sz="2400" dirty="0"/>
              <a:t>，彰化銀行支付</a:t>
            </a:r>
            <a:r>
              <a:rPr lang="en-US" altLang="zh-TW" sz="2400" dirty="0"/>
              <a:t>$1,100,000</a:t>
            </a:r>
            <a:r>
              <a:rPr lang="zh-TW" altLang="en-US" sz="2400" dirty="0"/>
              <a:t>購買該應收帳款，買價超過帳款公允價值的部分</a:t>
            </a:r>
            <a:r>
              <a:rPr lang="en-US" altLang="zh-TW" sz="2400" dirty="0"/>
              <a:t>($50,000)</a:t>
            </a:r>
            <a:r>
              <a:rPr lang="zh-TW" altLang="en-US" sz="2400" dirty="0"/>
              <a:t>係購買指南公司的損失保證（亦即該保證之公允價值）。該筆帳款於</a:t>
            </a:r>
            <a:r>
              <a:rPr lang="en-US" altLang="zh-TW" sz="2400" dirty="0"/>
              <a:t>X2</a:t>
            </a:r>
            <a:r>
              <a:rPr lang="zh-TW" altLang="en-US" sz="2400" dirty="0"/>
              <a:t>年</a:t>
            </a:r>
            <a:r>
              <a:rPr lang="en-US" altLang="zh-TW" sz="2400" dirty="0"/>
              <a:t>3</a:t>
            </a:r>
            <a:r>
              <a:rPr lang="zh-TW" altLang="en-US" sz="2400" dirty="0"/>
              <a:t>月</a:t>
            </a:r>
            <a:r>
              <a:rPr lang="en-US" altLang="zh-TW" sz="2400" dirty="0"/>
              <a:t>1</a:t>
            </a:r>
            <a:r>
              <a:rPr lang="zh-TW" altLang="en-US" sz="2400" dirty="0"/>
              <a:t>日收回，假設：</a:t>
            </a:r>
            <a:r>
              <a:rPr lang="en-US" altLang="zh-TW" sz="2400" dirty="0"/>
              <a:t>a.</a:t>
            </a:r>
            <a:r>
              <a:rPr lang="zh-TW" altLang="en-US" sz="2400" dirty="0"/>
              <a:t>收回</a:t>
            </a:r>
            <a:r>
              <a:rPr lang="en-US" altLang="zh-TW" sz="2400" dirty="0"/>
              <a:t>$900,000</a:t>
            </a:r>
            <a:r>
              <a:rPr lang="zh-TW" altLang="en-US" sz="2400" dirty="0"/>
              <a:t>，</a:t>
            </a:r>
            <a:r>
              <a:rPr lang="en-US" altLang="zh-TW" sz="2400" dirty="0"/>
              <a:t>b.</a:t>
            </a:r>
            <a:r>
              <a:rPr lang="zh-TW" altLang="en-US" sz="2400" dirty="0"/>
              <a:t>收回</a:t>
            </a:r>
            <a:r>
              <a:rPr lang="en-US" altLang="zh-TW" sz="2400" dirty="0"/>
              <a:t>$980,000</a:t>
            </a:r>
            <a:r>
              <a:rPr lang="zh-TW" altLang="en-US" sz="2400" dirty="0"/>
              <a:t>。</a:t>
            </a:r>
          </a:p>
          <a:p>
            <a:pPr marL="0" indent="0">
              <a:lnSpc>
                <a:spcPct val="114000"/>
              </a:lnSpc>
              <a:buNone/>
            </a:pPr>
            <a:r>
              <a:rPr lang="zh-TW" altLang="en-US" sz="2400" dirty="0" smtClean="0"/>
              <a:t>假設</a:t>
            </a:r>
            <a:r>
              <a:rPr lang="en-US" altLang="zh-TW" sz="2400" b="1" dirty="0">
                <a:solidFill>
                  <a:srgbClr val="0070C0"/>
                </a:solidFill>
              </a:rPr>
              <a:t>(1)</a:t>
            </a:r>
            <a:r>
              <a:rPr lang="zh-TW" altLang="en-US" sz="2400" b="1" dirty="0">
                <a:solidFill>
                  <a:srgbClr val="0070C0"/>
                </a:solidFill>
              </a:rPr>
              <a:t>該應收帳款係市場上易於取得者（放棄控制</a:t>
            </a:r>
            <a:r>
              <a:rPr lang="zh-TW" altLang="en-US" sz="2400" b="1" dirty="0" smtClean="0">
                <a:solidFill>
                  <a:srgbClr val="0070C0"/>
                </a:solidFill>
              </a:rPr>
              <a:t>）</a:t>
            </a:r>
            <a:endParaRPr lang="zh-TW" altLang="en-US" sz="2400" b="1" dirty="0">
              <a:solidFill>
                <a:srgbClr val="0070C0"/>
              </a:solidFill>
            </a:endParaRPr>
          </a:p>
          <a:p>
            <a:pPr marL="0" indent="0">
              <a:lnSpc>
                <a:spcPct val="114000"/>
              </a:lnSpc>
              <a:buNone/>
            </a:pPr>
            <a:r>
              <a:rPr lang="zh-TW" altLang="en-US" sz="2400" b="1" dirty="0">
                <a:solidFill>
                  <a:srgbClr val="0070C0"/>
                </a:solidFill>
              </a:rPr>
              <a:t>　　</a:t>
            </a:r>
            <a:r>
              <a:rPr lang="en-US" altLang="zh-TW" sz="2400" b="1" dirty="0" smtClean="0">
                <a:solidFill>
                  <a:srgbClr val="0070C0"/>
                </a:solidFill>
              </a:rPr>
              <a:t>(</a:t>
            </a:r>
            <a:r>
              <a:rPr lang="en-US" altLang="zh-TW" sz="2400" b="1" dirty="0">
                <a:solidFill>
                  <a:srgbClr val="0070C0"/>
                </a:solidFill>
              </a:rPr>
              <a:t>2)</a:t>
            </a:r>
            <a:r>
              <a:rPr lang="zh-TW" altLang="en-US" sz="2400" b="1" dirty="0">
                <a:solidFill>
                  <a:srgbClr val="0070C0"/>
                </a:solidFill>
              </a:rPr>
              <a:t>該應收帳款並非市場上易於取得者（未放棄控制</a:t>
            </a:r>
            <a:r>
              <a:rPr lang="zh-TW" altLang="en-US" sz="2400" b="1" dirty="0" smtClean="0">
                <a:solidFill>
                  <a:srgbClr val="0070C0"/>
                </a:solidFill>
              </a:rPr>
              <a:t>）</a:t>
            </a:r>
            <a:endParaRPr lang="zh-TW" altLang="en-US" sz="2400" b="1" dirty="0">
              <a:solidFill>
                <a:srgbClr val="0070C0"/>
              </a:solidFill>
            </a:endParaRPr>
          </a:p>
          <a:p>
            <a:pPr marL="0" indent="0">
              <a:lnSpc>
                <a:spcPct val="114000"/>
              </a:lnSpc>
              <a:buNone/>
            </a:pPr>
            <a:endParaRPr lang="zh-TW" altLang="en-US" sz="2400" dirty="0"/>
          </a:p>
        </p:txBody>
      </p:sp>
    </p:spTree>
    <p:extLst>
      <p:ext uri="{BB962C8B-B14F-4D97-AF65-F5344CB8AC3E}">
        <p14:creationId xmlns:p14="http://schemas.microsoft.com/office/powerpoint/2010/main" val="1725405422"/>
      </p:ext>
    </p:extLst>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000" y="1200609"/>
            <a:ext cx="8748480" cy="4192943"/>
          </a:xfrm>
          <a:prstGeom prst="rect">
            <a:avLst/>
          </a:prstGeom>
        </p:spPr>
        <p:txBody>
          <a:bodyPr wrap="square">
            <a:spAutoFit/>
          </a:bodyPr>
          <a:lstStyle/>
          <a:p>
            <a:pPr defTabSz="360000">
              <a:lnSpc>
                <a:spcPct val="150000"/>
              </a:lnSpc>
            </a:pPr>
            <a:r>
              <a:rPr lang="zh-TW" altLang="en-US" sz="2000" dirty="0"/>
              <a:t>	</a:t>
            </a:r>
            <a:r>
              <a:rPr lang="en-US" altLang="zh-TW" sz="2000" dirty="0" smtClean="0"/>
              <a:t>		</a:t>
            </a:r>
            <a:r>
              <a:rPr lang="zh-TW" altLang="en-US" sz="2000" dirty="0" smtClean="0"/>
              <a:t>放棄</a:t>
            </a:r>
            <a:r>
              <a:rPr lang="zh-TW" altLang="en-US" sz="2000" dirty="0"/>
              <a:t>控制（除列）		</a:t>
            </a:r>
          </a:p>
          <a:p>
            <a:pPr defTabSz="360000">
              <a:lnSpc>
                <a:spcPct val="150000"/>
              </a:lnSpc>
            </a:pPr>
            <a:r>
              <a:rPr lang="en-US" altLang="zh-TW" sz="2000" dirty="0"/>
              <a:t>X1/ </a:t>
            </a:r>
            <a:r>
              <a:rPr lang="en-US" altLang="zh-TW" sz="2000" dirty="0" smtClean="0"/>
              <a:t>9 / 1</a:t>
            </a:r>
            <a:r>
              <a:rPr lang="zh-TW" altLang="en-US" sz="2000" dirty="0" smtClean="0"/>
              <a:t>現</a:t>
            </a:r>
            <a:r>
              <a:rPr lang="zh-TW" altLang="en-US" sz="2000" dirty="0"/>
              <a:t>　　金	</a:t>
            </a:r>
            <a:r>
              <a:rPr lang="en-US" altLang="zh-TW" sz="2000" dirty="0" smtClean="0"/>
              <a:t>	1,100,000</a:t>
            </a:r>
            <a:r>
              <a:rPr lang="en-US" altLang="zh-TW" sz="2000" dirty="0"/>
              <a:t>				</a:t>
            </a:r>
          </a:p>
          <a:p>
            <a:pPr defTabSz="360000">
              <a:lnSpc>
                <a:spcPct val="150000"/>
              </a:lnSpc>
            </a:pPr>
            <a:r>
              <a:rPr lang="en-US" altLang="zh-TW" sz="2000" dirty="0"/>
              <a:t>	</a:t>
            </a:r>
            <a:r>
              <a:rPr lang="zh-TW" altLang="en-US" sz="2000" dirty="0"/>
              <a:t>　　</a:t>
            </a:r>
            <a:r>
              <a:rPr lang="en-US" altLang="zh-TW" sz="2000" dirty="0" smtClean="0"/>
              <a:t>		</a:t>
            </a:r>
            <a:r>
              <a:rPr lang="zh-TW" altLang="en-US" sz="2000" dirty="0" smtClean="0"/>
              <a:t>應</a:t>
            </a:r>
            <a:r>
              <a:rPr lang="zh-TW" altLang="en-US" sz="2000" dirty="0"/>
              <a:t>收</a:t>
            </a:r>
            <a:r>
              <a:rPr lang="zh-TW" altLang="en-US" sz="2000" dirty="0" smtClean="0"/>
              <a:t>帳款</a:t>
            </a:r>
            <a:r>
              <a:rPr lang="en-US" altLang="zh-TW" sz="2000" dirty="0" smtClean="0"/>
              <a:t>			1,000,000</a:t>
            </a:r>
            <a:endParaRPr lang="zh-TW" altLang="en-US" sz="2000" dirty="0"/>
          </a:p>
          <a:p>
            <a:pPr defTabSz="360000">
              <a:lnSpc>
                <a:spcPct val="150000"/>
              </a:lnSpc>
            </a:pPr>
            <a:r>
              <a:rPr lang="zh-TW" altLang="en-US" sz="2000" dirty="0"/>
              <a:t>　　</a:t>
            </a:r>
            <a:r>
              <a:rPr lang="en-US" altLang="zh-TW" sz="2000" dirty="0" smtClean="0"/>
              <a:t>			</a:t>
            </a:r>
            <a:r>
              <a:rPr lang="zh-TW" altLang="en-US" sz="2000" dirty="0" smtClean="0"/>
              <a:t>保證負債</a:t>
            </a:r>
            <a:r>
              <a:rPr lang="en-US" altLang="zh-TW" sz="2000" dirty="0" smtClean="0"/>
              <a:t>			     50,000</a:t>
            </a:r>
            <a:endParaRPr lang="zh-TW" altLang="en-US" sz="2000" dirty="0"/>
          </a:p>
          <a:p>
            <a:pPr defTabSz="360000">
              <a:lnSpc>
                <a:spcPct val="150000"/>
              </a:lnSpc>
            </a:pPr>
            <a:r>
              <a:rPr lang="zh-TW" altLang="en-US" sz="2000" dirty="0"/>
              <a:t>　　</a:t>
            </a:r>
            <a:r>
              <a:rPr lang="en-US" altLang="zh-TW" sz="2000" dirty="0" smtClean="0"/>
              <a:t>			</a:t>
            </a:r>
            <a:r>
              <a:rPr lang="zh-TW" altLang="en-US" sz="2000" dirty="0" smtClean="0"/>
              <a:t>出售</a:t>
            </a:r>
            <a:r>
              <a:rPr lang="zh-TW" altLang="en-US" sz="2000" dirty="0"/>
              <a:t>帳款利益	</a:t>
            </a:r>
            <a:r>
              <a:rPr lang="en-US" altLang="zh-TW" sz="2000" dirty="0"/>
              <a:t> </a:t>
            </a:r>
            <a:r>
              <a:rPr lang="en-US" altLang="zh-TW" sz="2000" dirty="0" smtClean="0"/>
              <a:t>    50,000</a:t>
            </a:r>
            <a:endParaRPr lang="en-US" altLang="zh-TW" sz="2000" dirty="0"/>
          </a:p>
          <a:p>
            <a:pPr defTabSz="360000">
              <a:lnSpc>
                <a:spcPct val="150000"/>
              </a:lnSpc>
            </a:pPr>
            <a:r>
              <a:rPr lang="zh-TW" altLang="en-US" sz="2000" dirty="0"/>
              <a:t>	</a:t>
            </a:r>
          </a:p>
          <a:p>
            <a:pPr defTabSz="360000">
              <a:lnSpc>
                <a:spcPct val="150000"/>
              </a:lnSpc>
            </a:pPr>
            <a:r>
              <a:rPr lang="zh-TW" altLang="en-US" sz="2000" dirty="0"/>
              <a:t>				</a:t>
            </a:r>
          </a:p>
          <a:p>
            <a:pPr defTabSz="360000">
              <a:lnSpc>
                <a:spcPct val="150000"/>
              </a:lnSpc>
            </a:pPr>
            <a:r>
              <a:rPr lang="en-US" altLang="zh-TW" sz="2000" dirty="0" smtClean="0"/>
              <a:t>	12/31</a:t>
            </a:r>
            <a:r>
              <a:rPr lang="zh-TW" altLang="en-US" sz="2000" dirty="0" smtClean="0"/>
              <a:t>保證</a:t>
            </a:r>
            <a:r>
              <a:rPr lang="zh-TW" altLang="en-US" sz="2000" dirty="0"/>
              <a:t>負債	</a:t>
            </a:r>
            <a:r>
              <a:rPr lang="en-US" altLang="zh-TW" sz="2000" dirty="0" smtClean="0"/>
              <a:t>		33,333</a:t>
            </a:r>
            <a:r>
              <a:rPr lang="en-US" altLang="zh-TW" sz="2000" dirty="0"/>
              <a:t>					</a:t>
            </a:r>
          </a:p>
          <a:p>
            <a:pPr defTabSz="360000">
              <a:lnSpc>
                <a:spcPct val="150000"/>
              </a:lnSpc>
            </a:pPr>
            <a:r>
              <a:rPr lang="en-US" altLang="zh-TW" sz="2000" dirty="0"/>
              <a:t>	</a:t>
            </a:r>
            <a:r>
              <a:rPr lang="zh-TW" altLang="en-US" sz="2000" dirty="0"/>
              <a:t>　　</a:t>
            </a:r>
            <a:r>
              <a:rPr lang="en-US" altLang="zh-TW" sz="2000" dirty="0" smtClean="0"/>
              <a:t>		</a:t>
            </a:r>
            <a:r>
              <a:rPr lang="zh-TW" altLang="en-US" sz="2000" dirty="0" smtClean="0"/>
              <a:t>保證收入</a:t>
            </a:r>
            <a:r>
              <a:rPr lang="en-US" altLang="zh-TW" sz="2000" dirty="0" smtClean="0"/>
              <a:t>		</a:t>
            </a:r>
            <a:r>
              <a:rPr lang="en-US" altLang="zh-TW" sz="2000" dirty="0"/>
              <a:t>	 </a:t>
            </a:r>
            <a:r>
              <a:rPr lang="en-US" altLang="zh-TW" sz="2000" dirty="0" smtClean="0"/>
              <a:t>    33,333</a:t>
            </a:r>
          </a:p>
        </p:txBody>
      </p:sp>
      <p:sp>
        <p:nvSpPr>
          <p:cNvPr id="4" name="矩形 3"/>
          <p:cNvSpPr/>
          <p:nvPr/>
        </p:nvSpPr>
        <p:spPr>
          <a:xfrm>
            <a:off x="4716000" y="739424"/>
            <a:ext cx="8856000" cy="5115311"/>
          </a:xfrm>
          <a:prstGeom prst="rect">
            <a:avLst/>
          </a:prstGeom>
        </p:spPr>
        <p:txBody>
          <a:bodyPr>
            <a:spAutoFit/>
          </a:bodyPr>
          <a:lstStyle/>
          <a:p>
            <a:pPr defTabSz="360000">
              <a:lnSpc>
                <a:spcPct val="150000"/>
              </a:lnSpc>
            </a:pPr>
            <a:r>
              <a:rPr lang="en-US" altLang="zh-TW" sz="2000" dirty="0" smtClean="0"/>
              <a:t>		</a:t>
            </a:r>
            <a:r>
              <a:rPr lang="en-US" altLang="zh-TW" sz="2000" dirty="0"/>
              <a:t>	</a:t>
            </a:r>
            <a:r>
              <a:rPr lang="en-US" altLang="zh-TW" sz="2000" dirty="0" smtClean="0"/>
              <a:t>	</a:t>
            </a:r>
            <a:r>
              <a:rPr lang="zh-TW" altLang="en-US" sz="2000" dirty="0" smtClean="0"/>
              <a:t>未</a:t>
            </a:r>
            <a:r>
              <a:rPr lang="zh-TW" altLang="en-US" sz="2000" dirty="0"/>
              <a:t>放棄</a:t>
            </a:r>
            <a:r>
              <a:rPr lang="zh-TW" altLang="en-US" sz="2000" dirty="0" smtClean="0"/>
              <a:t>控制</a:t>
            </a:r>
            <a:endParaRPr lang="en-US" altLang="zh-TW" sz="2000" dirty="0" smtClean="0"/>
          </a:p>
          <a:p>
            <a:pPr defTabSz="360000">
              <a:lnSpc>
                <a:spcPct val="150000"/>
              </a:lnSpc>
            </a:pPr>
            <a:r>
              <a:rPr lang="en-US" altLang="zh-TW" sz="2000" dirty="0" smtClean="0"/>
              <a:t>	</a:t>
            </a:r>
            <a:r>
              <a:rPr lang="zh-TW" altLang="en-US" sz="2000" dirty="0" smtClean="0"/>
              <a:t>（</a:t>
            </a:r>
            <a:r>
              <a:rPr lang="zh-TW" altLang="en-US" sz="2000" dirty="0"/>
              <a:t>在持續參與範圍內繼續認列）</a:t>
            </a:r>
          </a:p>
          <a:p>
            <a:pPr defTabSz="360000">
              <a:lnSpc>
                <a:spcPct val="150000"/>
              </a:lnSpc>
            </a:pPr>
            <a:r>
              <a:rPr lang="zh-TW" altLang="en-US" sz="2000" dirty="0" smtClean="0"/>
              <a:t>現</a:t>
            </a:r>
            <a:r>
              <a:rPr lang="zh-TW" altLang="en-US" sz="2000" dirty="0"/>
              <a:t>　　金	</a:t>
            </a:r>
            <a:r>
              <a:rPr lang="en-US" altLang="zh-TW" sz="2000" dirty="0" smtClean="0"/>
              <a:t>			1,100,000</a:t>
            </a:r>
            <a:endParaRPr lang="en-US" altLang="zh-TW" sz="2000" dirty="0"/>
          </a:p>
          <a:p>
            <a:pPr defTabSz="360000">
              <a:lnSpc>
                <a:spcPct val="150000"/>
              </a:lnSpc>
            </a:pPr>
            <a:r>
              <a:rPr lang="en-US" altLang="zh-TW" sz="2000" dirty="0"/>
              <a:t>	</a:t>
            </a:r>
            <a:r>
              <a:rPr lang="en-US" altLang="zh-TW" sz="2000" dirty="0" smtClean="0"/>
              <a:t>   </a:t>
            </a:r>
            <a:r>
              <a:rPr lang="zh-TW" altLang="en-US" sz="2000" dirty="0" smtClean="0"/>
              <a:t>應</a:t>
            </a:r>
            <a:r>
              <a:rPr lang="zh-TW" altLang="en-US" sz="2000" dirty="0"/>
              <a:t>收</a:t>
            </a:r>
            <a:r>
              <a:rPr lang="zh-TW" altLang="en-US" sz="2000" dirty="0" smtClean="0"/>
              <a:t>帳款</a:t>
            </a:r>
            <a:r>
              <a:rPr lang="en-US" altLang="zh-TW" sz="2000" dirty="0" smtClean="0"/>
              <a:t>					400,000</a:t>
            </a:r>
            <a:endParaRPr lang="zh-TW" altLang="en-US" sz="2000" dirty="0"/>
          </a:p>
          <a:p>
            <a:pPr defTabSz="360000">
              <a:lnSpc>
                <a:spcPct val="150000"/>
              </a:lnSpc>
            </a:pPr>
            <a:r>
              <a:rPr lang="en-US" altLang="zh-TW" sz="2000" dirty="0" smtClean="0"/>
              <a:t>	   </a:t>
            </a:r>
            <a:r>
              <a:rPr lang="zh-TW" altLang="en-US" sz="2000" dirty="0" smtClean="0"/>
              <a:t>應</a:t>
            </a:r>
            <a:r>
              <a:rPr lang="zh-TW" altLang="en-US" sz="2000" dirty="0"/>
              <a:t>收帳款移轉</a:t>
            </a:r>
            <a:r>
              <a:rPr lang="zh-TW" altLang="en-US" sz="2000" dirty="0" smtClean="0"/>
              <a:t>負債</a:t>
            </a:r>
            <a:r>
              <a:rPr lang="en-US" altLang="zh-TW" sz="2000" dirty="0" smtClean="0"/>
              <a:t>		600,000</a:t>
            </a:r>
            <a:endParaRPr lang="zh-TW" altLang="en-US" sz="2000" dirty="0"/>
          </a:p>
          <a:p>
            <a:pPr defTabSz="360000">
              <a:lnSpc>
                <a:spcPct val="150000"/>
              </a:lnSpc>
            </a:pPr>
            <a:r>
              <a:rPr lang="en-US" altLang="zh-TW" sz="2000" dirty="0" smtClean="0"/>
              <a:t>	   </a:t>
            </a:r>
            <a:r>
              <a:rPr lang="zh-TW" altLang="en-US" sz="2000" dirty="0" smtClean="0"/>
              <a:t>保證負債</a:t>
            </a:r>
            <a:r>
              <a:rPr lang="en-US" altLang="zh-TW" sz="2000" dirty="0" smtClean="0"/>
              <a:t>					  50,000</a:t>
            </a:r>
            <a:endParaRPr lang="zh-TW" altLang="en-US" sz="2000" dirty="0"/>
          </a:p>
          <a:p>
            <a:pPr defTabSz="360000">
              <a:lnSpc>
                <a:spcPct val="150000"/>
              </a:lnSpc>
            </a:pPr>
            <a:r>
              <a:rPr lang="en-US" altLang="zh-TW" sz="2000" dirty="0" smtClean="0"/>
              <a:t>	   </a:t>
            </a:r>
            <a:r>
              <a:rPr lang="zh-TW" altLang="en-US" sz="2000" dirty="0" smtClean="0"/>
              <a:t>出售</a:t>
            </a:r>
            <a:r>
              <a:rPr lang="zh-TW" altLang="en-US" sz="2000" dirty="0"/>
              <a:t>帳款</a:t>
            </a:r>
            <a:r>
              <a:rPr lang="zh-TW" altLang="en-US" sz="2000" dirty="0" smtClean="0"/>
              <a:t>利益</a:t>
            </a:r>
            <a:r>
              <a:rPr lang="en-US" altLang="zh-TW" sz="2000" dirty="0" smtClean="0"/>
              <a:t>			</a:t>
            </a:r>
            <a:r>
              <a:rPr lang="zh-TW" altLang="en-US" sz="2000" dirty="0"/>
              <a:t>	</a:t>
            </a:r>
            <a:r>
              <a:rPr lang="en-US" altLang="zh-TW" sz="2000" dirty="0"/>
              <a:t> </a:t>
            </a:r>
            <a:r>
              <a:rPr lang="en-US" altLang="zh-TW" sz="2000" dirty="0" smtClean="0"/>
              <a:t> 50,000</a:t>
            </a:r>
            <a:endParaRPr lang="en-US" altLang="zh-TW" sz="2000" dirty="0"/>
          </a:p>
          <a:p>
            <a:pPr defTabSz="360000">
              <a:lnSpc>
                <a:spcPct val="150000"/>
              </a:lnSpc>
            </a:pPr>
            <a:endParaRPr lang="zh-TW" altLang="en-US" sz="2000" dirty="0"/>
          </a:p>
          <a:p>
            <a:pPr defTabSz="360000">
              <a:lnSpc>
                <a:spcPct val="150000"/>
              </a:lnSpc>
            </a:pPr>
            <a:r>
              <a:rPr lang="zh-TW" altLang="en-US" sz="2000" dirty="0" smtClean="0"/>
              <a:t>保證</a:t>
            </a:r>
            <a:r>
              <a:rPr lang="zh-TW" altLang="en-US" sz="2000" dirty="0"/>
              <a:t>負債	</a:t>
            </a:r>
            <a:r>
              <a:rPr lang="en-US" altLang="zh-TW" sz="2000" dirty="0" smtClean="0"/>
              <a:t>				33,333</a:t>
            </a:r>
            <a:r>
              <a:rPr lang="en-US" altLang="zh-TW" sz="2000" dirty="0"/>
              <a:t>	</a:t>
            </a:r>
          </a:p>
          <a:p>
            <a:pPr defTabSz="360000">
              <a:lnSpc>
                <a:spcPct val="150000"/>
              </a:lnSpc>
            </a:pPr>
            <a:r>
              <a:rPr lang="en-US" altLang="zh-TW" sz="2000" dirty="0"/>
              <a:t>	 </a:t>
            </a:r>
            <a:r>
              <a:rPr lang="en-US" altLang="zh-TW" sz="2000" dirty="0" smtClean="0"/>
              <a:t>  </a:t>
            </a:r>
            <a:r>
              <a:rPr lang="zh-TW" altLang="en-US" sz="2000" dirty="0" smtClean="0"/>
              <a:t>保證</a:t>
            </a:r>
            <a:r>
              <a:rPr lang="zh-TW" altLang="en-US" sz="2000" dirty="0"/>
              <a:t>收入		</a:t>
            </a:r>
            <a:r>
              <a:rPr lang="en-US" altLang="zh-TW" sz="2000" dirty="0" smtClean="0"/>
              <a:t>			  33,333</a:t>
            </a:r>
          </a:p>
          <a:p>
            <a:pPr defTabSz="360000">
              <a:lnSpc>
                <a:spcPct val="150000"/>
              </a:lnSpc>
            </a:pPr>
            <a:r>
              <a:rPr lang="en-US" altLang="zh-TW" sz="2000" dirty="0"/>
              <a:t>	</a:t>
            </a:r>
          </a:p>
        </p:txBody>
      </p:sp>
    </p:spTree>
    <p:extLst>
      <p:ext uri="{BB962C8B-B14F-4D97-AF65-F5344CB8AC3E}">
        <p14:creationId xmlns:p14="http://schemas.microsoft.com/office/powerpoint/2010/main" val="2512745732"/>
      </p:ext>
    </p:extLst>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000" y="1200609"/>
            <a:ext cx="8748480" cy="6500306"/>
          </a:xfrm>
          <a:prstGeom prst="rect">
            <a:avLst/>
          </a:prstGeom>
        </p:spPr>
        <p:txBody>
          <a:bodyPr wrap="square">
            <a:spAutoFit/>
          </a:bodyPr>
          <a:lstStyle/>
          <a:p>
            <a:pPr defTabSz="360000">
              <a:lnSpc>
                <a:spcPct val="150000"/>
              </a:lnSpc>
            </a:pPr>
            <a:r>
              <a:rPr lang="en-US" altLang="zh-TW" sz="2000" b="1" dirty="0" smtClean="0">
                <a:solidFill>
                  <a:srgbClr val="0070C0"/>
                </a:solidFill>
              </a:rPr>
              <a:t>a</a:t>
            </a:r>
            <a:r>
              <a:rPr lang="en-US" altLang="zh-TW" sz="2000" b="1" dirty="0">
                <a:solidFill>
                  <a:srgbClr val="0070C0"/>
                </a:solidFill>
              </a:rPr>
              <a:t>.</a:t>
            </a:r>
            <a:r>
              <a:rPr lang="zh-TW" altLang="en-US" sz="2000" b="1" dirty="0">
                <a:solidFill>
                  <a:srgbClr val="0070C0"/>
                </a:solidFill>
              </a:rPr>
              <a:t>有</a:t>
            </a:r>
            <a:r>
              <a:rPr lang="en-US" altLang="zh-TW" sz="2000" b="1" dirty="0">
                <a:solidFill>
                  <a:srgbClr val="0070C0"/>
                </a:solidFill>
              </a:rPr>
              <a:t>$100,000</a:t>
            </a:r>
            <a:r>
              <a:rPr lang="zh-TW" altLang="en-US" sz="2000" b="1" dirty="0">
                <a:solidFill>
                  <a:srgbClr val="0070C0"/>
                </a:solidFill>
              </a:rPr>
              <a:t>壞帳未收回：</a:t>
            </a:r>
            <a:endParaRPr lang="en-US" altLang="zh-TW" sz="2000" b="1" dirty="0" smtClean="0">
              <a:solidFill>
                <a:srgbClr val="0070C0"/>
              </a:solidFill>
            </a:endParaRPr>
          </a:p>
          <a:p>
            <a:pPr defTabSz="360000">
              <a:lnSpc>
                <a:spcPct val="150000"/>
              </a:lnSpc>
            </a:pPr>
            <a:r>
              <a:rPr lang="en-US" altLang="zh-TW" sz="2000" dirty="0" smtClean="0"/>
              <a:t>X2</a:t>
            </a:r>
            <a:r>
              <a:rPr lang="en-US" altLang="zh-TW" sz="2000" dirty="0"/>
              <a:t>/ </a:t>
            </a:r>
            <a:r>
              <a:rPr lang="en-US" altLang="zh-TW" sz="2000" dirty="0" smtClean="0"/>
              <a:t> 3</a:t>
            </a:r>
            <a:r>
              <a:rPr lang="en-US" altLang="zh-TW" sz="2000" dirty="0"/>
              <a:t>/ </a:t>
            </a:r>
            <a:r>
              <a:rPr lang="en-US" altLang="zh-TW" sz="2000" dirty="0" smtClean="0"/>
              <a:t>1 </a:t>
            </a:r>
            <a:r>
              <a:rPr lang="zh-TW" altLang="en-US" sz="2000" dirty="0" smtClean="0"/>
              <a:t>保證</a:t>
            </a:r>
            <a:r>
              <a:rPr lang="zh-TW" altLang="en-US" sz="2000" dirty="0"/>
              <a:t>負債	</a:t>
            </a:r>
            <a:r>
              <a:rPr lang="en-US" altLang="zh-TW" sz="2000" dirty="0" smtClean="0"/>
              <a:t>		16,667</a:t>
            </a:r>
            <a:r>
              <a:rPr lang="en-US" altLang="zh-TW" sz="2000" dirty="0"/>
              <a:t>						</a:t>
            </a:r>
          </a:p>
          <a:p>
            <a:pPr defTabSz="360000">
              <a:lnSpc>
                <a:spcPct val="150000"/>
              </a:lnSpc>
            </a:pPr>
            <a:r>
              <a:rPr lang="en-US" altLang="zh-TW" sz="2000" dirty="0"/>
              <a:t>	</a:t>
            </a:r>
            <a:r>
              <a:rPr lang="en-US" altLang="zh-TW" sz="2000" dirty="0" smtClean="0"/>
              <a:t>	    </a:t>
            </a:r>
            <a:r>
              <a:rPr lang="zh-TW" altLang="en-US" sz="2000" dirty="0" smtClean="0"/>
              <a:t>保證</a:t>
            </a:r>
            <a:r>
              <a:rPr lang="zh-TW" altLang="en-US" sz="2000" dirty="0"/>
              <a:t>損失	</a:t>
            </a:r>
            <a:r>
              <a:rPr lang="en-US" altLang="zh-TW" sz="2000" dirty="0" smtClean="0"/>
              <a:t>		83,333</a:t>
            </a:r>
            <a:r>
              <a:rPr lang="en-US" altLang="zh-TW" sz="2000" dirty="0"/>
              <a:t>						</a:t>
            </a:r>
          </a:p>
          <a:p>
            <a:pPr defTabSz="360000">
              <a:lnSpc>
                <a:spcPct val="150000"/>
              </a:lnSpc>
            </a:pPr>
            <a:r>
              <a:rPr lang="en-US" altLang="zh-TW" sz="2000" dirty="0"/>
              <a:t>	</a:t>
            </a:r>
            <a:r>
              <a:rPr lang="zh-TW" altLang="en-US" sz="2000" dirty="0"/>
              <a:t>　　</a:t>
            </a:r>
            <a:r>
              <a:rPr lang="en-US" altLang="zh-TW" sz="2000" dirty="0" smtClean="0"/>
              <a:t>		</a:t>
            </a:r>
            <a:r>
              <a:rPr lang="zh-TW" altLang="en-US" sz="2000" dirty="0" smtClean="0"/>
              <a:t>現</a:t>
            </a:r>
            <a:r>
              <a:rPr lang="zh-TW" altLang="en-US" sz="2000" dirty="0"/>
              <a:t>　　金			</a:t>
            </a:r>
            <a:r>
              <a:rPr lang="en-US" altLang="zh-TW" sz="2000" dirty="0"/>
              <a:t> </a:t>
            </a:r>
            <a:r>
              <a:rPr lang="en-US" altLang="zh-TW" sz="2000" dirty="0" smtClean="0"/>
              <a:t> 100,000</a:t>
            </a:r>
          </a:p>
          <a:p>
            <a:pPr defTabSz="360000">
              <a:lnSpc>
                <a:spcPct val="150000"/>
              </a:lnSpc>
            </a:pPr>
            <a:endParaRPr lang="en-US" altLang="zh-TW" sz="2000" dirty="0"/>
          </a:p>
          <a:p>
            <a:pPr defTabSz="360000">
              <a:lnSpc>
                <a:spcPct val="150000"/>
              </a:lnSpc>
            </a:pPr>
            <a:endParaRPr lang="en-US" altLang="zh-TW" sz="2000" dirty="0" smtClean="0"/>
          </a:p>
          <a:p>
            <a:pPr defTabSz="360000">
              <a:lnSpc>
                <a:spcPct val="150000"/>
              </a:lnSpc>
            </a:pPr>
            <a:r>
              <a:rPr lang="en-US" altLang="zh-TW" sz="2000" b="1" dirty="0" smtClean="0">
                <a:solidFill>
                  <a:srgbClr val="0070C0"/>
                </a:solidFill>
              </a:rPr>
              <a:t>b</a:t>
            </a:r>
            <a:r>
              <a:rPr lang="en-US" altLang="zh-TW" sz="2000" b="1" dirty="0">
                <a:solidFill>
                  <a:srgbClr val="0070C0"/>
                </a:solidFill>
              </a:rPr>
              <a:t>.</a:t>
            </a:r>
            <a:r>
              <a:rPr lang="zh-TW" altLang="en-US" sz="2000" b="1" dirty="0">
                <a:solidFill>
                  <a:srgbClr val="0070C0"/>
                </a:solidFill>
              </a:rPr>
              <a:t>有</a:t>
            </a:r>
            <a:r>
              <a:rPr lang="en-US" altLang="zh-TW" sz="2000" b="1" dirty="0">
                <a:solidFill>
                  <a:srgbClr val="0070C0"/>
                </a:solidFill>
              </a:rPr>
              <a:t>$20,000</a:t>
            </a:r>
            <a:r>
              <a:rPr lang="zh-TW" altLang="en-US" sz="2000" b="1" dirty="0">
                <a:solidFill>
                  <a:srgbClr val="0070C0"/>
                </a:solidFill>
              </a:rPr>
              <a:t>壞帳未收回：</a:t>
            </a:r>
            <a:r>
              <a:rPr lang="zh-TW" altLang="en-US" sz="2000" dirty="0"/>
              <a:t>					</a:t>
            </a:r>
          </a:p>
          <a:p>
            <a:pPr defTabSz="360000">
              <a:lnSpc>
                <a:spcPct val="150000"/>
              </a:lnSpc>
            </a:pPr>
            <a:r>
              <a:rPr lang="zh-TW" altLang="en-US" sz="2000" dirty="0"/>
              <a:t>	</a:t>
            </a:r>
            <a:r>
              <a:rPr lang="en-US" altLang="zh-TW" sz="2000" dirty="0" smtClean="0"/>
              <a:t>	   </a:t>
            </a:r>
            <a:r>
              <a:rPr lang="zh-TW" altLang="en-US" sz="2000" dirty="0" smtClean="0"/>
              <a:t>保證</a:t>
            </a:r>
            <a:r>
              <a:rPr lang="zh-TW" altLang="en-US" sz="2000" dirty="0"/>
              <a:t>負債	</a:t>
            </a:r>
            <a:r>
              <a:rPr lang="en-US" altLang="zh-TW" sz="2000" dirty="0" smtClean="0"/>
              <a:t>		16,667</a:t>
            </a:r>
            <a:r>
              <a:rPr lang="en-US" altLang="zh-TW" sz="2000" dirty="0"/>
              <a:t>						</a:t>
            </a:r>
          </a:p>
          <a:p>
            <a:pPr defTabSz="360000">
              <a:lnSpc>
                <a:spcPct val="150000"/>
              </a:lnSpc>
            </a:pPr>
            <a:r>
              <a:rPr lang="en-US" altLang="zh-TW" sz="2000" dirty="0"/>
              <a:t>	</a:t>
            </a:r>
            <a:r>
              <a:rPr lang="en-US" altLang="zh-TW" sz="2000" dirty="0" smtClean="0"/>
              <a:t>	   </a:t>
            </a:r>
            <a:r>
              <a:rPr lang="zh-TW" altLang="en-US" sz="2000" dirty="0" smtClean="0"/>
              <a:t>保證</a:t>
            </a:r>
            <a:r>
              <a:rPr lang="zh-TW" altLang="en-US" sz="2000" dirty="0"/>
              <a:t>損失	</a:t>
            </a:r>
            <a:r>
              <a:rPr lang="en-US" altLang="zh-TW" sz="2000" dirty="0" smtClean="0"/>
              <a:t>		  3,333</a:t>
            </a:r>
            <a:r>
              <a:rPr lang="en-US" altLang="zh-TW" sz="2000" dirty="0"/>
              <a:t>						</a:t>
            </a:r>
          </a:p>
          <a:p>
            <a:pPr defTabSz="360000">
              <a:lnSpc>
                <a:spcPct val="150000"/>
              </a:lnSpc>
            </a:pPr>
            <a:r>
              <a:rPr lang="en-US" altLang="zh-TW" sz="2000" dirty="0"/>
              <a:t>	</a:t>
            </a:r>
            <a:r>
              <a:rPr lang="zh-TW" altLang="en-US" sz="2000" dirty="0"/>
              <a:t>　　</a:t>
            </a:r>
            <a:r>
              <a:rPr lang="en-US" altLang="zh-TW" sz="2000" dirty="0" smtClean="0"/>
              <a:t>		</a:t>
            </a:r>
            <a:r>
              <a:rPr lang="zh-TW" altLang="en-US" sz="2000" dirty="0" smtClean="0"/>
              <a:t>現</a:t>
            </a:r>
            <a:r>
              <a:rPr lang="zh-TW" altLang="en-US" sz="2000" dirty="0"/>
              <a:t>　　金			</a:t>
            </a:r>
            <a:r>
              <a:rPr lang="en-US" altLang="zh-TW" sz="2000" dirty="0"/>
              <a:t> </a:t>
            </a:r>
            <a:r>
              <a:rPr lang="en-US" altLang="zh-TW" sz="2000" dirty="0" smtClean="0"/>
              <a:t>   20,000</a:t>
            </a:r>
            <a:r>
              <a:rPr lang="en-US" altLang="zh-TW" sz="2000" dirty="0"/>
              <a:t>				</a:t>
            </a:r>
          </a:p>
          <a:p>
            <a:pPr defTabSz="360000">
              <a:lnSpc>
                <a:spcPct val="150000"/>
              </a:lnSpc>
            </a:pPr>
            <a:r>
              <a:rPr lang="en-US" altLang="zh-TW" sz="2000" dirty="0"/>
              <a:t>								</a:t>
            </a:r>
          </a:p>
          <a:p>
            <a:pPr defTabSz="360000">
              <a:lnSpc>
                <a:spcPct val="150000"/>
              </a:lnSpc>
            </a:pPr>
            <a:r>
              <a:rPr lang="en-US" altLang="zh-TW" sz="2000" dirty="0"/>
              <a:t>								</a:t>
            </a:r>
          </a:p>
          <a:p>
            <a:pPr defTabSz="360000">
              <a:lnSpc>
                <a:spcPct val="150000"/>
              </a:lnSpc>
            </a:pPr>
            <a:r>
              <a:rPr lang="en-US" altLang="zh-TW" sz="2000" dirty="0"/>
              <a:t>					</a:t>
            </a:r>
          </a:p>
          <a:p>
            <a:pPr defTabSz="360000">
              <a:lnSpc>
                <a:spcPct val="150000"/>
              </a:lnSpc>
            </a:pPr>
            <a:r>
              <a:rPr lang="en-US" altLang="zh-TW" sz="2000" dirty="0"/>
              <a:t>	</a:t>
            </a:r>
            <a:r>
              <a:rPr lang="zh-TW" altLang="en-US" sz="2000" dirty="0"/>
              <a:t>					</a:t>
            </a:r>
          </a:p>
        </p:txBody>
      </p:sp>
      <p:sp>
        <p:nvSpPr>
          <p:cNvPr id="4" name="矩形 3"/>
          <p:cNvSpPr/>
          <p:nvPr/>
        </p:nvSpPr>
        <p:spPr>
          <a:xfrm>
            <a:off x="4716016" y="1168291"/>
            <a:ext cx="8856000" cy="6555641"/>
          </a:xfrm>
          <a:prstGeom prst="rect">
            <a:avLst/>
          </a:prstGeom>
        </p:spPr>
        <p:txBody>
          <a:bodyPr>
            <a:spAutoFit/>
          </a:bodyPr>
          <a:lstStyle/>
          <a:p>
            <a:pPr defTabSz="360000">
              <a:lnSpc>
                <a:spcPct val="150000"/>
              </a:lnSpc>
            </a:pPr>
            <a:r>
              <a:rPr lang="en-US" altLang="zh-TW" sz="2000" dirty="0"/>
              <a:t>	</a:t>
            </a:r>
          </a:p>
          <a:p>
            <a:pPr defTabSz="360000">
              <a:lnSpc>
                <a:spcPct val="150000"/>
              </a:lnSpc>
            </a:pPr>
            <a:r>
              <a:rPr lang="zh-TW" altLang="en-US" sz="2000" dirty="0" smtClean="0"/>
              <a:t>應</a:t>
            </a:r>
            <a:r>
              <a:rPr lang="zh-TW" altLang="en-US" sz="2000" dirty="0"/>
              <a:t>收帳款移轉負債	</a:t>
            </a:r>
            <a:r>
              <a:rPr lang="en-US" altLang="zh-TW" sz="2000" dirty="0"/>
              <a:t> </a:t>
            </a:r>
            <a:r>
              <a:rPr lang="en-US" altLang="zh-TW" sz="2000" dirty="0" smtClean="0"/>
              <a:t>   600,000</a:t>
            </a:r>
            <a:r>
              <a:rPr lang="en-US" altLang="zh-TW" sz="2000" dirty="0"/>
              <a:t>	</a:t>
            </a:r>
          </a:p>
          <a:p>
            <a:pPr defTabSz="360000">
              <a:lnSpc>
                <a:spcPct val="150000"/>
              </a:lnSpc>
            </a:pPr>
            <a:r>
              <a:rPr lang="en-US" altLang="zh-TW" sz="2000" dirty="0" smtClean="0"/>
              <a:t>	</a:t>
            </a:r>
            <a:r>
              <a:rPr lang="en-US" altLang="zh-TW" sz="2000" dirty="0" smtClean="0"/>
              <a:t>  </a:t>
            </a:r>
            <a:r>
              <a:rPr lang="zh-TW" altLang="en-US" sz="2000" dirty="0" smtClean="0"/>
              <a:t>應</a:t>
            </a:r>
            <a:r>
              <a:rPr lang="zh-TW" altLang="en-US" sz="2000" dirty="0"/>
              <a:t>收帳款		</a:t>
            </a:r>
            <a:r>
              <a:rPr lang="en-US" altLang="zh-TW" sz="2000" dirty="0" smtClean="0"/>
              <a:t>			600,000</a:t>
            </a:r>
            <a:endParaRPr lang="en-US" altLang="zh-TW" sz="2000" dirty="0"/>
          </a:p>
          <a:p>
            <a:pPr defTabSz="360000">
              <a:lnSpc>
                <a:spcPct val="150000"/>
              </a:lnSpc>
            </a:pPr>
            <a:r>
              <a:rPr lang="zh-TW" altLang="en-US" sz="2000" dirty="0" smtClean="0"/>
              <a:t>保證</a:t>
            </a:r>
            <a:r>
              <a:rPr lang="zh-TW" altLang="en-US" sz="2000" dirty="0"/>
              <a:t>負債	</a:t>
            </a:r>
            <a:r>
              <a:rPr lang="en-US" altLang="zh-TW" sz="2000" dirty="0" smtClean="0"/>
              <a:t>				16,667</a:t>
            </a:r>
            <a:r>
              <a:rPr lang="en-US" altLang="zh-TW" sz="2000" dirty="0"/>
              <a:t>	</a:t>
            </a:r>
          </a:p>
          <a:p>
            <a:pPr defTabSz="360000">
              <a:lnSpc>
                <a:spcPct val="150000"/>
              </a:lnSpc>
            </a:pPr>
            <a:r>
              <a:rPr lang="zh-TW" altLang="en-US" sz="2000" dirty="0" smtClean="0"/>
              <a:t>保證</a:t>
            </a:r>
            <a:r>
              <a:rPr lang="zh-TW" altLang="en-US" sz="2000" dirty="0"/>
              <a:t>損失	</a:t>
            </a:r>
            <a:r>
              <a:rPr lang="en-US" altLang="zh-TW" sz="2000" dirty="0" smtClean="0"/>
              <a:t>				83,333</a:t>
            </a:r>
            <a:r>
              <a:rPr lang="en-US" altLang="zh-TW" sz="2000" dirty="0"/>
              <a:t>	</a:t>
            </a:r>
          </a:p>
          <a:p>
            <a:pPr defTabSz="360000">
              <a:lnSpc>
                <a:spcPct val="150000"/>
              </a:lnSpc>
            </a:pPr>
            <a:r>
              <a:rPr lang="en-US" altLang="zh-TW" sz="2000" dirty="0" smtClean="0"/>
              <a:t>	</a:t>
            </a:r>
            <a:r>
              <a:rPr lang="en-US" altLang="zh-TW" sz="2000" dirty="0" smtClean="0"/>
              <a:t>  </a:t>
            </a:r>
            <a:r>
              <a:rPr lang="zh-TW" altLang="en-US" sz="2000" dirty="0" smtClean="0"/>
              <a:t>現</a:t>
            </a:r>
            <a:r>
              <a:rPr lang="zh-TW" altLang="en-US" sz="2000" dirty="0"/>
              <a:t>　　金		</a:t>
            </a:r>
            <a:r>
              <a:rPr lang="en-US" altLang="zh-TW" sz="2000" dirty="0" smtClean="0"/>
              <a:t>			100,000</a:t>
            </a:r>
            <a:endParaRPr lang="en-US" altLang="zh-TW" sz="2000" dirty="0"/>
          </a:p>
          <a:p>
            <a:pPr defTabSz="360000">
              <a:lnSpc>
                <a:spcPct val="150000"/>
              </a:lnSpc>
            </a:pPr>
            <a:endParaRPr lang="en-US" altLang="zh-TW" sz="2000" dirty="0" smtClean="0"/>
          </a:p>
          <a:p>
            <a:pPr defTabSz="360000">
              <a:lnSpc>
                <a:spcPct val="150000"/>
              </a:lnSpc>
            </a:pPr>
            <a:r>
              <a:rPr lang="zh-TW" altLang="en-US" sz="2000" dirty="0" smtClean="0"/>
              <a:t>應</a:t>
            </a:r>
            <a:r>
              <a:rPr lang="zh-TW" altLang="en-US" sz="2000" dirty="0"/>
              <a:t>數帳款移轉負債	</a:t>
            </a:r>
            <a:r>
              <a:rPr lang="en-US" altLang="zh-TW" sz="2000" dirty="0"/>
              <a:t> </a:t>
            </a:r>
            <a:r>
              <a:rPr lang="en-US" altLang="zh-TW" sz="2000" dirty="0" smtClean="0"/>
              <a:t>   600,000</a:t>
            </a:r>
            <a:r>
              <a:rPr lang="en-US" altLang="zh-TW" sz="2000" dirty="0"/>
              <a:t>	</a:t>
            </a:r>
          </a:p>
          <a:p>
            <a:pPr defTabSz="360000">
              <a:lnSpc>
                <a:spcPct val="150000"/>
              </a:lnSpc>
            </a:pPr>
            <a:r>
              <a:rPr lang="en-US" altLang="zh-TW" sz="2000" dirty="0" smtClean="0"/>
              <a:t>	</a:t>
            </a:r>
            <a:r>
              <a:rPr lang="en-US" altLang="zh-TW" sz="2000" dirty="0" smtClean="0"/>
              <a:t>  </a:t>
            </a:r>
            <a:r>
              <a:rPr lang="zh-TW" altLang="en-US" sz="2000" dirty="0" smtClean="0"/>
              <a:t>應</a:t>
            </a:r>
            <a:r>
              <a:rPr lang="zh-TW" altLang="en-US" sz="2000" dirty="0"/>
              <a:t>收帳款		</a:t>
            </a:r>
            <a:r>
              <a:rPr lang="en-US" altLang="zh-TW" sz="2000" dirty="0" smtClean="0"/>
              <a:t>			600,000</a:t>
            </a:r>
            <a:endParaRPr lang="en-US" altLang="zh-TW" sz="2000" dirty="0"/>
          </a:p>
          <a:p>
            <a:pPr defTabSz="360000">
              <a:lnSpc>
                <a:spcPct val="150000"/>
              </a:lnSpc>
            </a:pPr>
            <a:r>
              <a:rPr lang="zh-TW" altLang="en-US" sz="2000" dirty="0" smtClean="0"/>
              <a:t>保證</a:t>
            </a:r>
            <a:r>
              <a:rPr lang="zh-TW" altLang="en-US" sz="2000" dirty="0"/>
              <a:t>負債	</a:t>
            </a:r>
            <a:r>
              <a:rPr lang="en-US" altLang="zh-TW" sz="2000" dirty="0" smtClean="0"/>
              <a:t>				16,667</a:t>
            </a:r>
            <a:r>
              <a:rPr lang="en-US" altLang="zh-TW" sz="2000" dirty="0"/>
              <a:t>	</a:t>
            </a:r>
          </a:p>
          <a:p>
            <a:pPr defTabSz="360000">
              <a:lnSpc>
                <a:spcPct val="150000"/>
              </a:lnSpc>
            </a:pPr>
            <a:r>
              <a:rPr lang="zh-TW" altLang="en-US" sz="2000" dirty="0" smtClean="0"/>
              <a:t>保證</a:t>
            </a:r>
            <a:r>
              <a:rPr lang="zh-TW" altLang="en-US" sz="2000" dirty="0"/>
              <a:t>損失	</a:t>
            </a:r>
            <a:r>
              <a:rPr lang="en-US" altLang="zh-TW" sz="2000" dirty="0" smtClean="0"/>
              <a:t>				  3,333</a:t>
            </a:r>
            <a:r>
              <a:rPr lang="en-US" altLang="zh-TW" sz="2000" dirty="0"/>
              <a:t>	</a:t>
            </a:r>
          </a:p>
          <a:p>
            <a:pPr defTabSz="360000">
              <a:lnSpc>
                <a:spcPct val="150000"/>
              </a:lnSpc>
            </a:pPr>
            <a:r>
              <a:rPr lang="en-US" altLang="zh-TW" sz="2000" dirty="0" smtClean="0"/>
              <a:t>	</a:t>
            </a:r>
            <a:r>
              <a:rPr lang="en-US" altLang="zh-TW" sz="2000" dirty="0" smtClean="0"/>
              <a:t>   </a:t>
            </a:r>
            <a:r>
              <a:rPr lang="zh-TW" altLang="en-US" sz="2000" dirty="0" smtClean="0"/>
              <a:t>現</a:t>
            </a:r>
            <a:r>
              <a:rPr lang="zh-TW" altLang="en-US" sz="2000" dirty="0"/>
              <a:t>　　金		</a:t>
            </a:r>
            <a:r>
              <a:rPr lang="en-US" altLang="zh-TW" sz="2000" dirty="0" smtClean="0"/>
              <a:t>			  20,000</a:t>
            </a:r>
            <a:endParaRPr lang="en-US" altLang="zh-TW" sz="2000" dirty="0"/>
          </a:p>
          <a:p>
            <a:pPr defTabSz="360000">
              <a:lnSpc>
                <a:spcPct val="150000"/>
              </a:lnSpc>
            </a:pPr>
            <a:endParaRPr lang="en-US" altLang="zh-TW" sz="2000" dirty="0"/>
          </a:p>
          <a:p>
            <a:pPr defTabSz="360000">
              <a:lnSpc>
                <a:spcPct val="150000"/>
              </a:lnSpc>
            </a:pPr>
            <a:endParaRPr lang="zh-TW" altLang="en-US" sz="2000" dirty="0"/>
          </a:p>
        </p:txBody>
      </p:sp>
    </p:spTree>
    <p:extLst>
      <p:ext uri="{BB962C8B-B14F-4D97-AF65-F5344CB8AC3E}">
        <p14:creationId xmlns:p14="http://schemas.microsoft.com/office/powerpoint/2010/main" val="2854115496"/>
      </p:ext>
    </p:extLst>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1196975"/>
            <a:ext cx="8855075" cy="5400675"/>
          </a:xfrm>
        </p:spPr>
        <p:txBody>
          <a:bodyPr/>
          <a:lstStyle/>
          <a:p>
            <a:pPr marL="0" indent="0">
              <a:buNone/>
            </a:pPr>
            <a:r>
              <a:rPr lang="zh-TW" altLang="en-US" sz="2400" b="1" dirty="0">
                <a:solidFill>
                  <a:srgbClr val="FF0000"/>
                </a:solidFill>
              </a:rPr>
              <a:t>二、應收款項融資的會計</a:t>
            </a:r>
            <a:r>
              <a:rPr lang="zh-TW" altLang="en-US" sz="2400" b="1" dirty="0" smtClean="0">
                <a:solidFill>
                  <a:srgbClr val="FF0000"/>
                </a:solidFill>
              </a:rPr>
              <a:t>處理</a:t>
            </a:r>
            <a:endParaRPr lang="en-US" altLang="zh-TW" sz="2400" b="1" dirty="0" smtClean="0">
              <a:solidFill>
                <a:srgbClr val="FF0000"/>
              </a:solidFill>
            </a:endParaRPr>
          </a:p>
          <a:p>
            <a:pPr marL="0" indent="0">
              <a:buNone/>
            </a:pPr>
            <a:r>
              <a:rPr lang="en-US" altLang="zh-TW" sz="2400" dirty="0" smtClean="0"/>
              <a:t>   2</a:t>
            </a:r>
            <a:r>
              <a:rPr lang="en-US" altLang="zh-TW" sz="2400" dirty="0"/>
              <a:t>.</a:t>
            </a:r>
            <a:r>
              <a:rPr lang="zh-TW" altLang="en-US" sz="2400" dirty="0"/>
              <a:t>應收票據融資（貼現）</a:t>
            </a:r>
          </a:p>
        </p:txBody>
      </p:sp>
      <p:sp>
        <p:nvSpPr>
          <p:cNvPr id="6" name="矩形 5"/>
          <p:cNvSpPr/>
          <p:nvPr/>
        </p:nvSpPr>
        <p:spPr bwMode="auto">
          <a:xfrm>
            <a:off x="2483768" y="1628800"/>
            <a:ext cx="1008112" cy="504056"/>
          </a:xfrm>
          <a:prstGeom prst="rect">
            <a:avLst/>
          </a:prstGeom>
          <a:noFill/>
          <a:ln w="190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7" name="文字方塊 6"/>
          <p:cNvSpPr txBox="1"/>
          <p:nvPr/>
        </p:nvSpPr>
        <p:spPr>
          <a:xfrm>
            <a:off x="3742507" y="1778913"/>
            <a:ext cx="4645917" cy="707886"/>
          </a:xfrm>
          <a:prstGeom prst="rect">
            <a:avLst/>
          </a:prstGeom>
          <a:noFill/>
          <a:ln w="19050">
            <a:solidFill>
              <a:srgbClr val="FF0000"/>
            </a:solidFill>
          </a:ln>
        </p:spPr>
        <p:txBody>
          <a:bodyPr wrap="square" rtlCol="0">
            <a:spAutoFit/>
          </a:bodyPr>
          <a:lstStyle/>
          <a:p>
            <a:r>
              <a:rPr lang="zh-TW" altLang="en-US" sz="2000" dirty="0"/>
              <a:t>將未到期的票據向金融機構支付利息，以提早取得現金</a:t>
            </a:r>
          </a:p>
        </p:txBody>
      </p:sp>
      <p:sp>
        <p:nvSpPr>
          <p:cNvPr id="8" name="文字方塊 7"/>
          <p:cNvSpPr txBox="1"/>
          <p:nvPr/>
        </p:nvSpPr>
        <p:spPr>
          <a:xfrm>
            <a:off x="107504" y="2286744"/>
            <a:ext cx="2592288" cy="400110"/>
          </a:xfrm>
          <a:prstGeom prst="rect">
            <a:avLst/>
          </a:prstGeom>
          <a:noFill/>
          <a:ln w="28575">
            <a:solidFill>
              <a:srgbClr val="0070C0"/>
            </a:solidFill>
          </a:ln>
        </p:spPr>
        <p:txBody>
          <a:bodyPr wrap="square" rtlCol="0">
            <a:spAutoFit/>
          </a:bodyPr>
          <a:lstStyle/>
          <a:p>
            <a:r>
              <a:rPr lang="zh-TW" altLang="en-US" sz="2000" dirty="0"/>
              <a:t>金融機構均有追索權</a:t>
            </a:r>
          </a:p>
        </p:txBody>
      </p:sp>
      <p:cxnSp>
        <p:nvCxnSpPr>
          <p:cNvPr id="14" name="直線單箭頭接點 13"/>
          <p:cNvCxnSpPr/>
          <p:nvPr/>
        </p:nvCxnSpPr>
        <p:spPr bwMode="auto">
          <a:xfrm flipV="1">
            <a:off x="971600" y="1988840"/>
            <a:ext cx="72008" cy="297904"/>
          </a:xfrm>
          <a:prstGeom prst="straightConnector1">
            <a:avLst/>
          </a:prstGeom>
          <a:solidFill>
            <a:schemeClr val="accent1"/>
          </a:solidFill>
          <a:ln w="28575" cap="sq" cmpd="sng" algn="ctr">
            <a:solidFill>
              <a:srgbClr val="0070C0"/>
            </a:solidFill>
            <a:prstDash val="solid"/>
            <a:round/>
            <a:headEnd type="none" w="sm" len="sm"/>
            <a:tailEnd type="triangle"/>
          </a:ln>
          <a:effectLst/>
        </p:spPr>
      </p:cxnSp>
      <p:sp>
        <p:nvSpPr>
          <p:cNvPr id="15" name="橢圓 14"/>
          <p:cNvSpPr/>
          <p:nvPr/>
        </p:nvSpPr>
        <p:spPr bwMode="auto">
          <a:xfrm>
            <a:off x="818556" y="2906960"/>
            <a:ext cx="1332000" cy="684000"/>
          </a:xfrm>
          <a:prstGeom prst="ellipse">
            <a:avLst/>
          </a:prstGeom>
          <a:solidFill>
            <a:schemeClr val="accent2">
              <a:lumMod val="40000"/>
              <a:lumOff val="6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貼現息</a:t>
            </a:r>
            <a:endParaRPr kumimoji="1" lang="zh-TW" altLang="en-US" sz="2400" b="0" i="0" u="none" strike="noStrike" cap="none" normalizeH="0" baseline="0" dirty="0" smtClean="0">
              <a:ln>
                <a:noFill/>
              </a:ln>
              <a:solidFill>
                <a:schemeClr val="tx1"/>
              </a:solidFill>
              <a:effectLst/>
              <a:latin typeface="+mn-ea"/>
            </a:endParaRPr>
          </a:p>
        </p:txBody>
      </p:sp>
      <p:sp>
        <p:nvSpPr>
          <p:cNvPr id="16" name="矩形 15"/>
          <p:cNvSpPr/>
          <p:nvPr/>
        </p:nvSpPr>
        <p:spPr bwMode="auto">
          <a:xfrm>
            <a:off x="3347864" y="2946115"/>
            <a:ext cx="1260000" cy="61200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到期值</a:t>
            </a:r>
            <a:endParaRPr kumimoji="1" lang="zh-TW" altLang="en-US" sz="2400" b="0" i="0" u="none" strike="noStrike" cap="none" normalizeH="0" baseline="0" dirty="0" smtClean="0">
              <a:ln>
                <a:noFill/>
              </a:ln>
              <a:solidFill>
                <a:schemeClr val="tx1"/>
              </a:solidFill>
              <a:effectLst/>
              <a:latin typeface="+mn-ea"/>
            </a:endParaRPr>
          </a:p>
        </p:txBody>
      </p:sp>
      <p:sp>
        <p:nvSpPr>
          <p:cNvPr id="17" name="矩形 16"/>
          <p:cNvSpPr/>
          <p:nvPr/>
        </p:nvSpPr>
        <p:spPr bwMode="auto">
          <a:xfrm>
            <a:off x="7128424" y="2946115"/>
            <a:ext cx="1260000" cy="61200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貼現期間</a:t>
            </a:r>
            <a:endParaRPr kumimoji="1" lang="zh-TW" altLang="en-US" sz="2400" b="0" i="0" u="none" strike="noStrike" cap="none" normalizeH="0" baseline="0" dirty="0" smtClean="0">
              <a:ln>
                <a:noFill/>
              </a:ln>
              <a:solidFill>
                <a:schemeClr val="tx1"/>
              </a:solidFill>
              <a:effectLst/>
              <a:latin typeface="+mn-ea"/>
            </a:endParaRPr>
          </a:p>
        </p:txBody>
      </p:sp>
      <p:sp>
        <p:nvSpPr>
          <p:cNvPr id="18" name="矩形 17"/>
          <p:cNvSpPr/>
          <p:nvPr/>
        </p:nvSpPr>
        <p:spPr bwMode="auto">
          <a:xfrm>
            <a:off x="5238144" y="2946115"/>
            <a:ext cx="1260000" cy="612000"/>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貼現率</a:t>
            </a:r>
            <a:endParaRPr kumimoji="1" lang="zh-TW" altLang="en-US" sz="2400" b="0" i="0" u="none" strike="noStrike" cap="none" normalizeH="0" baseline="0" dirty="0" smtClean="0">
              <a:ln>
                <a:noFill/>
              </a:ln>
              <a:solidFill>
                <a:schemeClr val="tx1"/>
              </a:solidFill>
              <a:effectLst/>
              <a:latin typeface="+mn-ea"/>
            </a:endParaRPr>
          </a:p>
        </p:txBody>
      </p:sp>
      <p:sp>
        <p:nvSpPr>
          <p:cNvPr id="19" name="等於 18"/>
          <p:cNvSpPr/>
          <p:nvPr/>
        </p:nvSpPr>
        <p:spPr bwMode="auto">
          <a:xfrm>
            <a:off x="2497182" y="3068960"/>
            <a:ext cx="504056" cy="360040"/>
          </a:xfrm>
          <a:prstGeom prst="mathEqual">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0" name="加號 19"/>
          <p:cNvSpPr/>
          <p:nvPr/>
        </p:nvSpPr>
        <p:spPr bwMode="auto">
          <a:xfrm>
            <a:off x="4743004" y="3068960"/>
            <a:ext cx="360000" cy="360000"/>
          </a:xfrm>
          <a:prstGeom prst="mathPlus">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1" name="加號 20"/>
          <p:cNvSpPr/>
          <p:nvPr/>
        </p:nvSpPr>
        <p:spPr bwMode="auto">
          <a:xfrm>
            <a:off x="6633284" y="3078548"/>
            <a:ext cx="360000" cy="360000"/>
          </a:xfrm>
          <a:prstGeom prst="mathPlus">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2" name="圓角矩形 21"/>
          <p:cNvSpPr/>
          <p:nvPr/>
        </p:nvSpPr>
        <p:spPr bwMode="auto">
          <a:xfrm>
            <a:off x="385493" y="3811066"/>
            <a:ext cx="2484000" cy="504056"/>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銀行所收貼現息</a:t>
            </a:r>
            <a:endParaRPr kumimoji="1" lang="zh-TW" altLang="en-US" sz="2400" b="0" i="0" u="none" strike="noStrike" cap="none" normalizeH="0" baseline="0" dirty="0" smtClean="0">
              <a:ln>
                <a:noFill/>
              </a:ln>
              <a:solidFill>
                <a:schemeClr val="tx1"/>
              </a:solidFill>
              <a:effectLst/>
              <a:latin typeface="+mn-ea"/>
            </a:endParaRPr>
          </a:p>
        </p:txBody>
      </p:sp>
      <p:sp>
        <p:nvSpPr>
          <p:cNvPr id="23" name="圓角矩形 22"/>
          <p:cNvSpPr/>
          <p:nvPr/>
        </p:nvSpPr>
        <p:spPr bwMode="auto">
          <a:xfrm>
            <a:off x="385493" y="4571908"/>
            <a:ext cx="2484000" cy="504056"/>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票據附息</a:t>
            </a:r>
            <a:endParaRPr kumimoji="1" lang="zh-TW" altLang="en-US" sz="2400" b="0" i="0" u="none" strike="noStrike" cap="none" normalizeH="0" baseline="0" dirty="0" smtClean="0">
              <a:ln>
                <a:noFill/>
              </a:ln>
              <a:solidFill>
                <a:schemeClr val="tx1"/>
              </a:solidFill>
              <a:effectLst/>
              <a:latin typeface="+mn-ea"/>
            </a:endParaRPr>
          </a:p>
        </p:txBody>
      </p:sp>
      <p:sp>
        <p:nvSpPr>
          <p:cNvPr id="24" name="圓角矩形 23"/>
          <p:cNvSpPr/>
          <p:nvPr/>
        </p:nvSpPr>
        <p:spPr bwMode="auto">
          <a:xfrm>
            <a:off x="385493" y="5332750"/>
            <a:ext cx="2484000" cy="504056"/>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應收票據貼現</a:t>
            </a:r>
            <a:endParaRPr kumimoji="1" lang="zh-TW" altLang="en-US" sz="2400" b="0" i="0" u="none" strike="noStrike" cap="none" normalizeH="0" baseline="0" dirty="0" smtClean="0">
              <a:ln>
                <a:noFill/>
              </a:ln>
              <a:solidFill>
                <a:schemeClr val="tx1"/>
              </a:solidFill>
              <a:effectLst/>
              <a:latin typeface="+mn-ea"/>
            </a:endParaRPr>
          </a:p>
        </p:txBody>
      </p:sp>
      <p:sp>
        <p:nvSpPr>
          <p:cNvPr id="25" name="圓角矩形 24"/>
          <p:cNvSpPr/>
          <p:nvPr/>
        </p:nvSpPr>
        <p:spPr bwMode="auto">
          <a:xfrm>
            <a:off x="385493" y="6093593"/>
            <a:ext cx="2484000" cy="504056"/>
          </a:xfrm>
          <a:prstGeom prst="round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應收票據貼現折價</a:t>
            </a:r>
            <a:endParaRPr kumimoji="1" lang="zh-TW" altLang="en-US" sz="2400" b="0" i="0" u="none" strike="noStrike" cap="none" normalizeH="0" baseline="0" dirty="0" smtClean="0">
              <a:ln>
                <a:noFill/>
              </a:ln>
              <a:solidFill>
                <a:schemeClr val="tx1"/>
              </a:solidFill>
              <a:effectLst/>
              <a:latin typeface="+mn-ea"/>
            </a:endParaRPr>
          </a:p>
        </p:txBody>
      </p:sp>
      <p:sp>
        <p:nvSpPr>
          <p:cNvPr id="26" name="文字方塊 25"/>
          <p:cNvSpPr txBox="1"/>
          <p:nvPr/>
        </p:nvSpPr>
        <p:spPr>
          <a:xfrm>
            <a:off x="3179380" y="3832261"/>
            <a:ext cx="3645420" cy="461665"/>
          </a:xfrm>
          <a:prstGeom prst="rect">
            <a:avLst/>
          </a:prstGeom>
          <a:noFill/>
        </p:spPr>
        <p:txBody>
          <a:bodyPr wrap="square" rtlCol="0">
            <a:spAutoFit/>
          </a:bodyPr>
          <a:lstStyle/>
          <a:p>
            <a:r>
              <a:rPr lang="zh-TW" altLang="en-US" sz="2400" dirty="0" smtClean="0">
                <a:latin typeface="+mn-ea"/>
              </a:rPr>
              <a:t>→貼現</a:t>
            </a:r>
            <a:r>
              <a:rPr lang="zh-TW" altLang="en-US" sz="2400" dirty="0">
                <a:latin typeface="+mn-ea"/>
              </a:rPr>
              <a:t>人的利息費用</a:t>
            </a:r>
          </a:p>
        </p:txBody>
      </p:sp>
      <p:sp>
        <p:nvSpPr>
          <p:cNvPr id="27" name="文字方塊 26"/>
          <p:cNvSpPr txBox="1"/>
          <p:nvPr/>
        </p:nvSpPr>
        <p:spPr>
          <a:xfrm>
            <a:off x="3179380" y="4568072"/>
            <a:ext cx="3645420" cy="461665"/>
          </a:xfrm>
          <a:prstGeom prst="rect">
            <a:avLst/>
          </a:prstGeom>
          <a:noFill/>
        </p:spPr>
        <p:txBody>
          <a:bodyPr wrap="square" rtlCol="0">
            <a:spAutoFit/>
          </a:bodyPr>
          <a:lstStyle/>
          <a:p>
            <a:r>
              <a:rPr lang="zh-TW" altLang="en-US" sz="2400" dirty="0">
                <a:latin typeface="+mn-ea"/>
              </a:rPr>
              <a:t>→貼現人的利息收入</a:t>
            </a:r>
          </a:p>
        </p:txBody>
      </p:sp>
      <p:sp>
        <p:nvSpPr>
          <p:cNvPr id="28" name="文字方塊 27"/>
          <p:cNvSpPr txBox="1"/>
          <p:nvPr/>
        </p:nvSpPr>
        <p:spPr>
          <a:xfrm>
            <a:off x="3179380" y="5352028"/>
            <a:ext cx="3949044" cy="461665"/>
          </a:xfrm>
          <a:prstGeom prst="rect">
            <a:avLst/>
          </a:prstGeom>
          <a:noFill/>
        </p:spPr>
        <p:txBody>
          <a:bodyPr wrap="square" rtlCol="0">
            <a:spAutoFit/>
          </a:bodyPr>
          <a:lstStyle/>
          <a:p>
            <a:r>
              <a:rPr lang="zh-TW" altLang="en-US" sz="2400" dirty="0">
                <a:latin typeface="+mn-ea"/>
              </a:rPr>
              <a:t>→記錄應收票據移轉之負債</a:t>
            </a:r>
          </a:p>
        </p:txBody>
      </p:sp>
      <p:sp>
        <p:nvSpPr>
          <p:cNvPr id="29" name="文字方塊 28"/>
          <p:cNvSpPr txBox="1"/>
          <p:nvPr/>
        </p:nvSpPr>
        <p:spPr>
          <a:xfrm>
            <a:off x="3179380" y="6090210"/>
            <a:ext cx="3645420" cy="461665"/>
          </a:xfrm>
          <a:prstGeom prst="rect">
            <a:avLst/>
          </a:prstGeom>
          <a:noFill/>
        </p:spPr>
        <p:txBody>
          <a:bodyPr wrap="square" rtlCol="0">
            <a:spAutoFit/>
          </a:bodyPr>
          <a:lstStyle/>
          <a:p>
            <a:r>
              <a:rPr lang="zh-TW" altLang="en-US" sz="2400" dirty="0">
                <a:latin typeface="+mn-ea"/>
              </a:rPr>
              <a:t>→代表預付利息</a:t>
            </a:r>
          </a:p>
        </p:txBody>
      </p:sp>
    </p:spTree>
    <p:extLst>
      <p:ext uri="{BB962C8B-B14F-4D97-AF65-F5344CB8AC3E}">
        <p14:creationId xmlns:p14="http://schemas.microsoft.com/office/powerpoint/2010/main" val="3031986894"/>
      </p:ext>
    </p:extLst>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196752"/>
            <a:ext cx="8856000" cy="5400600"/>
          </a:xfrm>
        </p:spPr>
        <p:txBody>
          <a:bodyPr/>
          <a:lstStyle/>
          <a:p>
            <a:pPr marL="0" indent="0">
              <a:buNone/>
            </a:pPr>
            <a:r>
              <a:rPr lang="zh-TW" altLang="en-US" sz="2400" dirty="0"/>
              <a:t>設新興公司於</a:t>
            </a:r>
            <a:r>
              <a:rPr lang="en-US" altLang="zh-TW" sz="2400" dirty="0"/>
              <a:t>7</a:t>
            </a:r>
            <a:r>
              <a:rPr lang="zh-TW" altLang="en-US" sz="2400" dirty="0"/>
              <a:t>月</a:t>
            </a:r>
            <a:r>
              <a:rPr lang="en-US" altLang="zh-TW" sz="2400" dirty="0"/>
              <a:t>1</a:t>
            </a:r>
            <a:r>
              <a:rPr lang="zh-TW" altLang="en-US" sz="2400" dirty="0"/>
              <a:t>日收到顧客明華公司的票據一紙，面額</a:t>
            </a:r>
            <a:r>
              <a:rPr lang="en-US" altLang="zh-TW" sz="2400" dirty="0"/>
              <a:t>$10,000</a:t>
            </a:r>
            <a:r>
              <a:rPr lang="zh-TW" altLang="en-US" sz="2400" dirty="0"/>
              <a:t>，附息</a:t>
            </a:r>
            <a:r>
              <a:rPr lang="en-US" altLang="zh-TW" sz="2400" dirty="0"/>
              <a:t>10</a:t>
            </a:r>
            <a:r>
              <a:rPr lang="zh-TW" altLang="en-US" sz="2400" dirty="0"/>
              <a:t>％，三個月到期。新興公司於</a:t>
            </a:r>
            <a:r>
              <a:rPr lang="en-US" altLang="zh-TW" sz="2400" dirty="0"/>
              <a:t>8</a:t>
            </a:r>
            <a:r>
              <a:rPr lang="zh-TW" altLang="en-US" sz="2400" dirty="0"/>
              <a:t>月</a:t>
            </a:r>
            <a:r>
              <a:rPr lang="en-US" altLang="zh-TW" sz="2400" dirty="0"/>
              <a:t>1</a:t>
            </a:r>
            <a:r>
              <a:rPr lang="zh-TW" altLang="en-US" sz="2400" dirty="0"/>
              <a:t>日將此票據持往彰化銀行貼現，貼現率為</a:t>
            </a:r>
            <a:r>
              <a:rPr lang="en-US" altLang="zh-TW" sz="2400" dirty="0"/>
              <a:t>12</a:t>
            </a:r>
            <a:r>
              <a:rPr lang="zh-TW" altLang="en-US" sz="2400" dirty="0"/>
              <a:t>％，貼現期間兩個月，計算貼現息和貼現金額如下：</a:t>
            </a:r>
          </a:p>
        </p:txBody>
      </p:sp>
      <mc:AlternateContent xmlns:mc="http://schemas.openxmlformats.org/markup-compatibility/2006" xmlns:a14="http://schemas.microsoft.com/office/drawing/2010/main">
        <mc:Choice Requires="a14">
          <p:sp>
            <p:nvSpPr>
              <p:cNvPr id="4" name="矩形 3"/>
              <p:cNvSpPr/>
              <p:nvPr/>
            </p:nvSpPr>
            <p:spPr>
              <a:xfrm>
                <a:off x="540536" y="2420888"/>
                <a:ext cx="8856000" cy="1913409"/>
              </a:xfrm>
              <a:prstGeom prst="rect">
                <a:avLst/>
              </a:prstGeom>
            </p:spPr>
            <p:txBody>
              <a:bodyPr>
                <a:spAutoFit/>
              </a:bodyPr>
              <a:lstStyle/>
              <a:p>
                <a:pPr defTabSz="360000"/>
                <a:r>
                  <a:rPr lang="zh-TW" altLang="en-US" sz="2000" dirty="0" smtClean="0"/>
                  <a:t>　　　　票據面額</a:t>
                </a:r>
                <a:r>
                  <a:rPr lang="en-US" altLang="zh-TW" sz="2000" dirty="0" smtClean="0"/>
                  <a:t>										</a:t>
                </a:r>
                <a:r>
                  <a:rPr lang="zh-TW" altLang="en-US" sz="2000" dirty="0"/>
                  <a:t>	</a:t>
                </a:r>
                <a:r>
                  <a:rPr lang="en-US" altLang="zh-TW" sz="2000" dirty="0"/>
                  <a:t>$ 10,000	</a:t>
                </a:r>
              </a:p>
              <a:p>
                <a:pPr defTabSz="360000"/>
                <a:r>
                  <a:rPr lang="zh-TW" altLang="en-US" sz="2000" dirty="0"/>
                  <a:t>　　　　票據附息</a:t>
                </a:r>
                <a:r>
                  <a:rPr lang="en-US" altLang="zh-TW" sz="2000" dirty="0"/>
                  <a:t>($10,000×10</a:t>
                </a:r>
                <a:r>
                  <a:rPr lang="en-US" altLang="zh-TW" sz="2000" dirty="0" smtClean="0"/>
                  <a:t>%×</a:t>
                </a:r>
                <a14:m>
                  <m:oMath xmlns:m="http://schemas.openxmlformats.org/officeDocument/2006/math">
                    <m:f>
                      <m:fPr>
                        <m:ctrlPr>
                          <a:rPr lang="en-US" altLang="zh-TW" sz="2000" i="1" smtClean="0">
                            <a:latin typeface="Cambria Math"/>
                          </a:rPr>
                        </m:ctrlPr>
                      </m:fPr>
                      <m:num>
                        <m:r>
                          <a:rPr lang="en-US" altLang="zh-TW" sz="2000" b="0" i="1" smtClean="0">
                            <a:latin typeface="Cambria Math" panose="02040503050406030204" pitchFamily="18" charset="0"/>
                          </a:rPr>
                          <m:t>3</m:t>
                        </m:r>
                      </m:num>
                      <m:den>
                        <m:r>
                          <a:rPr lang="en-US" altLang="zh-TW" sz="2000" b="0" i="1" smtClean="0">
                            <a:latin typeface="Cambria Math" panose="02040503050406030204" pitchFamily="18" charset="0"/>
                          </a:rPr>
                          <m:t>12</m:t>
                        </m:r>
                      </m:den>
                    </m:f>
                  </m:oMath>
                </a14:m>
                <a:r>
                  <a:rPr lang="en-US" altLang="zh-TW" sz="2000" dirty="0" smtClean="0"/>
                  <a:t> </a:t>
                </a:r>
                <a:r>
                  <a:rPr lang="en-US" altLang="zh-TW" sz="2000" dirty="0"/>
                  <a:t>)	    </a:t>
                </a:r>
                <a:r>
                  <a:rPr lang="en-US" altLang="zh-TW" sz="2000" dirty="0" smtClean="0"/>
                  <a:t>			  	</a:t>
                </a:r>
                <a:r>
                  <a:rPr lang="en-US" altLang="zh-TW" sz="2000" u="sng" dirty="0" smtClean="0"/>
                  <a:t>	  250</a:t>
                </a:r>
                <a:r>
                  <a:rPr lang="en-US" altLang="zh-TW" sz="2000" dirty="0"/>
                  <a:t>	</a:t>
                </a:r>
              </a:p>
              <a:p>
                <a:pPr defTabSz="360000"/>
                <a:r>
                  <a:rPr lang="zh-TW" altLang="en-US" sz="2000" dirty="0"/>
                  <a:t>　　　　到 期 值	</a:t>
                </a:r>
                <a:r>
                  <a:rPr lang="en-US" altLang="zh-TW" sz="2000" dirty="0" smtClean="0"/>
                  <a:t>										$ </a:t>
                </a:r>
                <a:r>
                  <a:rPr lang="en-US" altLang="zh-TW" sz="2000" dirty="0"/>
                  <a:t>10,250	</a:t>
                </a:r>
              </a:p>
              <a:p>
                <a:pPr defTabSz="360000"/>
                <a:r>
                  <a:rPr lang="zh-TW" altLang="en-US" sz="2000" dirty="0"/>
                  <a:t>　　　　減：貼現息</a:t>
                </a:r>
                <a:r>
                  <a:rPr lang="en-US" altLang="zh-TW" sz="2000" dirty="0"/>
                  <a:t>($10,250×12</a:t>
                </a:r>
                <a:r>
                  <a:rPr lang="en-US" altLang="zh-TW" sz="2000" dirty="0" smtClean="0"/>
                  <a:t>%×</a:t>
                </a:r>
                <a14:m>
                  <m:oMath xmlns:m="http://schemas.openxmlformats.org/officeDocument/2006/math">
                    <m:f>
                      <m:fPr>
                        <m:ctrlPr>
                          <a:rPr lang="en-US" altLang="zh-TW" sz="2000" i="1" smtClean="0">
                            <a:latin typeface="Cambria Math"/>
                          </a:rPr>
                        </m:ctrlPr>
                      </m:fPr>
                      <m:num>
                        <m:r>
                          <a:rPr lang="en-US" altLang="zh-TW" sz="2000" b="0" i="1" smtClean="0">
                            <a:latin typeface="Cambria Math" panose="02040503050406030204" pitchFamily="18" charset="0"/>
                          </a:rPr>
                          <m:t>2</m:t>
                        </m:r>
                      </m:num>
                      <m:den>
                        <m:r>
                          <a:rPr lang="en-US" altLang="zh-TW" sz="2000" b="0" i="1" smtClean="0">
                            <a:latin typeface="Cambria Math" panose="02040503050406030204" pitchFamily="18" charset="0"/>
                          </a:rPr>
                          <m:t>12</m:t>
                        </m:r>
                      </m:den>
                    </m:f>
                  </m:oMath>
                </a14:m>
                <a:r>
                  <a:rPr lang="en-US" altLang="zh-TW" sz="2000" dirty="0" smtClean="0"/>
                  <a:t>)</a:t>
                </a:r>
                <a:r>
                  <a:rPr lang="en-US" altLang="zh-TW" sz="2000" dirty="0"/>
                  <a:t>	   </a:t>
                </a:r>
                <a:r>
                  <a:rPr lang="en-US" altLang="zh-TW" sz="2000" dirty="0" smtClean="0"/>
                  <a:t>				</a:t>
                </a:r>
                <a:r>
                  <a:rPr lang="en-US" altLang="zh-TW" sz="2000" u="sng" dirty="0" smtClean="0"/>
                  <a:t>	 </a:t>
                </a:r>
                <a:r>
                  <a:rPr lang="en-US" altLang="zh-TW" sz="2000" u="sng" dirty="0"/>
                  <a:t>(205)</a:t>
                </a:r>
                <a:r>
                  <a:rPr lang="en-US" altLang="zh-TW" sz="2000" dirty="0"/>
                  <a:t>	</a:t>
                </a:r>
              </a:p>
              <a:p>
                <a:pPr defTabSz="360000"/>
                <a:r>
                  <a:rPr lang="zh-TW" altLang="en-US" sz="2000" dirty="0"/>
                  <a:t>　　　　貼現</a:t>
                </a:r>
                <a:r>
                  <a:rPr lang="zh-TW" altLang="en-US" sz="2000" dirty="0" smtClean="0"/>
                  <a:t>金額</a:t>
                </a:r>
                <a:r>
                  <a:rPr lang="en-US" altLang="zh-TW" sz="2000" dirty="0" smtClean="0"/>
                  <a:t>										</a:t>
                </a:r>
                <a:r>
                  <a:rPr lang="zh-TW" altLang="en-US" sz="2000" dirty="0"/>
                  <a:t>	</a:t>
                </a:r>
                <a:r>
                  <a:rPr lang="en-US" altLang="zh-TW" sz="2000" u="dbl" dirty="0"/>
                  <a:t>$ 10,045	</a:t>
                </a:r>
              </a:p>
            </p:txBody>
          </p:sp>
        </mc:Choice>
        <mc:Fallback xmlns="">
          <p:sp>
            <p:nvSpPr>
              <p:cNvPr id="4" name="矩形 3"/>
              <p:cNvSpPr>
                <a:spLocks noRot="1" noChangeAspect="1" noMove="1" noResize="1" noEditPoints="1" noAdjustHandles="1" noChangeArrowheads="1" noChangeShapeType="1" noTextEdit="1"/>
              </p:cNvSpPr>
              <p:nvPr/>
            </p:nvSpPr>
            <p:spPr>
              <a:xfrm>
                <a:off x="540536" y="2420888"/>
                <a:ext cx="8856000" cy="1913409"/>
              </a:xfrm>
              <a:prstGeom prst="rect">
                <a:avLst/>
              </a:prstGeom>
              <a:blipFill>
                <a:blip r:embed="rId2"/>
                <a:stretch>
                  <a:fillRect t="-1592" b="-350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5" name="文字方塊 4"/>
              <p:cNvSpPr txBox="1"/>
              <p:nvPr/>
            </p:nvSpPr>
            <p:spPr>
              <a:xfrm>
                <a:off x="164977" y="4224463"/>
                <a:ext cx="8856000" cy="2660921"/>
              </a:xfrm>
              <a:prstGeom prst="rect">
                <a:avLst/>
              </a:prstGeom>
              <a:noFill/>
            </p:spPr>
            <p:txBody>
              <a:bodyPr wrap="square" rtlCol="0">
                <a:spAutoFit/>
              </a:bodyPr>
              <a:lstStyle/>
              <a:p>
                <a:pPr defTabSz="360000">
                  <a:lnSpc>
                    <a:spcPct val="114000"/>
                  </a:lnSpc>
                </a:pPr>
                <a:r>
                  <a:rPr lang="zh-TW" altLang="en-US" sz="2400" dirty="0" smtClean="0"/>
                  <a:t>　應收利息</a:t>
                </a:r>
                <a:r>
                  <a:rPr lang="en-US" altLang="zh-TW" dirty="0"/>
                  <a:t>($10,000×10</a:t>
                </a:r>
                <a:r>
                  <a:rPr lang="zh-TW" altLang="en-US" dirty="0"/>
                  <a:t>％</a:t>
                </a:r>
                <a:r>
                  <a:rPr lang="en-US" altLang="zh-TW" dirty="0" smtClean="0"/>
                  <a:t>×</a:t>
                </a:r>
                <a14:m>
                  <m:oMath xmlns:m="http://schemas.openxmlformats.org/officeDocument/2006/math">
                    <m:f>
                      <m:fPr>
                        <m:ctrlPr>
                          <a:rPr lang="en-US" altLang="zh-TW" i="1" smtClean="0">
                            <a:latin typeface="Cambria Math"/>
                          </a:rPr>
                        </m:ctrlPr>
                      </m:fPr>
                      <m:num>
                        <m:r>
                          <a:rPr lang="en-US" altLang="zh-TW" b="0" i="1" smtClean="0">
                            <a:latin typeface="Cambria Math" panose="02040503050406030204" pitchFamily="18" charset="0"/>
                          </a:rPr>
                          <m:t>1</m:t>
                        </m:r>
                      </m:num>
                      <m:den>
                        <m:r>
                          <a:rPr lang="en-US" altLang="zh-TW" b="0" i="1" smtClean="0">
                            <a:latin typeface="Cambria Math" panose="02040503050406030204" pitchFamily="18" charset="0"/>
                          </a:rPr>
                          <m:t>12</m:t>
                        </m:r>
                      </m:den>
                    </m:f>
                  </m:oMath>
                </a14:m>
                <a:r>
                  <a:rPr lang="en-US" altLang="zh-TW" dirty="0" smtClean="0"/>
                  <a:t>)</a:t>
                </a:r>
                <a:r>
                  <a:rPr lang="zh-TW" altLang="en-US" dirty="0"/>
                  <a:t>	</a:t>
                </a:r>
                <a:r>
                  <a:rPr lang="zh-TW" altLang="en-US" dirty="0" smtClean="0"/>
                  <a:t>  </a:t>
                </a:r>
                <a:r>
                  <a:rPr lang="en-US" altLang="zh-TW" sz="2400" dirty="0" smtClean="0"/>
                  <a:t> </a:t>
                </a:r>
                <a:r>
                  <a:rPr lang="en-US" altLang="zh-TW" sz="2400" dirty="0" smtClean="0"/>
                  <a:t>     83</a:t>
                </a:r>
                <a:endParaRPr lang="en-US" altLang="zh-TW" sz="2400" dirty="0"/>
              </a:p>
              <a:p>
                <a:pPr defTabSz="360000">
                  <a:lnSpc>
                    <a:spcPct val="114000"/>
                  </a:lnSpc>
                </a:pPr>
                <a:r>
                  <a:rPr lang="zh-TW" altLang="en-US" sz="2400" dirty="0"/>
                  <a:t>　</a:t>
                </a:r>
                <a:r>
                  <a:rPr lang="en-US" altLang="zh-TW" sz="2400" dirty="0" smtClean="0"/>
                  <a:t>		</a:t>
                </a:r>
                <a:r>
                  <a:rPr lang="en-US" altLang="zh-TW" sz="2400" dirty="0" smtClean="0"/>
                  <a:t>   </a:t>
                </a:r>
                <a:r>
                  <a:rPr lang="zh-TW" altLang="en-US" sz="2400" dirty="0" smtClean="0"/>
                  <a:t>利息收入</a:t>
                </a:r>
                <a:r>
                  <a:rPr lang="zh-TW" altLang="en-US" sz="2400" dirty="0"/>
                  <a:t>	　　　	</a:t>
                </a:r>
                <a:r>
                  <a:rPr lang="en-US" altLang="zh-TW" sz="2400" dirty="0" smtClean="0"/>
                  <a:t>					  83</a:t>
                </a:r>
                <a:endParaRPr lang="en-US" altLang="zh-TW" sz="2400" dirty="0"/>
              </a:p>
              <a:p>
                <a:pPr defTabSz="360000">
                  <a:lnSpc>
                    <a:spcPct val="114000"/>
                  </a:lnSpc>
                </a:pPr>
                <a:r>
                  <a:rPr lang="zh-TW" altLang="en-US" sz="2400" dirty="0"/>
                  <a:t>　</a:t>
                </a:r>
                <a:r>
                  <a:rPr lang="zh-TW" altLang="en-US" sz="2400" dirty="0" smtClean="0"/>
                  <a:t>現</a:t>
                </a:r>
                <a:r>
                  <a:rPr lang="zh-TW" altLang="en-US" sz="2400" dirty="0"/>
                  <a:t>	</a:t>
                </a:r>
                <a:r>
                  <a:rPr lang="zh-TW" altLang="en-US" sz="2400" dirty="0" smtClean="0"/>
                  <a:t>   金</a:t>
                </a:r>
                <a:r>
                  <a:rPr lang="zh-TW" altLang="en-US" sz="2400" dirty="0"/>
                  <a:t>	　　	</a:t>
                </a:r>
                <a:r>
                  <a:rPr lang="en-US" altLang="zh-TW" sz="2400" dirty="0" smtClean="0"/>
                  <a:t>				10,045</a:t>
                </a:r>
                <a:endParaRPr lang="en-US" altLang="zh-TW" sz="2400" dirty="0"/>
              </a:p>
              <a:p>
                <a:pPr defTabSz="360000">
                  <a:lnSpc>
                    <a:spcPct val="114000"/>
                  </a:lnSpc>
                </a:pPr>
                <a:r>
                  <a:rPr lang="zh-TW" altLang="en-US" sz="2400" dirty="0"/>
                  <a:t>　</a:t>
                </a:r>
                <a:r>
                  <a:rPr lang="zh-TW" altLang="en-US" sz="2400" dirty="0" smtClean="0"/>
                  <a:t>應收票據</a:t>
                </a:r>
                <a:r>
                  <a:rPr lang="zh-TW" altLang="en-US" sz="2400" dirty="0"/>
                  <a:t>貼現折價	</a:t>
                </a:r>
                <a:r>
                  <a:rPr lang="en-US" altLang="zh-TW" sz="2400" dirty="0" smtClean="0"/>
                  <a:t>			</a:t>
                </a:r>
                <a:r>
                  <a:rPr lang="en-US" altLang="zh-TW" sz="2400" dirty="0" smtClean="0"/>
                  <a:t>  </a:t>
                </a:r>
                <a:r>
                  <a:rPr lang="en-US" altLang="zh-TW" sz="2400" dirty="0" smtClean="0"/>
                  <a:t>38</a:t>
                </a:r>
                <a:endParaRPr lang="en-US" altLang="zh-TW" sz="2400" dirty="0"/>
              </a:p>
              <a:p>
                <a:pPr defTabSz="360000">
                  <a:lnSpc>
                    <a:spcPct val="114000"/>
                  </a:lnSpc>
                </a:pPr>
                <a:r>
                  <a:rPr lang="zh-TW" altLang="en-US" sz="2400" dirty="0"/>
                  <a:t>　　　</a:t>
                </a:r>
                <a:r>
                  <a:rPr lang="zh-TW" altLang="en-US" sz="2400" dirty="0" smtClean="0"/>
                  <a:t>應收票據</a:t>
                </a:r>
                <a:r>
                  <a:rPr lang="zh-TW" altLang="en-US" sz="2400" dirty="0"/>
                  <a:t>貼現		</a:t>
                </a:r>
                <a:r>
                  <a:rPr lang="en-US" altLang="zh-TW" sz="2400" dirty="0" smtClean="0"/>
                  <a:t>				 </a:t>
                </a:r>
                <a:r>
                  <a:rPr lang="en-US" altLang="zh-TW" sz="2400" dirty="0" smtClean="0"/>
                  <a:t>    10,000</a:t>
                </a:r>
                <a:endParaRPr lang="en-US" altLang="zh-TW" sz="2400" dirty="0"/>
              </a:p>
              <a:p>
                <a:pPr defTabSz="360000">
                  <a:lnSpc>
                    <a:spcPct val="114000"/>
                  </a:lnSpc>
                </a:pPr>
                <a:r>
                  <a:rPr lang="zh-TW" altLang="en-US" sz="2400" dirty="0"/>
                  <a:t>　　　</a:t>
                </a:r>
                <a:r>
                  <a:rPr lang="zh-TW" altLang="en-US" sz="2400" dirty="0" smtClean="0"/>
                  <a:t>應</a:t>
                </a:r>
                <a:r>
                  <a:rPr lang="zh-TW" altLang="en-US" sz="2400" dirty="0"/>
                  <a:t>收利息	　　　	</a:t>
                </a:r>
                <a:r>
                  <a:rPr lang="en-US" altLang="zh-TW" sz="2400" dirty="0" smtClean="0"/>
                  <a:t>					 </a:t>
                </a:r>
                <a:r>
                  <a:rPr lang="en-US" altLang="zh-TW" sz="2400" dirty="0" smtClean="0"/>
                  <a:t>      </a:t>
                </a:r>
                <a:r>
                  <a:rPr lang="en-US" altLang="zh-TW" sz="2400" dirty="0" smtClean="0"/>
                  <a:t>83</a:t>
                </a:r>
                <a:endParaRPr lang="en-US" altLang="zh-TW" sz="2400" dirty="0"/>
              </a:p>
            </p:txBody>
          </p:sp>
        </mc:Choice>
        <mc:Fallback>
          <p:sp>
            <p:nvSpPr>
              <p:cNvPr id="5" name="文字方塊 4"/>
              <p:cNvSpPr txBox="1">
                <a:spLocks noRot="1" noChangeAspect="1" noMove="1" noResize="1" noEditPoints="1" noAdjustHandles="1" noChangeArrowheads="1" noChangeShapeType="1" noTextEdit="1"/>
              </p:cNvSpPr>
              <p:nvPr/>
            </p:nvSpPr>
            <p:spPr>
              <a:xfrm>
                <a:off x="164977" y="4224463"/>
                <a:ext cx="8856000" cy="2660921"/>
              </a:xfrm>
              <a:prstGeom prst="rect">
                <a:avLst/>
              </a:prstGeom>
              <a:blipFill rotWithShape="1">
                <a:blip r:embed="rId3"/>
                <a:stretch>
                  <a:fillRect t="-917" b="-252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87271126"/>
      </p:ext>
    </p:extLst>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124744"/>
            <a:ext cx="8856000" cy="5472608"/>
          </a:xfrm>
        </p:spPr>
        <p:txBody>
          <a:bodyPr/>
          <a:lstStyle/>
          <a:p>
            <a:pPr marL="0" indent="0" defTabSz="360000">
              <a:buNone/>
            </a:pPr>
            <a:r>
              <a:rPr lang="en-US" altLang="zh-TW" sz="2400" b="1" dirty="0">
                <a:solidFill>
                  <a:srgbClr val="0070C0"/>
                </a:solidFill>
              </a:rPr>
              <a:t>(1)</a:t>
            </a:r>
            <a:r>
              <a:rPr lang="zh-TW" altLang="en-US" sz="2400" b="1" dirty="0">
                <a:solidFill>
                  <a:srgbClr val="0070C0"/>
                </a:solidFill>
              </a:rPr>
              <a:t>發票人或付款人如期</a:t>
            </a:r>
            <a:r>
              <a:rPr lang="zh-TW" altLang="en-US" sz="2400" b="1" dirty="0" smtClean="0">
                <a:solidFill>
                  <a:srgbClr val="0070C0"/>
                </a:solidFill>
              </a:rPr>
              <a:t>付款</a:t>
            </a:r>
            <a:endParaRPr lang="en-US" altLang="zh-TW" sz="2400" b="1" dirty="0" smtClean="0">
              <a:solidFill>
                <a:srgbClr val="0070C0"/>
              </a:solidFill>
            </a:endParaRPr>
          </a:p>
          <a:p>
            <a:pPr marL="0" indent="0" defTabSz="360000">
              <a:buNone/>
            </a:pPr>
            <a:r>
              <a:rPr lang="en-US" altLang="zh-TW" sz="2400" dirty="0" smtClean="0"/>
              <a:t>	</a:t>
            </a:r>
            <a:r>
              <a:rPr lang="zh-TW" altLang="en-US" sz="2000" dirty="0" smtClean="0"/>
              <a:t>應收票據</a:t>
            </a:r>
            <a:r>
              <a:rPr lang="zh-TW" altLang="en-US" sz="2000" dirty="0"/>
              <a:t>貼現	　　</a:t>
            </a:r>
            <a:r>
              <a:rPr lang="en-US" altLang="zh-TW" sz="2000" dirty="0" smtClean="0"/>
              <a:t>				10,000</a:t>
            </a:r>
            <a:endParaRPr lang="en-US" altLang="zh-TW" sz="2000" dirty="0"/>
          </a:p>
          <a:p>
            <a:pPr marL="0" indent="0" defTabSz="360000">
              <a:buNone/>
            </a:pPr>
            <a:r>
              <a:rPr lang="zh-TW" altLang="en-US" sz="2000" dirty="0"/>
              <a:t>　　　</a:t>
            </a:r>
            <a:r>
              <a:rPr lang="zh-TW" altLang="en-US" sz="2000" dirty="0" smtClean="0"/>
              <a:t>  應收票據</a:t>
            </a:r>
            <a:r>
              <a:rPr lang="zh-TW" altLang="en-US" sz="2000" dirty="0"/>
              <a:t>	　　　</a:t>
            </a:r>
            <a:r>
              <a:rPr lang="en-US" altLang="zh-TW" sz="2000" dirty="0" smtClean="0"/>
              <a:t>								</a:t>
            </a:r>
            <a:r>
              <a:rPr lang="zh-TW" altLang="en-US" sz="2000" dirty="0" smtClean="0"/>
              <a:t> </a:t>
            </a:r>
            <a:r>
              <a:rPr lang="en-US" altLang="zh-TW" sz="2000" dirty="0"/>
              <a:t>10,000</a:t>
            </a:r>
          </a:p>
          <a:p>
            <a:pPr marL="0" indent="0" defTabSz="360000">
              <a:buNone/>
            </a:pPr>
            <a:r>
              <a:rPr lang="zh-TW" altLang="en-US" sz="2000" dirty="0"/>
              <a:t>　</a:t>
            </a:r>
            <a:r>
              <a:rPr lang="en-US" altLang="zh-TW" sz="2000" dirty="0"/>
              <a:t>	</a:t>
            </a:r>
            <a:r>
              <a:rPr lang="zh-TW" altLang="en-US" sz="2000" dirty="0" smtClean="0"/>
              <a:t>利息</a:t>
            </a:r>
            <a:r>
              <a:rPr lang="zh-TW" altLang="en-US" sz="2000" dirty="0"/>
              <a:t>費用	</a:t>
            </a:r>
            <a:r>
              <a:rPr lang="en-US" altLang="zh-TW" sz="2000" dirty="0" smtClean="0"/>
              <a:t>								  38</a:t>
            </a:r>
            <a:endParaRPr lang="en-US" altLang="zh-TW" sz="2000" dirty="0"/>
          </a:p>
          <a:p>
            <a:pPr marL="0" indent="0" defTabSz="360000">
              <a:buNone/>
            </a:pPr>
            <a:r>
              <a:rPr lang="zh-TW" altLang="en-US" sz="2000" dirty="0"/>
              <a:t>　　　</a:t>
            </a:r>
            <a:r>
              <a:rPr lang="zh-TW" altLang="en-US" sz="2000" dirty="0" smtClean="0"/>
              <a:t>  應收票據</a:t>
            </a:r>
            <a:r>
              <a:rPr lang="zh-TW" altLang="en-US" sz="2000" dirty="0"/>
              <a:t>貼現折價							</a:t>
            </a:r>
            <a:r>
              <a:rPr lang="en-US" altLang="zh-TW" sz="2000" dirty="0" smtClean="0"/>
              <a:t>	   	  38</a:t>
            </a:r>
            <a:endParaRPr lang="en-US" altLang="zh-TW" sz="2000" dirty="0"/>
          </a:p>
          <a:p>
            <a:pPr marL="0" indent="0" defTabSz="360000">
              <a:buNone/>
            </a:pPr>
            <a:r>
              <a:rPr lang="en-US" altLang="zh-TW" sz="2400" b="1" dirty="0" smtClean="0">
                <a:solidFill>
                  <a:srgbClr val="0070C0"/>
                </a:solidFill>
              </a:rPr>
              <a:t>(</a:t>
            </a:r>
            <a:r>
              <a:rPr lang="en-US" altLang="zh-TW" sz="2400" b="1" dirty="0">
                <a:solidFill>
                  <a:srgbClr val="0070C0"/>
                </a:solidFill>
              </a:rPr>
              <a:t>2)</a:t>
            </a:r>
            <a:r>
              <a:rPr lang="zh-TW" altLang="en-US" sz="2400" b="1" dirty="0">
                <a:solidFill>
                  <a:srgbClr val="0070C0"/>
                </a:solidFill>
              </a:rPr>
              <a:t>發票人或付款人拒絕</a:t>
            </a:r>
            <a:r>
              <a:rPr lang="zh-TW" altLang="en-US" sz="2400" b="1" dirty="0" smtClean="0">
                <a:solidFill>
                  <a:srgbClr val="0070C0"/>
                </a:solidFill>
              </a:rPr>
              <a:t>付款</a:t>
            </a:r>
            <a:endParaRPr lang="en-US" altLang="zh-TW" sz="2400" b="1" dirty="0" smtClean="0">
              <a:solidFill>
                <a:srgbClr val="0070C0"/>
              </a:solidFill>
            </a:endParaRPr>
          </a:p>
          <a:p>
            <a:pPr marL="457200" indent="-457200" defTabSz="360000">
              <a:buFont typeface="Wingdings" panose="05000000000000000000" pitchFamily="2" charset="2"/>
              <a:buAutoNum type="circleNumWdWhitePlain"/>
            </a:pPr>
            <a:r>
              <a:rPr lang="zh-TW" altLang="en-US" sz="2400" dirty="0"/>
              <a:t>發票</a:t>
            </a:r>
            <a:r>
              <a:rPr lang="zh-TW" altLang="en-US" sz="2400" dirty="0" smtClean="0"/>
              <a:t>人拒絕</a:t>
            </a:r>
            <a:r>
              <a:rPr lang="zh-TW" altLang="en-US" sz="2400" dirty="0"/>
              <a:t>付款</a:t>
            </a:r>
            <a:endParaRPr lang="en-US" altLang="zh-TW" sz="2400" dirty="0" smtClean="0"/>
          </a:p>
          <a:p>
            <a:pPr marL="0" indent="0" defTabSz="360000">
              <a:buNone/>
            </a:pPr>
            <a:r>
              <a:rPr lang="en-US" altLang="zh-TW" sz="2000" dirty="0" smtClean="0"/>
              <a:t>	</a:t>
            </a:r>
            <a:r>
              <a:rPr lang="zh-TW" altLang="en-US" sz="2000" dirty="0" smtClean="0"/>
              <a:t>催</a:t>
            </a:r>
            <a:r>
              <a:rPr lang="zh-TW" altLang="en-US" sz="2000" dirty="0"/>
              <a:t>收款項（或拒付票據）	</a:t>
            </a:r>
            <a:r>
              <a:rPr lang="en-US" altLang="zh-TW" sz="2000" dirty="0" smtClean="0"/>
              <a:t>		10,300</a:t>
            </a:r>
            <a:endParaRPr lang="en-US" altLang="zh-TW" sz="2000" dirty="0"/>
          </a:p>
          <a:p>
            <a:pPr marL="0" indent="0" defTabSz="360000">
              <a:buNone/>
            </a:pPr>
            <a:r>
              <a:rPr lang="zh-TW" altLang="en-US" sz="2000" dirty="0"/>
              <a:t>　　　</a:t>
            </a:r>
            <a:r>
              <a:rPr lang="zh-TW" altLang="en-US" sz="2000" dirty="0" smtClean="0"/>
              <a:t> 現</a:t>
            </a:r>
            <a:r>
              <a:rPr lang="zh-TW" altLang="en-US" sz="2000" dirty="0"/>
              <a:t>　　金 　　	</a:t>
            </a:r>
            <a:r>
              <a:rPr lang="en-US" altLang="zh-TW" sz="2000" dirty="0" smtClean="0"/>
              <a:t>								 </a:t>
            </a:r>
            <a:r>
              <a:rPr lang="en-US" altLang="zh-TW" sz="2000" dirty="0" smtClean="0"/>
              <a:t>      10,300</a:t>
            </a:r>
            <a:endParaRPr lang="en-US" altLang="zh-TW" sz="2000" dirty="0"/>
          </a:p>
          <a:p>
            <a:pPr marL="457200" indent="-457200" defTabSz="360000">
              <a:buFont typeface="Wingdings" panose="05000000000000000000" pitchFamily="2" charset="2"/>
              <a:buAutoNum type="circleNumWdWhitePlain" startAt="2"/>
            </a:pPr>
            <a:r>
              <a:rPr lang="zh-TW" altLang="en-US" sz="2400" dirty="0"/>
              <a:t>付款人拒絕付款</a:t>
            </a:r>
            <a:endParaRPr lang="en-US" altLang="zh-TW" sz="2400" dirty="0"/>
          </a:p>
          <a:p>
            <a:pPr marL="0" indent="0" defTabSz="360000">
              <a:buNone/>
            </a:pPr>
            <a:r>
              <a:rPr lang="en-US" altLang="zh-TW" sz="2000" dirty="0" smtClean="0"/>
              <a:t>	</a:t>
            </a:r>
            <a:r>
              <a:rPr lang="zh-TW" altLang="en-US" sz="2000" dirty="0" smtClean="0"/>
              <a:t>催</a:t>
            </a:r>
            <a:r>
              <a:rPr lang="zh-TW" altLang="en-US" sz="2000" dirty="0"/>
              <a:t>收款項（或拒付票據）    　	</a:t>
            </a:r>
            <a:r>
              <a:rPr lang="en-US" altLang="zh-TW" sz="2000" dirty="0"/>
              <a:t>10,250</a:t>
            </a:r>
          </a:p>
          <a:p>
            <a:pPr marL="0" indent="0" defTabSz="360000">
              <a:buNone/>
            </a:pPr>
            <a:r>
              <a:rPr lang="zh-TW" altLang="en-US" sz="2000" dirty="0"/>
              <a:t>　　　</a:t>
            </a:r>
            <a:r>
              <a:rPr lang="zh-TW" altLang="en-US" sz="2000" dirty="0" smtClean="0"/>
              <a:t>  應收票據</a:t>
            </a:r>
            <a:r>
              <a:rPr lang="zh-TW" altLang="en-US" sz="2000" dirty="0"/>
              <a:t>	　</a:t>
            </a:r>
            <a:r>
              <a:rPr lang="en-US" altLang="zh-TW" sz="2000" dirty="0" smtClean="0"/>
              <a:t>									 </a:t>
            </a:r>
            <a:r>
              <a:rPr lang="zh-TW" altLang="en-US" sz="2000" dirty="0"/>
              <a:t>	</a:t>
            </a:r>
            <a:r>
              <a:rPr lang="zh-TW" altLang="en-US" sz="2000" dirty="0" smtClean="0"/>
              <a:t> </a:t>
            </a:r>
            <a:r>
              <a:rPr lang="en-US" altLang="zh-TW" sz="2000" dirty="0" smtClean="0"/>
              <a:t>10,000</a:t>
            </a:r>
            <a:endParaRPr lang="en-US" altLang="zh-TW" sz="2000" dirty="0"/>
          </a:p>
          <a:p>
            <a:pPr marL="0" indent="0" defTabSz="360000">
              <a:buNone/>
            </a:pPr>
            <a:r>
              <a:rPr lang="zh-TW" altLang="en-US" sz="2000" dirty="0"/>
              <a:t>　　　</a:t>
            </a:r>
            <a:r>
              <a:rPr lang="zh-TW" altLang="en-US" sz="2000" dirty="0" smtClean="0"/>
              <a:t>  利息收入</a:t>
            </a:r>
            <a:r>
              <a:rPr lang="zh-TW" altLang="en-US" sz="2000" dirty="0"/>
              <a:t>	　	</a:t>
            </a:r>
            <a:r>
              <a:rPr lang="en-US" altLang="zh-TW" sz="2000" dirty="0" smtClean="0"/>
              <a:t>										250</a:t>
            </a:r>
            <a:endParaRPr lang="en-US" altLang="zh-TW" sz="2000" dirty="0"/>
          </a:p>
          <a:p>
            <a:pPr marL="0" indent="0" defTabSz="360000">
              <a:buNone/>
            </a:pPr>
            <a:endParaRPr lang="zh-TW" altLang="en-US" sz="2400" dirty="0"/>
          </a:p>
        </p:txBody>
      </p:sp>
      <p:sp>
        <p:nvSpPr>
          <p:cNvPr id="2" name="矩形 1"/>
          <p:cNvSpPr/>
          <p:nvPr/>
        </p:nvSpPr>
        <p:spPr bwMode="auto">
          <a:xfrm>
            <a:off x="4139952" y="4028707"/>
            <a:ext cx="864096" cy="360040"/>
          </a:xfrm>
          <a:prstGeom prst="rect">
            <a:avLst/>
          </a:prstGeom>
          <a:noFill/>
          <a:ln w="190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6" name="文字方塊 5"/>
          <p:cNvSpPr txBox="1"/>
          <p:nvPr/>
        </p:nvSpPr>
        <p:spPr>
          <a:xfrm>
            <a:off x="5628285" y="3659375"/>
            <a:ext cx="3371715" cy="369332"/>
          </a:xfrm>
          <a:prstGeom prst="rect">
            <a:avLst/>
          </a:prstGeom>
          <a:noFill/>
          <a:ln w="19050">
            <a:solidFill>
              <a:srgbClr val="FF0000"/>
            </a:solidFill>
          </a:ln>
        </p:spPr>
        <p:txBody>
          <a:bodyPr wrap="square" rtlCol="0">
            <a:spAutoFit/>
          </a:bodyPr>
          <a:lstStyle/>
          <a:p>
            <a:r>
              <a:rPr lang="zh-TW" altLang="en-US" dirty="0"/>
              <a:t>到期</a:t>
            </a:r>
            <a:r>
              <a:rPr lang="zh-TW" altLang="en-US" dirty="0" smtClean="0"/>
              <a:t>值</a:t>
            </a:r>
            <a:r>
              <a:rPr lang="en-US" altLang="zh-TW" dirty="0" smtClean="0"/>
              <a:t>$10,250</a:t>
            </a:r>
            <a:r>
              <a:rPr lang="zh-TW" altLang="en-US" dirty="0" smtClean="0"/>
              <a:t>加</a:t>
            </a:r>
            <a:r>
              <a:rPr lang="zh-TW" altLang="en-US" dirty="0"/>
              <a:t>拒絕證書</a:t>
            </a:r>
            <a:r>
              <a:rPr lang="zh-TW" altLang="en-US" dirty="0" smtClean="0"/>
              <a:t>費</a:t>
            </a:r>
            <a:r>
              <a:rPr lang="en-US" altLang="zh-TW" dirty="0" smtClean="0"/>
              <a:t>$50</a:t>
            </a:r>
            <a:endParaRPr lang="zh-TW" altLang="en-US" dirty="0"/>
          </a:p>
        </p:txBody>
      </p:sp>
      <p:cxnSp>
        <p:nvCxnSpPr>
          <p:cNvPr id="8" name="直線接點 7"/>
          <p:cNvCxnSpPr>
            <a:stCxn id="2" idx="3"/>
          </p:cNvCxnSpPr>
          <p:nvPr/>
        </p:nvCxnSpPr>
        <p:spPr bwMode="auto">
          <a:xfrm flipV="1">
            <a:off x="5004048" y="3897052"/>
            <a:ext cx="624237" cy="311675"/>
          </a:xfrm>
          <a:prstGeom prst="line">
            <a:avLst/>
          </a:prstGeom>
          <a:solidFill>
            <a:schemeClr val="accent1"/>
          </a:solidFill>
          <a:ln w="19050" cap="sq"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222158954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solidFill>
                  <a:srgbClr val="FF0000"/>
                </a:solidFill>
                <a:effectLst/>
              </a:rPr>
              <a:t>三、金融資產的原始衡量</a:t>
            </a:r>
          </a:p>
        </p:txBody>
      </p:sp>
      <p:sp>
        <p:nvSpPr>
          <p:cNvPr id="5" name="內容版面配置區 4"/>
          <p:cNvSpPr>
            <a:spLocks noGrp="1"/>
          </p:cNvSpPr>
          <p:nvPr>
            <p:ph idx="1"/>
          </p:nvPr>
        </p:nvSpPr>
        <p:spPr/>
        <p:txBody>
          <a:bodyPr/>
          <a:lstStyle/>
          <a:p>
            <a:pPr marL="0" indent="0">
              <a:buNone/>
            </a:pPr>
            <a:r>
              <a:rPr lang="en-US" altLang="zh-TW" dirty="0" smtClean="0"/>
              <a:t>1.</a:t>
            </a:r>
            <a:r>
              <a:rPr lang="zh-TW" altLang="en-US" dirty="0" smtClean="0"/>
              <a:t>原始認列</a:t>
            </a:r>
            <a:endParaRPr lang="zh-TW" altLang="en-US" dirty="0"/>
          </a:p>
        </p:txBody>
      </p:sp>
      <p:sp>
        <p:nvSpPr>
          <p:cNvPr id="6" name="圓角矩形 5"/>
          <p:cNvSpPr/>
          <p:nvPr/>
        </p:nvSpPr>
        <p:spPr bwMode="auto">
          <a:xfrm>
            <a:off x="135885" y="2883164"/>
            <a:ext cx="1584176" cy="648072"/>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3000" dirty="0" smtClean="0">
                <a:effectLst>
                  <a:outerShdw blurRad="38100" dist="38100" dir="2700000" algn="tl">
                    <a:srgbClr val="000000">
                      <a:alpha val="43137"/>
                    </a:srgbClr>
                  </a:outerShdw>
                </a:effectLst>
                <a:latin typeface="+mn-ea"/>
              </a:rPr>
              <a:t>公允價值</a:t>
            </a:r>
            <a:endParaRPr kumimoji="1" lang="zh-TW" altLang="en-US" sz="3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242715"/>
            <a:ext cx="964485" cy="964485"/>
          </a:xfrm>
          <a:prstGeom prst="rect">
            <a:avLst/>
          </a:prstGeom>
        </p:spPr>
      </p:pic>
      <p:sp>
        <p:nvSpPr>
          <p:cNvPr id="10" name="等於 9"/>
          <p:cNvSpPr/>
          <p:nvPr/>
        </p:nvSpPr>
        <p:spPr bwMode="auto">
          <a:xfrm>
            <a:off x="1912133" y="3027180"/>
            <a:ext cx="648072" cy="360040"/>
          </a:xfrm>
          <a:prstGeom prst="mathEqual">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1" name="圓角矩形 10"/>
          <p:cNvSpPr/>
          <p:nvPr/>
        </p:nvSpPr>
        <p:spPr bwMode="auto">
          <a:xfrm>
            <a:off x="2752277" y="2883164"/>
            <a:ext cx="1584176" cy="648072"/>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800" dirty="0" smtClean="0">
                <a:latin typeface="+mn-ea"/>
              </a:rPr>
              <a:t>支付對價</a:t>
            </a:r>
            <a:endParaRPr kumimoji="1" lang="zh-TW" altLang="en-US" sz="2800" b="0" i="0" u="none" strike="noStrike" cap="none" normalizeH="0" baseline="0" dirty="0" smtClean="0">
              <a:ln>
                <a:noFill/>
              </a:ln>
              <a:solidFill>
                <a:schemeClr val="tx1"/>
              </a:solidFill>
              <a:latin typeface="+mn-ea"/>
            </a:endParaRPr>
          </a:p>
        </p:txBody>
      </p:sp>
      <p:sp>
        <p:nvSpPr>
          <p:cNvPr id="12" name="矩形 11"/>
          <p:cNvSpPr/>
          <p:nvPr/>
        </p:nvSpPr>
        <p:spPr>
          <a:xfrm>
            <a:off x="2140859" y="3225750"/>
            <a:ext cx="838691" cy="923330"/>
          </a:xfrm>
          <a:prstGeom prst="rect">
            <a:avLst/>
          </a:prstGeom>
          <a:noFill/>
        </p:spPr>
        <p:txBody>
          <a:bodyPr wrap="none" lIns="91440" tIns="45720" rIns="91440" bIns="45720">
            <a:spAutoFit/>
          </a:bodyPr>
          <a:lstStyle/>
          <a:p>
            <a:pPr algn="ctr"/>
            <a:r>
              <a:rPr lang="en-US" altLang="zh-TW"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or</a:t>
            </a:r>
            <a:endParaRPr lang="zh-TW" altLang="en-U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3" name="圓角矩形 12"/>
          <p:cNvSpPr/>
          <p:nvPr/>
        </p:nvSpPr>
        <p:spPr bwMode="auto">
          <a:xfrm>
            <a:off x="2752276" y="4023614"/>
            <a:ext cx="5564139" cy="648072"/>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en-US" altLang="zh-TW" sz="2800" dirty="0" smtClean="0">
                <a:latin typeface="+mn-ea"/>
              </a:rPr>
              <a:t>1.</a:t>
            </a:r>
            <a:r>
              <a:rPr kumimoji="1" lang="zh-TW" altLang="en-US" sz="2800" dirty="0" smtClean="0">
                <a:latin typeface="+mn-ea"/>
              </a:rPr>
              <a:t>對於</a:t>
            </a:r>
            <a:r>
              <a:rPr kumimoji="1" lang="zh-TW" altLang="en-US" sz="2800" dirty="0">
                <a:latin typeface="+mn-ea"/>
              </a:rPr>
              <a:t>相同資產於活絡市場之報價</a:t>
            </a:r>
            <a:endParaRPr kumimoji="1" lang="zh-TW" altLang="en-US" sz="2800" b="0" i="0" u="none" strike="noStrike" cap="none" normalizeH="0" baseline="0" dirty="0" smtClean="0">
              <a:ln>
                <a:noFill/>
              </a:ln>
              <a:solidFill>
                <a:schemeClr val="tx1"/>
              </a:solidFill>
              <a:latin typeface="+mn-ea"/>
            </a:endParaRPr>
          </a:p>
        </p:txBody>
      </p:sp>
      <p:sp>
        <p:nvSpPr>
          <p:cNvPr id="14" name="圓角矩形 13"/>
          <p:cNvSpPr/>
          <p:nvPr/>
        </p:nvSpPr>
        <p:spPr bwMode="auto">
          <a:xfrm>
            <a:off x="2752278" y="4887214"/>
            <a:ext cx="5996186" cy="1062066"/>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kumimoji="1" lang="en-US" altLang="zh-TW" sz="2800" dirty="0" smtClean="0">
                <a:latin typeface="+mn-ea"/>
              </a:rPr>
              <a:t>2.</a:t>
            </a:r>
            <a:r>
              <a:rPr kumimoji="1" lang="zh-TW" altLang="en-US" sz="2800" dirty="0" smtClean="0">
                <a:latin typeface="+mn-ea"/>
              </a:rPr>
              <a:t>基於</a:t>
            </a:r>
            <a:r>
              <a:rPr kumimoji="1" lang="zh-TW" altLang="en-US" sz="2800" dirty="0">
                <a:latin typeface="+mn-ea"/>
              </a:rPr>
              <a:t>僅使用來自可觀察市場資料</a:t>
            </a:r>
            <a:r>
              <a:rPr kumimoji="1" lang="zh-TW" altLang="en-US" sz="2800" dirty="0" smtClean="0">
                <a:latin typeface="+mn-ea"/>
              </a:rPr>
              <a:t>之</a:t>
            </a:r>
            <a:endParaRPr kumimoji="1" lang="en-US" altLang="zh-TW" sz="2800" dirty="0" smtClean="0">
              <a:latin typeface="+mn-ea"/>
            </a:endParaRPr>
          </a:p>
          <a:p>
            <a:pPr fontAlgn="base">
              <a:spcBef>
                <a:spcPct val="0"/>
              </a:spcBef>
              <a:spcAft>
                <a:spcPct val="0"/>
              </a:spcAft>
            </a:pPr>
            <a:r>
              <a:rPr kumimoji="1" lang="zh-TW" altLang="en-US" sz="2800" dirty="0" smtClean="0">
                <a:latin typeface="+mn-ea"/>
              </a:rPr>
              <a:t>  某一</a:t>
            </a:r>
            <a:r>
              <a:rPr kumimoji="1" lang="zh-TW" altLang="en-US" sz="2800" dirty="0">
                <a:latin typeface="+mn-ea"/>
              </a:rPr>
              <a:t>評價技術而獲得佐證</a:t>
            </a:r>
            <a:endParaRPr kumimoji="1" lang="zh-TW" altLang="en-US" sz="2800" b="0" i="0" u="none" strike="noStrike" cap="none" normalizeH="0" baseline="0" dirty="0" smtClean="0">
              <a:ln>
                <a:noFill/>
              </a:ln>
              <a:solidFill>
                <a:schemeClr val="tx1"/>
              </a:solidFill>
              <a:latin typeface="+mn-ea"/>
            </a:endParaRPr>
          </a:p>
        </p:txBody>
      </p:sp>
      <p:sp>
        <p:nvSpPr>
          <p:cNvPr id="15" name="文字方塊 14"/>
          <p:cNvSpPr txBox="1"/>
          <p:nvPr/>
        </p:nvSpPr>
        <p:spPr>
          <a:xfrm>
            <a:off x="84965" y="4381885"/>
            <a:ext cx="2140859" cy="1015663"/>
          </a:xfrm>
          <a:prstGeom prst="rect">
            <a:avLst/>
          </a:prstGeom>
          <a:noFill/>
          <a:ln>
            <a:solidFill>
              <a:srgbClr val="FF0000"/>
            </a:solidFill>
          </a:ln>
        </p:spPr>
        <p:txBody>
          <a:bodyPr wrap="square" rtlCol="0">
            <a:spAutoFit/>
          </a:bodyPr>
          <a:lstStyle/>
          <a:p>
            <a:r>
              <a:rPr lang="zh-TW" altLang="en-US" sz="2000" dirty="0"/>
              <a:t>若支付對價並非全部用以取得該金融資產</a:t>
            </a:r>
          </a:p>
        </p:txBody>
      </p:sp>
      <p:sp>
        <p:nvSpPr>
          <p:cNvPr id="16" name="向右箭號 15"/>
          <p:cNvSpPr/>
          <p:nvPr/>
        </p:nvSpPr>
        <p:spPr bwMode="auto">
          <a:xfrm>
            <a:off x="2343209" y="4640872"/>
            <a:ext cx="340516" cy="341490"/>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7" name="矩形 16"/>
          <p:cNvSpPr/>
          <p:nvPr/>
        </p:nvSpPr>
        <p:spPr bwMode="auto">
          <a:xfrm>
            <a:off x="2683725" y="3933056"/>
            <a:ext cx="6208755" cy="216024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8" name="文字方塊 17"/>
          <p:cNvSpPr txBox="1"/>
          <p:nvPr/>
        </p:nvSpPr>
        <p:spPr>
          <a:xfrm>
            <a:off x="6283652" y="2511446"/>
            <a:ext cx="2572908" cy="707886"/>
          </a:xfrm>
          <a:prstGeom prst="rect">
            <a:avLst/>
          </a:prstGeom>
          <a:noFill/>
          <a:ln w="28575">
            <a:solidFill>
              <a:srgbClr val="FF0000"/>
            </a:solidFill>
          </a:ln>
        </p:spPr>
        <p:txBody>
          <a:bodyPr wrap="square" rtlCol="0">
            <a:spAutoFit/>
          </a:bodyPr>
          <a:lstStyle/>
          <a:p>
            <a:r>
              <a:rPr lang="zh-TW" altLang="en-US" sz="2000" dirty="0"/>
              <a:t>與公允價值的差額應作為利益或損失</a:t>
            </a:r>
          </a:p>
        </p:txBody>
      </p:sp>
      <p:cxnSp>
        <p:nvCxnSpPr>
          <p:cNvPr id="20" name="直線接點 19"/>
          <p:cNvCxnSpPr>
            <a:endCxn id="18" idx="2"/>
          </p:cNvCxnSpPr>
          <p:nvPr/>
        </p:nvCxnSpPr>
        <p:spPr bwMode="auto">
          <a:xfrm flipV="1">
            <a:off x="7452320" y="3219332"/>
            <a:ext cx="117786" cy="713724"/>
          </a:xfrm>
          <a:prstGeom prst="line">
            <a:avLst/>
          </a:prstGeom>
          <a:solidFill>
            <a:schemeClr val="accent1"/>
          </a:solidFill>
          <a:ln w="28575" cap="sq"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4033819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25538"/>
            <a:ext cx="8568952" cy="863600"/>
          </a:xfrm>
        </p:spPr>
        <p:txBody>
          <a:bodyPr/>
          <a:lstStyle/>
          <a:p>
            <a:r>
              <a:rPr lang="zh-TW" altLang="en-US" dirty="0"/>
              <a:t>釋例</a:t>
            </a:r>
            <a:r>
              <a:rPr lang="en-US" altLang="zh-TW" dirty="0"/>
              <a:t>3</a:t>
            </a:r>
            <a:r>
              <a:rPr lang="zh-TW" altLang="en-US" dirty="0"/>
              <a:t>：支付的對價並非全部用以取得金融資產</a:t>
            </a:r>
          </a:p>
        </p:txBody>
      </p:sp>
      <p:sp>
        <p:nvSpPr>
          <p:cNvPr id="3" name="內容版面配置區 2"/>
          <p:cNvSpPr>
            <a:spLocks noGrp="1"/>
          </p:cNvSpPr>
          <p:nvPr>
            <p:ph idx="1"/>
          </p:nvPr>
        </p:nvSpPr>
        <p:spPr/>
        <p:txBody>
          <a:bodyPr/>
          <a:lstStyle/>
          <a:p>
            <a:pPr marL="0" indent="0">
              <a:buNone/>
            </a:pPr>
            <a:r>
              <a:rPr lang="zh-TW" altLang="en-US" sz="2600" dirty="0"/>
              <a:t>華東銀行於</a:t>
            </a:r>
            <a:r>
              <a:rPr lang="en-US" altLang="zh-TW" sz="2600" dirty="0"/>
              <a:t>X1</a:t>
            </a:r>
            <a:r>
              <a:rPr lang="zh-TW" altLang="en-US" sz="2600" dirty="0"/>
              <a:t>年</a:t>
            </a:r>
            <a:r>
              <a:rPr lang="en-US" altLang="zh-TW" sz="2600" dirty="0"/>
              <a:t>1</a:t>
            </a:r>
            <a:r>
              <a:rPr lang="zh-TW" altLang="en-US" sz="2600" dirty="0"/>
              <a:t>月</a:t>
            </a:r>
            <a:r>
              <a:rPr lang="en-US" altLang="zh-TW" sz="2600" dirty="0"/>
              <a:t>2</a:t>
            </a:r>
            <a:r>
              <a:rPr lang="zh-TW" altLang="en-US" sz="2600" dirty="0"/>
              <a:t>日貸款</a:t>
            </a:r>
            <a:r>
              <a:rPr lang="en-US" altLang="zh-TW" sz="2600" dirty="0"/>
              <a:t>$1,000,000</a:t>
            </a:r>
            <a:r>
              <a:rPr lang="zh-TW" altLang="en-US" sz="2600" dirty="0"/>
              <a:t>給秀明公司，期限三年，年利率</a:t>
            </a:r>
            <a:r>
              <a:rPr lang="en-US" altLang="zh-TW" sz="2600" dirty="0"/>
              <a:t>4%</a:t>
            </a:r>
            <a:r>
              <a:rPr lang="zh-TW" altLang="en-US" sz="2600" dirty="0"/>
              <a:t>，每年底付息一次，華東銀行另收貸款手續費</a:t>
            </a:r>
            <a:r>
              <a:rPr lang="en-US" altLang="zh-TW" sz="2600" dirty="0"/>
              <a:t>$53,461</a:t>
            </a:r>
            <a:r>
              <a:rPr lang="zh-TW" altLang="en-US" sz="2600" dirty="0"/>
              <a:t>。設市場同等條件之貸款利率為</a:t>
            </a:r>
            <a:r>
              <a:rPr lang="en-US" altLang="zh-TW" sz="2600" dirty="0"/>
              <a:t>6%</a:t>
            </a:r>
            <a:r>
              <a:rPr lang="zh-TW" altLang="en-US" sz="2600" dirty="0"/>
              <a:t>。該筆貸款若按</a:t>
            </a:r>
            <a:r>
              <a:rPr lang="en-US" altLang="zh-TW" sz="2600" dirty="0"/>
              <a:t>6%</a:t>
            </a:r>
            <a:r>
              <a:rPr lang="zh-TW" altLang="en-US" sz="2600" dirty="0"/>
              <a:t>折現，其現值為</a:t>
            </a:r>
            <a:r>
              <a:rPr lang="en-US" altLang="zh-TW" sz="2600" dirty="0"/>
              <a:t>$946,539</a:t>
            </a:r>
            <a:r>
              <a:rPr lang="zh-TW" altLang="en-US" sz="2600" dirty="0"/>
              <a:t>，計折價</a:t>
            </a:r>
            <a:r>
              <a:rPr lang="en-US" altLang="zh-TW" sz="2600" dirty="0"/>
              <a:t>$53,461</a:t>
            </a:r>
            <a:r>
              <a:rPr lang="zh-TW" altLang="en-US" sz="2600" dirty="0"/>
              <a:t>。華東銀行收取</a:t>
            </a:r>
            <a:r>
              <a:rPr lang="en-US" altLang="zh-TW" sz="2600" dirty="0"/>
              <a:t>$53,461</a:t>
            </a:r>
            <a:r>
              <a:rPr lang="zh-TW" altLang="en-US" sz="2600" dirty="0"/>
              <a:t>之貸款手續費實際上是用來補償低利率貸款，故該筆手續費不能當作收入，而應</a:t>
            </a:r>
            <a:r>
              <a:rPr lang="zh-TW" altLang="en-US" sz="2600" dirty="0" smtClean="0"/>
              <a:t>作為</a:t>
            </a:r>
            <a:r>
              <a:rPr lang="zh-TW" altLang="en-US" sz="2600" dirty="0"/>
              <a:t>金融資產的抵銷，分錄如下</a:t>
            </a:r>
            <a:r>
              <a:rPr lang="zh-TW" altLang="en-US" sz="2600" dirty="0" smtClean="0"/>
              <a:t>：</a:t>
            </a:r>
            <a:endParaRPr lang="en-US" altLang="zh-TW" sz="2600" dirty="0" smtClean="0"/>
          </a:p>
          <a:p>
            <a:pPr marL="0" indent="0">
              <a:buNone/>
            </a:pPr>
            <a:endParaRPr lang="zh-TW" altLang="en-US" sz="2600" dirty="0"/>
          </a:p>
        </p:txBody>
      </p:sp>
      <p:sp>
        <p:nvSpPr>
          <p:cNvPr id="4" name="矩形 3"/>
          <p:cNvSpPr/>
          <p:nvPr/>
        </p:nvSpPr>
        <p:spPr>
          <a:xfrm>
            <a:off x="144000" y="4869160"/>
            <a:ext cx="8856000" cy="1508105"/>
          </a:xfrm>
          <a:prstGeom prst="rect">
            <a:avLst/>
          </a:prstGeom>
        </p:spPr>
        <p:txBody>
          <a:bodyPr wrap="square">
            <a:spAutoFit/>
          </a:bodyPr>
          <a:lstStyle/>
          <a:p>
            <a:r>
              <a:rPr lang="en-US" altLang="zh-TW" sz="2400" dirty="0" smtClean="0"/>
              <a:t>X1/1/2</a:t>
            </a:r>
            <a:r>
              <a:rPr lang="en-US" altLang="zh-TW" sz="2400" dirty="0"/>
              <a:t>	</a:t>
            </a:r>
            <a:r>
              <a:rPr lang="zh-TW" altLang="en-US" sz="2400" dirty="0"/>
              <a:t>放　　款	</a:t>
            </a:r>
            <a:r>
              <a:rPr lang="zh-TW" altLang="en-US" sz="2400" dirty="0" smtClean="0"/>
              <a:t>          </a:t>
            </a:r>
            <a:r>
              <a:rPr lang="en-US" altLang="zh-TW" sz="2400" dirty="0" smtClean="0"/>
              <a:t>946,539</a:t>
            </a:r>
            <a:r>
              <a:rPr lang="zh-TW" altLang="en-US" sz="2400" dirty="0"/>
              <a:t>　	</a:t>
            </a:r>
          </a:p>
          <a:p>
            <a:r>
              <a:rPr lang="zh-TW" altLang="en-US" sz="2400" dirty="0"/>
              <a:t>	　　現　　金		　</a:t>
            </a:r>
            <a:r>
              <a:rPr lang="en-US" altLang="zh-TW" sz="2400" dirty="0"/>
              <a:t>946,539</a:t>
            </a:r>
          </a:p>
          <a:p>
            <a:r>
              <a:rPr lang="en-US" altLang="zh-TW" sz="2400" dirty="0"/>
              <a:t>	</a:t>
            </a:r>
            <a:r>
              <a:rPr lang="zh-TW" altLang="en-US" sz="2000" b="1" dirty="0"/>
              <a:t>該筆放款應按有效利率</a:t>
            </a:r>
            <a:r>
              <a:rPr lang="en-US" altLang="zh-TW" sz="2000" b="1" dirty="0"/>
              <a:t>6%</a:t>
            </a:r>
            <a:r>
              <a:rPr lang="zh-TW" altLang="en-US" sz="2000" b="1" dirty="0"/>
              <a:t>認列利息收入並攤銷折價，</a:t>
            </a:r>
            <a:r>
              <a:rPr lang="zh-TW" altLang="en-US" sz="2000" b="1" dirty="0" smtClean="0"/>
              <a:t>到期</a:t>
            </a:r>
            <a:r>
              <a:rPr lang="zh-TW" altLang="en-US" sz="2000" b="1" dirty="0"/>
              <a:t>時</a:t>
            </a:r>
            <a:r>
              <a:rPr lang="zh-TW" altLang="en-US" sz="2000" b="1" dirty="0" smtClean="0"/>
              <a:t>收回</a:t>
            </a:r>
            <a:endParaRPr lang="en-US" altLang="zh-TW" sz="2000" b="1" dirty="0" smtClean="0"/>
          </a:p>
          <a:p>
            <a:r>
              <a:rPr lang="en-US" altLang="zh-TW" sz="2000" b="1" dirty="0"/>
              <a:t> </a:t>
            </a:r>
            <a:r>
              <a:rPr lang="en-US" altLang="zh-TW" sz="2000" b="1" dirty="0" smtClean="0"/>
              <a:t>              $</a:t>
            </a:r>
            <a:r>
              <a:rPr lang="en-US" altLang="zh-TW" sz="2000" b="1" dirty="0"/>
              <a:t>1,000,000</a:t>
            </a:r>
            <a:r>
              <a:rPr lang="zh-TW" altLang="en-US" sz="2000" b="1" dirty="0"/>
              <a:t>。</a:t>
            </a:r>
            <a:endParaRPr lang="zh-TW" altLang="en-US" sz="2400" b="1" dirty="0"/>
          </a:p>
        </p:txBody>
      </p:sp>
    </p:spTree>
    <p:extLst>
      <p:ext uri="{BB962C8B-B14F-4D97-AF65-F5344CB8AC3E}">
        <p14:creationId xmlns:p14="http://schemas.microsoft.com/office/powerpoint/2010/main" val="254663927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25538"/>
            <a:ext cx="8568952" cy="863600"/>
          </a:xfrm>
        </p:spPr>
        <p:txBody>
          <a:bodyPr/>
          <a:lstStyle/>
          <a:p>
            <a:r>
              <a:rPr lang="zh-TW" altLang="en-US" dirty="0"/>
              <a:t>釋例</a:t>
            </a:r>
            <a:r>
              <a:rPr lang="en-US" altLang="zh-TW" dirty="0"/>
              <a:t>4</a:t>
            </a:r>
            <a:r>
              <a:rPr lang="zh-TW" altLang="en-US" dirty="0"/>
              <a:t>：支付的對價並非全部用以取得金融資產</a:t>
            </a:r>
          </a:p>
        </p:txBody>
      </p:sp>
      <p:sp>
        <p:nvSpPr>
          <p:cNvPr id="3" name="內容版面配置區 2"/>
          <p:cNvSpPr>
            <a:spLocks noGrp="1"/>
          </p:cNvSpPr>
          <p:nvPr>
            <p:ph idx="1"/>
          </p:nvPr>
        </p:nvSpPr>
        <p:spPr/>
        <p:txBody>
          <a:bodyPr/>
          <a:lstStyle/>
          <a:p>
            <a:pPr marL="0" indent="0">
              <a:buNone/>
            </a:pPr>
            <a:r>
              <a:rPr lang="zh-TW" altLang="en-US" sz="2400" dirty="0"/>
              <a:t>華西銀行於</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日貸款</a:t>
            </a:r>
            <a:r>
              <a:rPr lang="en-US" altLang="zh-TW" sz="2400" dirty="0"/>
              <a:t>$10,000,000</a:t>
            </a:r>
            <a:r>
              <a:rPr lang="zh-TW" altLang="en-US" sz="2400" dirty="0"/>
              <a:t>給某企業，期限</a:t>
            </a:r>
            <a:r>
              <a:rPr lang="en-US" altLang="zh-TW" sz="2400" dirty="0"/>
              <a:t>5</a:t>
            </a:r>
            <a:r>
              <a:rPr lang="zh-TW" altLang="en-US" sz="2400" dirty="0"/>
              <a:t>年，利率</a:t>
            </a:r>
            <a:r>
              <a:rPr lang="en-US" altLang="zh-TW" sz="2400" dirty="0"/>
              <a:t>2%</a:t>
            </a:r>
            <a:r>
              <a:rPr lang="zh-TW" altLang="en-US" sz="2400" dirty="0"/>
              <a:t>，每年底付息，到期還本，市場利率為</a:t>
            </a:r>
            <a:r>
              <a:rPr lang="en-US" altLang="zh-TW" sz="2400" dirty="0"/>
              <a:t>6%</a:t>
            </a:r>
            <a:r>
              <a:rPr lang="zh-TW" altLang="en-US" sz="2400" dirty="0"/>
              <a:t>。華西銀行做此超低利貸款是希望能從該新客戶爭取其他業務。該筆貸款如按市場利率</a:t>
            </a:r>
            <a:r>
              <a:rPr lang="en-US" altLang="zh-TW" sz="2400" dirty="0"/>
              <a:t>6%</a:t>
            </a:r>
            <a:r>
              <a:rPr lang="zh-TW" altLang="en-US" sz="2400" dirty="0"/>
              <a:t>折現，其現值為</a:t>
            </a:r>
            <a:r>
              <a:rPr lang="en-US" altLang="zh-TW" sz="2400" dirty="0"/>
              <a:t>$8,315,053</a:t>
            </a:r>
            <a:r>
              <a:rPr lang="zh-TW" altLang="en-US" sz="2400" dirty="0"/>
              <a:t>，此金額為該筆貸款的公允價值。該筆貸款應按此金額認列，其與</a:t>
            </a:r>
            <a:r>
              <a:rPr lang="en-US" altLang="zh-TW" sz="2400" dirty="0"/>
              <a:t>$10,000,000</a:t>
            </a:r>
            <a:r>
              <a:rPr lang="zh-TW" altLang="en-US" sz="2400" dirty="0"/>
              <a:t>的差額</a:t>
            </a:r>
            <a:r>
              <a:rPr lang="en-US" altLang="zh-TW" sz="2400" dirty="0"/>
              <a:t>$1,684,947</a:t>
            </a:r>
            <a:r>
              <a:rPr lang="zh-TW" altLang="en-US" sz="2400" dirty="0"/>
              <a:t>代表華西銀行為了爭取新業務所支付的代價，因為新業務尚未爭取到，故不能認列為資產，而應認列為費用。分錄如下：</a:t>
            </a:r>
          </a:p>
        </p:txBody>
      </p:sp>
      <p:sp>
        <p:nvSpPr>
          <p:cNvPr id="4" name="矩形 3"/>
          <p:cNvSpPr/>
          <p:nvPr/>
        </p:nvSpPr>
        <p:spPr>
          <a:xfrm>
            <a:off x="143508" y="5099700"/>
            <a:ext cx="8856984" cy="1569660"/>
          </a:xfrm>
          <a:prstGeom prst="rect">
            <a:avLst/>
          </a:prstGeom>
        </p:spPr>
        <p:txBody>
          <a:bodyPr wrap="square">
            <a:spAutoFit/>
          </a:bodyPr>
          <a:lstStyle/>
          <a:p>
            <a:r>
              <a:rPr lang="en-US" altLang="zh-TW" sz="2400" dirty="0" smtClean="0"/>
              <a:t>X1/1/1</a:t>
            </a:r>
            <a:r>
              <a:rPr lang="en-US" altLang="zh-TW" sz="2400" dirty="0"/>
              <a:t>	</a:t>
            </a:r>
            <a:r>
              <a:rPr lang="zh-TW" altLang="en-US" sz="2400" dirty="0"/>
              <a:t>放　　款	</a:t>
            </a:r>
            <a:r>
              <a:rPr lang="zh-TW" altLang="en-US" sz="2400" dirty="0" smtClean="0"/>
              <a:t>                            </a:t>
            </a:r>
            <a:r>
              <a:rPr lang="en-US" altLang="zh-TW" sz="2400" dirty="0" smtClean="0"/>
              <a:t>8,315,053</a:t>
            </a:r>
            <a:r>
              <a:rPr lang="en-US" altLang="zh-TW" sz="2400" dirty="0"/>
              <a:t>	</a:t>
            </a:r>
          </a:p>
          <a:p>
            <a:r>
              <a:rPr lang="en-US" altLang="zh-TW" sz="2400" dirty="0"/>
              <a:t>	</a:t>
            </a:r>
            <a:r>
              <a:rPr lang="zh-TW" altLang="en-US" sz="2400" dirty="0" smtClean="0"/>
              <a:t>業務</a:t>
            </a:r>
            <a:r>
              <a:rPr lang="zh-TW" altLang="en-US" sz="2400" dirty="0"/>
              <a:t>拓展費（營業費用</a:t>
            </a:r>
            <a:r>
              <a:rPr lang="zh-TW" altLang="en-US" sz="2400" dirty="0" smtClean="0"/>
              <a:t>）        </a:t>
            </a:r>
            <a:r>
              <a:rPr lang="en-US" altLang="zh-TW" sz="2400" dirty="0" smtClean="0"/>
              <a:t>1,684,947</a:t>
            </a:r>
            <a:r>
              <a:rPr lang="en-US" altLang="zh-TW" sz="2400" dirty="0"/>
              <a:t>	</a:t>
            </a:r>
          </a:p>
          <a:p>
            <a:r>
              <a:rPr lang="en-US" altLang="zh-TW" sz="2400" dirty="0"/>
              <a:t>	</a:t>
            </a:r>
            <a:r>
              <a:rPr lang="zh-TW" altLang="en-US" sz="2400" dirty="0"/>
              <a:t>　　現　　金		</a:t>
            </a:r>
            <a:r>
              <a:rPr lang="zh-TW" altLang="en-US" sz="2400" dirty="0" smtClean="0"/>
              <a:t>                     </a:t>
            </a:r>
            <a:r>
              <a:rPr lang="en-US" altLang="zh-TW" sz="2400" dirty="0" smtClean="0"/>
              <a:t>10,000,000</a:t>
            </a:r>
            <a:endParaRPr lang="en-US" altLang="zh-TW" sz="2400" dirty="0"/>
          </a:p>
          <a:p>
            <a:r>
              <a:rPr lang="en-US" altLang="zh-TW" sz="2400" dirty="0"/>
              <a:t>	</a:t>
            </a:r>
            <a:r>
              <a:rPr lang="zh-TW" altLang="en-US" sz="2000" b="1" dirty="0"/>
              <a:t>每期應按有效利率</a:t>
            </a:r>
            <a:r>
              <a:rPr lang="en-US" altLang="zh-TW" sz="2000" b="1" dirty="0"/>
              <a:t>6%</a:t>
            </a:r>
            <a:r>
              <a:rPr lang="zh-TW" altLang="en-US" sz="2000" b="1" dirty="0"/>
              <a:t>認列利息收入。</a:t>
            </a:r>
          </a:p>
        </p:txBody>
      </p:sp>
    </p:spTree>
    <p:extLst>
      <p:ext uri="{BB962C8B-B14F-4D97-AF65-F5344CB8AC3E}">
        <p14:creationId xmlns:p14="http://schemas.microsoft.com/office/powerpoint/2010/main" val="392422908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25538"/>
            <a:ext cx="8568952" cy="863600"/>
          </a:xfrm>
        </p:spPr>
        <p:txBody>
          <a:bodyPr/>
          <a:lstStyle/>
          <a:p>
            <a:r>
              <a:rPr lang="zh-TW" altLang="en-US" dirty="0"/>
              <a:t>釋例</a:t>
            </a:r>
            <a:r>
              <a:rPr lang="en-US" altLang="zh-TW" dirty="0"/>
              <a:t>5</a:t>
            </a:r>
            <a:r>
              <a:rPr lang="zh-TW" altLang="en-US" dirty="0"/>
              <a:t>：於兩付息日之間購買債券</a:t>
            </a:r>
          </a:p>
        </p:txBody>
      </p:sp>
      <p:sp>
        <p:nvSpPr>
          <p:cNvPr id="3" name="內容版面配置區 2"/>
          <p:cNvSpPr>
            <a:spLocks noGrp="1"/>
          </p:cNvSpPr>
          <p:nvPr>
            <p:ph idx="1"/>
          </p:nvPr>
        </p:nvSpPr>
        <p:spPr/>
        <p:txBody>
          <a:bodyPr/>
          <a:lstStyle/>
          <a:p>
            <a:pPr marL="0" indent="0">
              <a:buNone/>
            </a:pPr>
            <a:r>
              <a:rPr lang="zh-TW" altLang="en-US" sz="2400" dirty="0"/>
              <a:t>設巨輝公司於</a:t>
            </a:r>
            <a:r>
              <a:rPr lang="en-US" altLang="zh-TW" sz="2400" dirty="0"/>
              <a:t>X1</a:t>
            </a:r>
            <a:r>
              <a:rPr lang="zh-TW" altLang="en-US" sz="2400" dirty="0"/>
              <a:t>年</a:t>
            </a:r>
            <a:r>
              <a:rPr lang="en-US" altLang="zh-TW" sz="2400" dirty="0"/>
              <a:t>4</a:t>
            </a:r>
            <a:r>
              <a:rPr lang="zh-TW" altLang="en-US" sz="2400" dirty="0"/>
              <a:t>月</a:t>
            </a:r>
            <a:r>
              <a:rPr lang="en-US" altLang="zh-TW" sz="2400" dirty="0"/>
              <a:t>1</a:t>
            </a:r>
            <a:r>
              <a:rPr lang="zh-TW" altLang="en-US" sz="2400" dirty="0"/>
              <a:t>日購入永裕公司發行的公司債，面額</a:t>
            </a:r>
            <a:r>
              <a:rPr lang="en-US" altLang="zh-TW" sz="2400" dirty="0"/>
              <a:t>$100,000</a:t>
            </a:r>
            <a:r>
              <a:rPr lang="zh-TW" altLang="en-US" sz="2400" dirty="0"/>
              <a:t>，票面利率</a:t>
            </a:r>
            <a:r>
              <a:rPr lang="en-US" altLang="zh-TW" sz="2400" dirty="0"/>
              <a:t>8%</a:t>
            </a:r>
            <a:r>
              <a:rPr lang="zh-TW" altLang="en-US" sz="2400" dirty="0"/>
              <a:t>，每年</a:t>
            </a:r>
            <a:r>
              <a:rPr lang="en-US" altLang="zh-TW" sz="2400" dirty="0"/>
              <a:t>6</a:t>
            </a:r>
            <a:r>
              <a:rPr lang="zh-TW" altLang="en-US" sz="2400" dirty="0"/>
              <a:t>月</a:t>
            </a:r>
            <a:r>
              <a:rPr lang="en-US" altLang="zh-TW" sz="2400" dirty="0"/>
              <a:t>30</a:t>
            </a:r>
            <a:r>
              <a:rPr lang="zh-TW" altLang="en-US" sz="2400" dirty="0"/>
              <a:t>日及</a:t>
            </a:r>
            <a:r>
              <a:rPr lang="en-US" altLang="zh-TW" sz="2400" dirty="0"/>
              <a:t>12</a:t>
            </a:r>
            <a:r>
              <a:rPr lang="zh-TW" altLang="en-US" sz="2400" dirty="0"/>
              <a:t>月</a:t>
            </a:r>
            <a:r>
              <a:rPr lang="en-US" altLang="zh-TW" sz="2400" dirty="0"/>
              <a:t>31</a:t>
            </a:r>
            <a:r>
              <a:rPr lang="zh-TW" altLang="en-US" sz="2400" dirty="0"/>
              <a:t>日付息，於</a:t>
            </a:r>
            <a:r>
              <a:rPr lang="en-US" altLang="zh-TW" sz="2400" dirty="0"/>
              <a:t>X3</a:t>
            </a:r>
            <a:r>
              <a:rPr lang="zh-TW" altLang="en-US" sz="2400" dirty="0"/>
              <a:t>年</a:t>
            </a:r>
            <a:r>
              <a:rPr lang="en-US" altLang="zh-TW" sz="2400" dirty="0"/>
              <a:t>12</a:t>
            </a:r>
            <a:r>
              <a:rPr lang="zh-TW" altLang="en-US" sz="2400" dirty="0"/>
              <a:t>月</a:t>
            </a:r>
            <a:r>
              <a:rPr lang="en-US" altLang="zh-TW" sz="2400" dirty="0"/>
              <a:t>31</a:t>
            </a:r>
            <a:r>
              <a:rPr lang="zh-TW" altLang="en-US" sz="2400" dirty="0"/>
              <a:t>日到期，按</a:t>
            </a:r>
            <a:r>
              <a:rPr lang="en-US" altLang="zh-TW" sz="2400" dirty="0"/>
              <a:t>$97,470</a:t>
            </a:r>
            <a:r>
              <a:rPr lang="zh-TW" altLang="en-US" sz="2400" dirty="0"/>
              <a:t>價格加計應計利息購入，另支付手續費</a:t>
            </a:r>
            <a:r>
              <a:rPr lang="en-US" altLang="zh-TW" sz="2400" dirty="0"/>
              <a:t>$139</a:t>
            </a:r>
            <a:r>
              <a:rPr lang="zh-TW" altLang="en-US" sz="2400" dirty="0"/>
              <a:t>。巨輝公司將該債券分類為按攤銷後成本衡量之金融資產，分錄如下：</a:t>
            </a:r>
          </a:p>
        </p:txBody>
      </p:sp>
      <mc:AlternateContent xmlns:mc="http://schemas.openxmlformats.org/markup-compatibility/2006" xmlns:a14="http://schemas.microsoft.com/office/drawing/2010/main">
        <mc:Choice Requires="a14">
          <p:sp>
            <p:nvSpPr>
              <p:cNvPr id="5" name="矩形 4"/>
              <p:cNvSpPr/>
              <p:nvPr/>
            </p:nvSpPr>
            <p:spPr>
              <a:xfrm>
                <a:off x="144000" y="4005064"/>
                <a:ext cx="9000000" cy="2010807"/>
              </a:xfrm>
              <a:prstGeom prst="rect">
                <a:avLst/>
              </a:prstGeom>
            </p:spPr>
            <p:txBody>
              <a:bodyPr wrap="square">
                <a:spAutoFit/>
              </a:bodyPr>
              <a:lstStyle/>
              <a:p>
                <a:r>
                  <a:rPr lang="en-US" altLang="zh-TW" sz="2400" dirty="0"/>
                  <a:t>X1/4/1	</a:t>
                </a:r>
                <a:r>
                  <a:rPr lang="zh-TW" altLang="en-US" sz="2400" dirty="0"/>
                  <a:t>按攤銷後成本衡量之金融資產	</a:t>
                </a:r>
                <a:r>
                  <a:rPr lang="en-US" altLang="zh-TW" sz="2400" dirty="0"/>
                  <a:t>97,609</a:t>
                </a:r>
                <a:r>
                  <a:rPr lang="en-US" altLang="zh-TW" sz="2400" b="1" dirty="0">
                    <a:solidFill>
                      <a:srgbClr val="FF0000"/>
                    </a:solidFill>
                  </a:rPr>
                  <a:t>**</a:t>
                </a:r>
                <a:r>
                  <a:rPr lang="en-US" altLang="zh-TW" sz="2400" dirty="0"/>
                  <a:t>	</a:t>
                </a:r>
              </a:p>
              <a:p>
                <a:r>
                  <a:rPr lang="en-US" altLang="zh-TW" sz="2400" dirty="0"/>
                  <a:t>	</a:t>
                </a:r>
                <a:r>
                  <a:rPr lang="zh-TW" altLang="en-US" sz="2400" dirty="0"/>
                  <a:t>應收利息	</a:t>
                </a:r>
                <a:r>
                  <a:rPr lang="en-US" altLang="zh-TW" sz="2400" dirty="0" smtClean="0"/>
                  <a:t>			  2,000</a:t>
                </a:r>
                <a:r>
                  <a:rPr lang="en-US" altLang="zh-TW" sz="2400" dirty="0">
                    <a:solidFill>
                      <a:srgbClr val="00B050"/>
                    </a:solidFill>
                  </a:rPr>
                  <a:t>*</a:t>
                </a:r>
                <a:r>
                  <a:rPr lang="en-US" altLang="zh-TW" sz="2400" dirty="0"/>
                  <a:t>	</a:t>
                </a:r>
              </a:p>
              <a:p>
                <a:r>
                  <a:rPr lang="en-US" altLang="zh-TW" sz="2400" dirty="0"/>
                  <a:t>	</a:t>
                </a:r>
                <a:r>
                  <a:rPr lang="zh-TW" altLang="en-US" sz="2400" dirty="0"/>
                  <a:t>　　現　　金		</a:t>
                </a:r>
                <a:r>
                  <a:rPr lang="en-US" altLang="zh-TW" sz="2400" dirty="0" smtClean="0"/>
                  <a:t>		99,609</a:t>
                </a:r>
                <a:endParaRPr lang="en-US" altLang="zh-TW" sz="2400" dirty="0"/>
              </a:p>
              <a:p>
                <a:r>
                  <a:rPr lang="en-US" altLang="zh-TW" sz="2400" dirty="0"/>
                  <a:t>	</a:t>
                </a:r>
                <a:r>
                  <a:rPr lang="en-US" altLang="zh-TW" sz="2400" b="1" dirty="0">
                    <a:solidFill>
                      <a:srgbClr val="00B050"/>
                    </a:solidFill>
                  </a:rPr>
                  <a:t>*</a:t>
                </a:r>
                <a:r>
                  <a:rPr lang="zh-TW" altLang="en-US" sz="2400" b="1" dirty="0"/>
                  <a:t>自</a:t>
                </a:r>
                <a:r>
                  <a:rPr lang="en-US" altLang="zh-TW" sz="2400" b="1" dirty="0"/>
                  <a:t>X1</a:t>
                </a:r>
                <a:r>
                  <a:rPr lang="zh-TW" altLang="en-US" sz="2400" b="1" dirty="0"/>
                  <a:t>年</a:t>
                </a:r>
                <a:r>
                  <a:rPr lang="en-US" altLang="zh-TW" sz="2400" b="1" dirty="0"/>
                  <a:t>1</a:t>
                </a:r>
                <a:r>
                  <a:rPr lang="zh-TW" altLang="en-US" sz="2400" b="1" dirty="0"/>
                  <a:t>月</a:t>
                </a:r>
                <a:r>
                  <a:rPr lang="en-US" altLang="zh-TW" sz="2400" b="1" dirty="0"/>
                  <a:t>1</a:t>
                </a:r>
                <a:r>
                  <a:rPr lang="zh-TW" altLang="en-US" sz="2400" b="1" dirty="0"/>
                  <a:t>日至</a:t>
                </a:r>
                <a:r>
                  <a:rPr lang="en-US" altLang="zh-TW" sz="2400" b="1" dirty="0"/>
                  <a:t>4</a:t>
                </a:r>
                <a:r>
                  <a:rPr lang="zh-TW" altLang="en-US" sz="2400" b="1" dirty="0"/>
                  <a:t>月</a:t>
                </a:r>
                <a:r>
                  <a:rPr lang="en-US" altLang="zh-TW" sz="2400" b="1" dirty="0"/>
                  <a:t>1</a:t>
                </a:r>
                <a:r>
                  <a:rPr lang="zh-TW" altLang="en-US" sz="2400" b="1" dirty="0"/>
                  <a:t>日的利息</a:t>
                </a:r>
                <a:r>
                  <a:rPr lang="zh-TW" altLang="en-US" sz="2400" b="1" dirty="0" smtClean="0"/>
                  <a:t>，</a:t>
                </a:r>
                <a:r>
                  <a:rPr lang="zh-TW" altLang="en-US" sz="2400" b="1" dirty="0"/>
                  <a:t>	</a:t>
                </a:r>
                <a:r>
                  <a:rPr lang="en-US" altLang="zh-TW" sz="2400" b="1" dirty="0"/>
                  <a:t>$100,000×8</a:t>
                </a:r>
                <a:r>
                  <a:rPr lang="en-US" altLang="zh-TW" sz="2400" b="1" dirty="0" smtClean="0"/>
                  <a:t>%×</a:t>
                </a:r>
                <a14:m>
                  <m:oMath xmlns:m="http://schemas.openxmlformats.org/officeDocument/2006/math">
                    <m:f>
                      <m:fPr>
                        <m:ctrlPr>
                          <a:rPr lang="zh-TW" altLang="zh-TW" b="1" i="1">
                            <a:latin typeface="Cambria Math"/>
                          </a:rPr>
                        </m:ctrlPr>
                      </m:fPr>
                      <m:num>
                        <m:r>
                          <m:rPr>
                            <m:nor/>
                          </m:rPr>
                          <a:rPr lang="en-US" altLang="zh-TW" b="1"/>
                          <m:t>3</m:t>
                        </m:r>
                      </m:num>
                      <m:den>
                        <m:r>
                          <m:rPr>
                            <m:nor/>
                          </m:rPr>
                          <a:rPr lang="en-US" altLang="zh-TW" b="1"/>
                          <m:t>12</m:t>
                        </m:r>
                      </m:den>
                    </m:f>
                  </m:oMath>
                </a14:m>
                <a:r>
                  <a:rPr lang="zh-TW" altLang="en-US" sz="2400" b="1" dirty="0" smtClean="0"/>
                  <a:t>＝</a:t>
                </a:r>
                <a:r>
                  <a:rPr lang="en-US" altLang="zh-TW" sz="2400" b="1" dirty="0" smtClean="0"/>
                  <a:t>$2,000</a:t>
                </a:r>
                <a:endParaRPr lang="zh-TW" altLang="en-US" sz="2400" b="1" dirty="0"/>
              </a:p>
              <a:p>
                <a:r>
                  <a:rPr lang="en-US" altLang="zh-TW" sz="2400" b="1" dirty="0" smtClean="0"/>
                  <a:t>	</a:t>
                </a:r>
                <a:r>
                  <a:rPr lang="zh-TW" altLang="en-US" sz="2400" b="1" dirty="0" smtClean="0">
                    <a:solidFill>
                      <a:srgbClr val="FF0000"/>
                    </a:solidFill>
                  </a:rPr>
                  <a:t>**</a:t>
                </a:r>
                <a:r>
                  <a:rPr lang="en-US" altLang="zh-TW" sz="2400" b="1" dirty="0" smtClean="0"/>
                  <a:t>$</a:t>
                </a:r>
                <a:r>
                  <a:rPr lang="en-US" altLang="zh-TW" sz="2400" b="1" dirty="0"/>
                  <a:t>97,470+$139=$97,609</a:t>
                </a:r>
                <a:r>
                  <a:rPr lang="en-US" altLang="zh-TW" sz="2400" dirty="0"/>
                  <a:t>	</a:t>
                </a:r>
              </a:p>
            </p:txBody>
          </p:sp>
        </mc:Choice>
        <mc:Fallback xmlns="">
          <p:sp>
            <p:nvSpPr>
              <p:cNvPr id="5" name="矩形 4"/>
              <p:cNvSpPr>
                <a:spLocks noRot="1" noChangeAspect="1" noMove="1" noResize="1" noEditPoints="1" noAdjustHandles="1" noChangeArrowheads="1" noChangeShapeType="1" noTextEdit="1"/>
              </p:cNvSpPr>
              <p:nvPr/>
            </p:nvSpPr>
            <p:spPr>
              <a:xfrm>
                <a:off x="144000" y="4005064"/>
                <a:ext cx="9000000" cy="2010807"/>
              </a:xfrm>
              <a:prstGeom prst="rect">
                <a:avLst/>
              </a:prstGeom>
              <a:blipFill rotWithShape="1">
                <a:blip r:embed="rId2"/>
                <a:stretch>
                  <a:fillRect l="-1084" t="-2424" r="-678" b="-6061"/>
                </a:stretch>
              </a:blipFill>
            </p:spPr>
            <p:txBody>
              <a:bodyPr/>
              <a:lstStyle/>
              <a:p>
                <a:r>
                  <a:rPr lang="zh-TW" altLang="en-US">
                    <a:noFill/>
                  </a:rPr>
                  <a:t> </a:t>
                </a:r>
              </a:p>
            </p:txBody>
          </p:sp>
        </mc:Fallback>
      </mc:AlternateContent>
      <p:sp>
        <p:nvSpPr>
          <p:cNvPr id="6" name="文字方塊 5"/>
          <p:cNvSpPr txBox="1"/>
          <p:nvPr/>
        </p:nvSpPr>
        <p:spPr>
          <a:xfrm>
            <a:off x="72008" y="6077348"/>
            <a:ext cx="2771800" cy="707886"/>
          </a:xfrm>
          <a:prstGeom prst="rect">
            <a:avLst/>
          </a:prstGeom>
          <a:noFill/>
          <a:ln w="28575">
            <a:solidFill>
              <a:srgbClr val="FF0000"/>
            </a:solidFill>
          </a:ln>
        </p:spPr>
        <p:txBody>
          <a:bodyPr wrap="square" rtlCol="0">
            <a:spAutoFit/>
          </a:bodyPr>
          <a:lstStyle/>
          <a:p>
            <a:r>
              <a:rPr lang="zh-TW" altLang="en-US" sz="2000" dirty="0" smtClean="0"/>
              <a:t>賣方享有，先</a:t>
            </a:r>
            <a:r>
              <a:rPr lang="zh-TW" altLang="en-US" sz="2000" dirty="0"/>
              <a:t>墊付賣方應享的利息</a:t>
            </a:r>
          </a:p>
        </p:txBody>
      </p:sp>
      <p:cxnSp>
        <p:nvCxnSpPr>
          <p:cNvPr id="8" name="直線接點 7"/>
          <p:cNvCxnSpPr/>
          <p:nvPr/>
        </p:nvCxnSpPr>
        <p:spPr bwMode="auto">
          <a:xfrm flipH="1">
            <a:off x="539552" y="4725144"/>
            <a:ext cx="576064" cy="1352204"/>
          </a:xfrm>
          <a:prstGeom prst="line">
            <a:avLst/>
          </a:prstGeom>
          <a:solidFill>
            <a:schemeClr val="accent1"/>
          </a:solidFill>
          <a:ln w="28575" cap="sq"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198742240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en-US" altLang="zh-TW" dirty="0" smtClean="0"/>
              <a:t>2.</a:t>
            </a:r>
            <a:r>
              <a:rPr lang="zh-TW" altLang="en-US" dirty="0" smtClean="0"/>
              <a:t>交易成本的處理</a:t>
            </a:r>
            <a:endParaRPr lang="en-US" altLang="zh-TW" dirty="0" smtClean="0"/>
          </a:p>
          <a:p>
            <a:pPr marL="0" indent="0">
              <a:buNone/>
            </a:pPr>
            <a:endParaRPr lang="zh-TW" altLang="en-US" dirty="0"/>
          </a:p>
        </p:txBody>
      </p:sp>
      <p:sp>
        <p:nvSpPr>
          <p:cNvPr id="4" name="圓角矩形 3"/>
          <p:cNvSpPr/>
          <p:nvPr/>
        </p:nvSpPr>
        <p:spPr bwMode="auto">
          <a:xfrm>
            <a:off x="251520" y="2348880"/>
            <a:ext cx="1584176" cy="648072"/>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3000" dirty="0" smtClean="0">
                <a:effectLst>
                  <a:outerShdw blurRad="38100" dist="38100" dir="2700000" algn="tl">
                    <a:srgbClr val="000000">
                      <a:alpha val="43137"/>
                    </a:srgbClr>
                  </a:outerShdw>
                </a:effectLst>
                <a:latin typeface="+mn-ea"/>
              </a:rPr>
              <a:t>交易成本</a:t>
            </a:r>
            <a:endParaRPr kumimoji="1" lang="zh-TW" altLang="en-US" sz="30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
        <p:nvSpPr>
          <p:cNvPr id="5" name="圓角矩形 4"/>
          <p:cNvSpPr/>
          <p:nvPr/>
        </p:nvSpPr>
        <p:spPr bwMode="auto">
          <a:xfrm>
            <a:off x="2123728" y="2348880"/>
            <a:ext cx="6275040" cy="648072"/>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dirty="0">
                <a:latin typeface="+mn-ea"/>
              </a:rPr>
              <a:t>直接可歸屬於取得金融資產的增額成本</a:t>
            </a:r>
            <a:endParaRPr kumimoji="1" lang="zh-TW" altLang="en-US" sz="2800" b="0" i="0" u="none" strike="noStrike" cap="none" normalizeH="0" baseline="0" dirty="0" smtClean="0">
              <a:ln>
                <a:noFill/>
              </a:ln>
              <a:solidFill>
                <a:schemeClr val="tx1"/>
              </a:solidFill>
              <a:latin typeface="+mn-ea"/>
            </a:endParaRPr>
          </a:p>
        </p:txBody>
      </p:sp>
      <p:sp>
        <p:nvSpPr>
          <p:cNvPr id="6" name="矩形 5"/>
          <p:cNvSpPr/>
          <p:nvPr/>
        </p:nvSpPr>
        <p:spPr>
          <a:xfrm>
            <a:off x="1791199" y="2132856"/>
            <a:ext cx="377026" cy="923330"/>
          </a:xfrm>
          <a:prstGeom prst="rect">
            <a:avLst/>
          </a:prstGeom>
          <a:noFill/>
        </p:spPr>
        <p:txBody>
          <a:bodyPr wrap="none" lIns="91440" tIns="45720" rIns="91440" bIns="45720">
            <a:spAutoFit/>
          </a:bodyPr>
          <a:lstStyle/>
          <a:p>
            <a:pPr algn="ctr"/>
            <a:r>
              <a:rPr lang="en-US" altLang="zh-TW" sz="5400" b="0" cap="none" spc="0" dirty="0" smtClean="0">
                <a:ln w="0"/>
                <a:gradFill>
                  <a:gsLst>
                    <a:gs pos="21000">
                      <a:srgbClr val="53575C"/>
                    </a:gs>
                    <a:gs pos="88000">
                      <a:srgbClr val="C5C7CA"/>
                    </a:gs>
                  </a:gsLst>
                  <a:lin ang="5400000"/>
                </a:gradFill>
                <a:effectLst/>
              </a:rPr>
              <a:t>:</a:t>
            </a:r>
            <a:endParaRPr lang="zh-TW" altLang="en-US" sz="5400" b="0" cap="none" spc="0" dirty="0">
              <a:ln w="0"/>
              <a:gradFill>
                <a:gsLst>
                  <a:gs pos="21000">
                    <a:srgbClr val="53575C"/>
                  </a:gs>
                  <a:gs pos="88000">
                    <a:srgbClr val="C5C7CA"/>
                  </a:gs>
                </a:gsLst>
                <a:lin ang="5400000"/>
              </a:gradFill>
              <a:effectLst/>
            </a:endParaRPr>
          </a:p>
        </p:txBody>
      </p:sp>
      <p:sp>
        <p:nvSpPr>
          <p:cNvPr id="7" name="文字方塊 6"/>
          <p:cNvSpPr txBox="1"/>
          <p:nvPr/>
        </p:nvSpPr>
        <p:spPr>
          <a:xfrm>
            <a:off x="216834" y="3188315"/>
            <a:ext cx="8819662" cy="1200329"/>
          </a:xfrm>
          <a:prstGeom prst="rect">
            <a:avLst/>
          </a:prstGeom>
          <a:noFill/>
        </p:spPr>
        <p:txBody>
          <a:bodyPr wrap="square" rtlCol="0">
            <a:spAutoFit/>
          </a:bodyPr>
          <a:lstStyle/>
          <a:p>
            <a:r>
              <a:rPr lang="zh-TW" altLang="en-US" sz="2400" dirty="0" smtClean="0">
                <a:solidFill>
                  <a:srgbClr val="FF0000"/>
                </a:solidFill>
              </a:rPr>
              <a:t>包    括：</a:t>
            </a:r>
            <a:r>
              <a:rPr lang="zh-TW" altLang="en-US" sz="2400" dirty="0" smtClean="0"/>
              <a:t>與</a:t>
            </a:r>
            <a:r>
              <a:rPr lang="zh-TW" altLang="en-US" sz="2400" dirty="0"/>
              <a:t>交易直接相關的交易稅、規費、經紀商手續費及</a:t>
            </a:r>
            <a:r>
              <a:rPr lang="zh-TW" altLang="en-US" sz="2400" dirty="0" smtClean="0"/>
              <a:t>其他</a:t>
            </a:r>
            <a:endParaRPr lang="en-US" altLang="zh-TW" sz="2400" dirty="0" smtClean="0"/>
          </a:p>
          <a:p>
            <a:r>
              <a:rPr lang="zh-TW" altLang="en-US" sz="2400" dirty="0"/>
              <a:t> </a:t>
            </a:r>
            <a:r>
              <a:rPr lang="zh-TW" altLang="en-US" sz="2400" dirty="0" smtClean="0"/>
              <a:t>               必要支出。</a:t>
            </a:r>
            <a:endParaRPr lang="en-US" altLang="zh-TW" sz="2400" dirty="0" smtClean="0"/>
          </a:p>
          <a:p>
            <a:r>
              <a:rPr lang="zh-TW" altLang="en-US" sz="2400" dirty="0">
                <a:solidFill>
                  <a:srgbClr val="FF0000"/>
                </a:solidFill>
              </a:rPr>
              <a:t>不包括：</a:t>
            </a:r>
            <a:r>
              <a:rPr lang="zh-TW" altLang="en-US" sz="2400" dirty="0"/>
              <a:t>債務之折價或溢價、融資成本及內部管理或持有</a:t>
            </a:r>
            <a:r>
              <a:rPr lang="zh-TW" altLang="en-US" sz="2400" dirty="0" smtClean="0"/>
              <a:t>成本。</a:t>
            </a:r>
            <a:endParaRPr lang="zh-TW" altLang="en-US" sz="2400" dirty="0"/>
          </a:p>
        </p:txBody>
      </p:sp>
      <p:sp>
        <p:nvSpPr>
          <p:cNvPr id="8" name="圓角矩形 7"/>
          <p:cNvSpPr/>
          <p:nvPr/>
        </p:nvSpPr>
        <p:spPr bwMode="auto">
          <a:xfrm>
            <a:off x="1403649" y="4797152"/>
            <a:ext cx="998579" cy="504000"/>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en-US" altLang="zh-TW"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rPr>
              <a:t>FVTPL</a:t>
            </a:r>
            <a:endParaRPr kumimoji="1" lang="zh-TW"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
        <p:nvSpPr>
          <p:cNvPr id="11" name="圓角矩形 10"/>
          <p:cNvSpPr/>
          <p:nvPr/>
        </p:nvSpPr>
        <p:spPr bwMode="auto">
          <a:xfrm>
            <a:off x="1403649" y="6173530"/>
            <a:ext cx="998579" cy="504000"/>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en-US" altLang="zh-TW" sz="2800" dirty="0" smtClean="0">
                <a:effectLst>
                  <a:outerShdw blurRad="38100" dist="38100" dir="2700000" algn="tl">
                    <a:srgbClr val="000000">
                      <a:alpha val="43137"/>
                    </a:srgbClr>
                  </a:outerShdw>
                </a:effectLst>
                <a:latin typeface="+mn-ea"/>
              </a:rPr>
              <a:t>AC</a:t>
            </a:r>
            <a:endParaRPr kumimoji="1" lang="zh-TW"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
        <p:nvSpPr>
          <p:cNvPr id="12" name="圓角矩形 11"/>
          <p:cNvSpPr/>
          <p:nvPr/>
        </p:nvSpPr>
        <p:spPr bwMode="auto">
          <a:xfrm>
            <a:off x="1403648" y="5485341"/>
            <a:ext cx="998579" cy="504000"/>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en-US" altLang="zh-TW" sz="2800" dirty="0" smtClean="0">
                <a:effectLst>
                  <a:outerShdw blurRad="38100" dist="38100" dir="2700000" algn="tl">
                    <a:srgbClr val="000000">
                      <a:alpha val="43137"/>
                    </a:srgbClr>
                  </a:outerShdw>
                </a:effectLst>
                <a:latin typeface="+mn-ea"/>
              </a:rPr>
              <a:t>FVOCI</a:t>
            </a:r>
            <a:endParaRPr kumimoji="1" lang="zh-TW"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
        <p:nvSpPr>
          <p:cNvPr id="13" name="矩形 12"/>
          <p:cNvSpPr/>
          <p:nvPr/>
        </p:nvSpPr>
        <p:spPr bwMode="auto">
          <a:xfrm>
            <a:off x="216834" y="4627915"/>
            <a:ext cx="1042798" cy="468024"/>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購買時</a:t>
            </a:r>
          </a:p>
        </p:txBody>
      </p:sp>
      <p:sp>
        <p:nvSpPr>
          <p:cNvPr id="14" name="圓角矩形 13"/>
          <p:cNvSpPr/>
          <p:nvPr/>
        </p:nvSpPr>
        <p:spPr bwMode="auto">
          <a:xfrm>
            <a:off x="2987824" y="4797152"/>
            <a:ext cx="3393907" cy="504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dirty="0">
                <a:latin typeface="+mn-ea"/>
              </a:rPr>
              <a:t>列為當期費用</a:t>
            </a:r>
          </a:p>
        </p:txBody>
      </p:sp>
      <p:sp>
        <p:nvSpPr>
          <p:cNvPr id="15" name="圓角矩形 14"/>
          <p:cNvSpPr/>
          <p:nvPr/>
        </p:nvSpPr>
        <p:spPr bwMode="auto">
          <a:xfrm>
            <a:off x="2987823" y="5485341"/>
            <a:ext cx="3393907" cy="504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dirty="0">
                <a:latin typeface="+mn-ea"/>
              </a:rPr>
              <a:t>計入金融資產之成本</a:t>
            </a:r>
          </a:p>
        </p:txBody>
      </p:sp>
      <p:sp>
        <p:nvSpPr>
          <p:cNvPr id="16" name="圓角矩形 15"/>
          <p:cNvSpPr/>
          <p:nvPr/>
        </p:nvSpPr>
        <p:spPr bwMode="auto">
          <a:xfrm>
            <a:off x="2987823" y="6173530"/>
            <a:ext cx="3393907" cy="504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dirty="0">
                <a:latin typeface="+mn-ea"/>
              </a:rPr>
              <a:t>計入金融資產之成本</a:t>
            </a:r>
          </a:p>
        </p:txBody>
      </p:sp>
    </p:spTree>
    <p:extLst>
      <p:ext uri="{BB962C8B-B14F-4D97-AF65-F5344CB8AC3E}">
        <p14:creationId xmlns:p14="http://schemas.microsoft.com/office/powerpoint/2010/main" val="20031959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10-1  </a:t>
            </a:r>
            <a:r>
              <a:rPr lang="zh-TW" altLang="en-US" dirty="0" smtClean="0"/>
              <a:t>金融資產的原始認列與衡量</a:t>
            </a:r>
            <a:endParaRPr lang="zh-TW" altLang="en-US" dirty="0"/>
          </a:p>
        </p:txBody>
      </p:sp>
      <p:sp>
        <p:nvSpPr>
          <p:cNvPr id="3" name="內容版面配置區 2"/>
          <p:cNvSpPr>
            <a:spLocks noGrp="1"/>
          </p:cNvSpPr>
          <p:nvPr>
            <p:ph idx="1"/>
          </p:nvPr>
        </p:nvSpPr>
        <p:spPr/>
        <p:txBody>
          <a:bodyPr/>
          <a:lstStyle/>
          <a:p>
            <a:pPr marL="0" indent="0">
              <a:buNone/>
            </a:pPr>
            <a:r>
              <a:rPr lang="zh-TW" altLang="zh-TW" b="1" dirty="0">
                <a:solidFill>
                  <a:srgbClr val="FF0000"/>
                </a:solidFill>
              </a:rPr>
              <a:t>一</a:t>
            </a:r>
            <a:r>
              <a:rPr lang="zh-TW" altLang="zh-TW" b="1" dirty="0" smtClean="0">
                <a:solidFill>
                  <a:srgbClr val="FF0000"/>
                </a:solidFill>
              </a:rPr>
              <a:t>、</a:t>
            </a:r>
            <a:r>
              <a:rPr lang="zh-TW" altLang="en-US" b="1" dirty="0" smtClean="0">
                <a:solidFill>
                  <a:srgbClr val="FF0000"/>
                </a:solidFill>
              </a:rPr>
              <a:t>金融資產的定義</a:t>
            </a:r>
            <a:endParaRPr lang="en-US" altLang="zh-TW" b="1" dirty="0" smtClean="0">
              <a:solidFill>
                <a:srgbClr val="FF0000"/>
              </a:solidFill>
            </a:endParaRPr>
          </a:p>
          <a:p>
            <a:r>
              <a:rPr lang="zh-TW" altLang="en-US" b="1" dirty="0" smtClean="0"/>
              <a:t>所謂金融資產，是指下列任何資產：</a:t>
            </a:r>
            <a:endParaRPr lang="en-US" altLang="zh-TW" b="1" dirty="0" smtClean="0"/>
          </a:p>
          <a:p>
            <a:pPr marL="0" indent="0">
              <a:lnSpc>
                <a:spcPct val="150000"/>
              </a:lnSpc>
              <a:buNone/>
            </a:pPr>
            <a:r>
              <a:rPr lang="en-US" altLang="zh-TW" b="1" dirty="0" smtClean="0"/>
              <a:t>(1)</a:t>
            </a:r>
            <a:r>
              <a:rPr lang="zh-TW" altLang="en-US" b="1" dirty="0" smtClean="0"/>
              <a:t>現金</a:t>
            </a:r>
            <a:r>
              <a:rPr lang="en-US" altLang="zh-TW" b="1" dirty="0" smtClean="0"/>
              <a:t>(</a:t>
            </a:r>
            <a:r>
              <a:rPr lang="zh-TW" altLang="en-US" b="1" dirty="0" smtClean="0"/>
              <a:t>包含銀行存款</a:t>
            </a:r>
            <a:r>
              <a:rPr lang="en-US" altLang="zh-TW" b="1" dirty="0" smtClean="0"/>
              <a:t>)</a:t>
            </a:r>
          </a:p>
          <a:p>
            <a:pPr marL="0" indent="0">
              <a:lnSpc>
                <a:spcPct val="150000"/>
              </a:lnSpc>
              <a:buNone/>
            </a:pPr>
            <a:r>
              <a:rPr lang="en-US" altLang="zh-TW" b="1" dirty="0" smtClean="0"/>
              <a:t>(2)</a:t>
            </a:r>
            <a:r>
              <a:rPr lang="zh-TW" altLang="en-US" b="1" dirty="0" smtClean="0"/>
              <a:t>其他企業的權益工具</a:t>
            </a:r>
            <a:r>
              <a:rPr lang="en-US" altLang="zh-TW" b="1" dirty="0" smtClean="0"/>
              <a:t>(</a:t>
            </a:r>
            <a:r>
              <a:rPr lang="zh-TW" altLang="en-US" b="1" dirty="0" smtClean="0"/>
              <a:t>如股票投資</a:t>
            </a:r>
            <a:r>
              <a:rPr lang="en-US" altLang="zh-TW" b="1" dirty="0" smtClean="0"/>
              <a:t>)</a:t>
            </a:r>
          </a:p>
          <a:p>
            <a:pPr marL="0" indent="0">
              <a:buNone/>
            </a:pPr>
            <a:endParaRPr lang="zh-TW" altLang="en-US" dirty="0"/>
          </a:p>
        </p:txBody>
      </p:sp>
    </p:spTree>
    <p:extLst>
      <p:ext uri="{BB962C8B-B14F-4D97-AF65-F5344CB8AC3E}">
        <p14:creationId xmlns:p14="http://schemas.microsoft.com/office/powerpoint/2010/main" val="268608744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6</a:t>
            </a:r>
            <a:r>
              <a:rPr lang="zh-TW" altLang="en-US" dirty="0"/>
              <a:t>：交易成本的會計處理</a:t>
            </a:r>
          </a:p>
        </p:txBody>
      </p:sp>
      <p:sp>
        <p:nvSpPr>
          <p:cNvPr id="3" name="內容版面配置區 2"/>
          <p:cNvSpPr>
            <a:spLocks noGrp="1"/>
          </p:cNvSpPr>
          <p:nvPr>
            <p:ph idx="4294967295"/>
          </p:nvPr>
        </p:nvSpPr>
        <p:spPr>
          <a:xfrm>
            <a:off x="457200" y="1844824"/>
            <a:ext cx="8229600" cy="4608512"/>
          </a:xfrm>
          <a:prstGeom prst="rect">
            <a:avLst/>
          </a:prstGeom>
        </p:spPr>
        <p:txBody>
          <a:bodyPr/>
          <a:lstStyle/>
          <a:p>
            <a:pPr marL="0" indent="0">
              <a:buNone/>
            </a:pPr>
            <a:r>
              <a:rPr lang="zh-TW" altLang="en-US" sz="2400" dirty="0"/>
              <a:t>沿釋例</a:t>
            </a:r>
            <a:r>
              <a:rPr lang="en-US" altLang="zh-TW" sz="2400" dirty="0"/>
              <a:t>5</a:t>
            </a:r>
            <a:r>
              <a:rPr lang="zh-TW" altLang="en-US" sz="2400" dirty="0"/>
              <a:t>，該筆交易尚支付</a:t>
            </a:r>
            <a:r>
              <a:rPr lang="en-US" altLang="zh-TW" sz="2400" dirty="0"/>
              <a:t>$139</a:t>
            </a:r>
            <a:r>
              <a:rPr lang="zh-TW" altLang="en-US" sz="2400" dirty="0"/>
              <a:t>之手續費（交易成本），茲分別按：分類為</a:t>
            </a:r>
            <a:r>
              <a:rPr lang="en-US" altLang="zh-TW" sz="2400" dirty="0"/>
              <a:t>(</a:t>
            </a:r>
            <a:r>
              <a:rPr lang="en-US" altLang="zh-TW" sz="2400" dirty="0" smtClean="0"/>
              <a:t>1)FVTPL</a:t>
            </a:r>
            <a:r>
              <a:rPr lang="zh-TW" altLang="en-US" sz="2400" dirty="0" smtClean="0"/>
              <a:t>；</a:t>
            </a:r>
            <a:r>
              <a:rPr lang="en-US" altLang="zh-TW" sz="2400" dirty="0"/>
              <a:t>(</a:t>
            </a:r>
            <a:r>
              <a:rPr lang="en-US" altLang="zh-TW" sz="2400" dirty="0" smtClean="0"/>
              <a:t>2)FVOCI</a:t>
            </a:r>
            <a:r>
              <a:rPr lang="zh-TW" altLang="en-US" sz="2400" dirty="0" smtClean="0"/>
              <a:t>；</a:t>
            </a:r>
            <a:r>
              <a:rPr lang="en-US" altLang="zh-TW" sz="2400" dirty="0"/>
              <a:t>(</a:t>
            </a:r>
            <a:r>
              <a:rPr lang="en-US" altLang="zh-TW" sz="2400" dirty="0" smtClean="0"/>
              <a:t>3)AC</a:t>
            </a:r>
            <a:r>
              <a:rPr lang="zh-TW" altLang="en-US" sz="2400" dirty="0" smtClean="0"/>
              <a:t>，</a:t>
            </a:r>
            <a:r>
              <a:rPr lang="zh-TW" altLang="en-US" sz="2400" dirty="0"/>
              <a:t>列示購買金融資產之分錄如下：</a:t>
            </a:r>
          </a:p>
        </p:txBody>
      </p:sp>
      <p:graphicFrame>
        <p:nvGraphicFramePr>
          <p:cNvPr id="4" name="表格 3"/>
          <p:cNvGraphicFramePr>
            <a:graphicFrameLocks noGrp="1"/>
          </p:cNvGraphicFramePr>
          <p:nvPr>
            <p:extLst>
              <p:ext uri="{D42A27DB-BD31-4B8C-83A1-F6EECF244321}">
                <p14:modId xmlns:p14="http://schemas.microsoft.com/office/powerpoint/2010/main" val="563390734"/>
              </p:ext>
            </p:extLst>
          </p:nvPr>
        </p:nvGraphicFramePr>
        <p:xfrm>
          <a:off x="97720" y="2636912"/>
          <a:ext cx="8948560" cy="4175760"/>
        </p:xfrm>
        <a:graphic>
          <a:graphicData uri="http://schemas.openxmlformats.org/drawingml/2006/table">
            <a:tbl>
              <a:tblPr firstRow="1" bandRow="1">
                <a:tableStyleId>{5C22544A-7EE6-4342-B048-85BDC9FD1C3A}</a:tableStyleId>
              </a:tblPr>
              <a:tblGrid>
                <a:gridCol w="900000">
                  <a:extLst>
                    <a:ext uri="{9D8B030D-6E8A-4147-A177-3AD203B41FA5}">
                      <a16:colId xmlns:a16="http://schemas.microsoft.com/office/drawing/2014/main" xmlns="" val="3918071333"/>
                    </a:ext>
                  </a:extLst>
                </a:gridCol>
                <a:gridCol w="3744000">
                  <a:extLst>
                    <a:ext uri="{9D8B030D-6E8A-4147-A177-3AD203B41FA5}">
                      <a16:colId xmlns:a16="http://schemas.microsoft.com/office/drawing/2014/main" xmlns="" val="2494979409"/>
                    </a:ext>
                  </a:extLst>
                </a:gridCol>
                <a:gridCol w="1296000">
                  <a:extLst>
                    <a:ext uri="{9D8B030D-6E8A-4147-A177-3AD203B41FA5}">
                      <a16:colId xmlns:a16="http://schemas.microsoft.com/office/drawing/2014/main" xmlns="" val="584542745"/>
                    </a:ext>
                  </a:extLst>
                </a:gridCol>
                <a:gridCol w="208280">
                  <a:extLst>
                    <a:ext uri="{9D8B030D-6E8A-4147-A177-3AD203B41FA5}">
                      <a16:colId xmlns:a16="http://schemas.microsoft.com/office/drawing/2014/main" xmlns="" val="2950570506"/>
                    </a:ext>
                  </a:extLst>
                </a:gridCol>
                <a:gridCol w="1296000">
                  <a:extLst>
                    <a:ext uri="{9D8B030D-6E8A-4147-A177-3AD203B41FA5}">
                      <a16:colId xmlns:a16="http://schemas.microsoft.com/office/drawing/2014/main" xmlns="" val="3011573817"/>
                    </a:ext>
                  </a:extLst>
                </a:gridCol>
                <a:gridCol w="208280">
                  <a:extLst>
                    <a:ext uri="{9D8B030D-6E8A-4147-A177-3AD203B41FA5}">
                      <a16:colId xmlns:a16="http://schemas.microsoft.com/office/drawing/2014/main" xmlns="" val="2178447944"/>
                    </a:ext>
                  </a:extLst>
                </a:gridCol>
                <a:gridCol w="1296000">
                  <a:extLst>
                    <a:ext uri="{9D8B030D-6E8A-4147-A177-3AD203B41FA5}">
                      <a16:colId xmlns:a16="http://schemas.microsoft.com/office/drawing/2014/main" xmlns="" val="2870446673"/>
                    </a:ext>
                  </a:extLst>
                </a:gridCol>
              </a:tblGrid>
              <a:tr h="36000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(1)</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(2)</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分類</a:t>
                      </a:r>
                      <a:r>
                        <a:rPr lang="en-US" altLang="zh-TW" sz="2000" dirty="0" smtClean="0">
                          <a:solidFill>
                            <a:schemeClr val="tx1"/>
                          </a:solidFill>
                        </a:rPr>
                        <a:t>(3)</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89926662"/>
                  </a:ext>
                </a:extLst>
              </a:tr>
              <a:tr h="0">
                <a:tc>
                  <a:txBody>
                    <a:bodyPr/>
                    <a:lstStyle/>
                    <a:p>
                      <a:r>
                        <a:rPr lang="en-US" altLang="zh-TW" sz="2000" dirty="0" smtClean="0">
                          <a:solidFill>
                            <a:schemeClr val="tx1"/>
                          </a:solidFill>
                        </a:rPr>
                        <a:t>X1/4/1</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透過損益按公允價值衡量之金融</a:t>
                      </a:r>
                      <a:endParaRPr lang="en-US" altLang="zh-TW" sz="2000" dirty="0" smtClean="0">
                        <a:solidFill>
                          <a:schemeClr val="tx1"/>
                        </a:solidFill>
                      </a:endParaRPr>
                    </a:p>
                    <a:p>
                      <a:r>
                        <a:rPr lang="en-US" altLang="zh-TW" sz="2000" dirty="0" smtClean="0">
                          <a:solidFill>
                            <a:schemeClr val="tx1"/>
                          </a:solidFill>
                        </a:rPr>
                        <a:t>    </a:t>
                      </a:r>
                      <a:r>
                        <a:rPr lang="zh-TW" altLang="en-US" sz="2000" dirty="0" smtClean="0">
                          <a:solidFill>
                            <a:schemeClr val="tx1"/>
                          </a:solidFill>
                        </a:rPr>
                        <a:t>資產</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2000" dirty="0" smtClean="0">
                        <a:solidFill>
                          <a:schemeClr val="tx1"/>
                        </a:solidFill>
                      </a:endParaRPr>
                    </a:p>
                    <a:p>
                      <a:r>
                        <a:rPr lang="en-US" altLang="zh-TW" sz="2000" dirty="0" smtClean="0">
                          <a:solidFill>
                            <a:schemeClr val="tx1"/>
                          </a:solidFill>
                        </a:rPr>
                        <a:t>97,470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64735174"/>
                  </a:ext>
                </a:extLst>
              </a:tr>
              <a:tr h="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應收利息</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2,000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29577658"/>
                  </a:ext>
                </a:extLst>
              </a:tr>
              <a:tr h="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rgbClr val="FF0000"/>
                          </a:solidFill>
                        </a:rPr>
                        <a:t>手  續  費</a:t>
                      </a:r>
                      <a:endParaRPr lang="zh-TW" altLang="en-US" sz="200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139</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60173921"/>
                  </a:ext>
                </a:extLst>
              </a:tr>
              <a:tr h="0">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現        金</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99,609</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95595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rPr>
                        <a:t>X1/4/1</a:t>
                      </a:r>
                      <a:endParaRPr lang="zh-TW" altLang="en-US" sz="2000" dirty="0" smtClean="0">
                        <a:solidFill>
                          <a:schemeClr val="tx1"/>
                        </a:solidFill>
                      </a:endParaRPr>
                    </a:p>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rgbClr val="FF0000"/>
                          </a:solidFill>
                        </a:rPr>
                        <a:t>透過其他綜合損益按公允價值</a:t>
                      </a:r>
                      <a:endParaRPr lang="en-US" altLang="zh-TW" sz="2000" dirty="0" smtClean="0">
                        <a:solidFill>
                          <a:srgbClr val="FF0000"/>
                        </a:solidFill>
                      </a:endParaRPr>
                    </a:p>
                    <a:p>
                      <a:r>
                        <a:rPr lang="en-US" altLang="zh-TW" sz="2000" baseline="0" dirty="0" smtClean="0">
                          <a:solidFill>
                            <a:srgbClr val="FF0000"/>
                          </a:solidFill>
                        </a:rPr>
                        <a:t>    </a:t>
                      </a:r>
                      <a:r>
                        <a:rPr lang="zh-TW" altLang="en-US" sz="2000" dirty="0" smtClean="0">
                          <a:solidFill>
                            <a:srgbClr val="FF0000"/>
                          </a:solidFill>
                        </a:rPr>
                        <a:t>衡量之金融資產</a:t>
                      </a:r>
                      <a:endParaRPr lang="zh-TW" altLang="en-US" sz="200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2000" dirty="0" smtClean="0">
                        <a:solidFill>
                          <a:schemeClr val="tx1"/>
                        </a:solidFill>
                      </a:endParaRPr>
                    </a:p>
                    <a:p>
                      <a:r>
                        <a:rPr lang="en-US" altLang="zh-TW" sz="2000" dirty="0" smtClean="0">
                          <a:solidFill>
                            <a:schemeClr val="tx1"/>
                          </a:solidFill>
                        </a:rPr>
                        <a:t>97,609</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dirty="0" smtClean="0">
                          <a:solidFill>
                            <a:schemeClr val="tx1"/>
                          </a:solidFill>
                        </a:rPr>
                        <a:t>-</a:t>
                      </a:r>
                      <a:endParaRPr lang="zh-TW" altLang="en-US" sz="2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82524596"/>
                  </a:ext>
                </a:extLst>
              </a:tr>
              <a:tr h="0">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rgbClr val="FF0000"/>
                          </a:solidFill>
                        </a:rPr>
                        <a:t>按攤銷後成本衡量之金融資產</a:t>
                      </a:r>
                      <a:endParaRPr lang="zh-TW" altLang="en-US" sz="2000"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dirty="0" smtClean="0">
                          <a:solidFill>
                            <a:schemeClr val="tx1"/>
                          </a:solidFill>
                        </a:rPr>
                        <a:t>-</a:t>
                      </a:r>
                      <a:endParaRPr lang="zh-TW" altLang="en-US" sz="2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97,609</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66768281"/>
                  </a:ext>
                </a:extLst>
              </a:tr>
              <a:tr h="0">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應收利息</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2,000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2,000</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78252881"/>
                  </a:ext>
                </a:extLst>
              </a:tr>
              <a:tr h="0">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solidFill>
                            <a:schemeClr val="tx1"/>
                          </a:solidFill>
                        </a:rPr>
                        <a:t>　　現        金</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99,609</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solidFill>
                            <a:schemeClr val="tx1"/>
                          </a:solidFill>
                        </a:rPr>
                        <a:t>      99,609</a:t>
                      </a:r>
                      <a:endParaRPr lang="zh-TW" altLang="en-US" sz="20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41215309"/>
                  </a:ext>
                </a:extLst>
              </a:tr>
            </a:tbl>
          </a:graphicData>
        </a:graphic>
      </p:graphicFrame>
    </p:spTree>
    <p:extLst>
      <p:ext uri="{BB962C8B-B14F-4D97-AF65-F5344CB8AC3E}">
        <p14:creationId xmlns:p14="http://schemas.microsoft.com/office/powerpoint/2010/main" val="175917693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10-2  </a:t>
            </a:r>
            <a:r>
              <a:rPr lang="zh-TW" altLang="en-US" dirty="0" smtClean="0"/>
              <a:t>金融</a:t>
            </a:r>
            <a:r>
              <a:rPr lang="zh-TW" altLang="en-US" dirty="0"/>
              <a:t>資產的分類及後續衡量</a:t>
            </a:r>
          </a:p>
        </p:txBody>
      </p:sp>
      <p:sp>
        <p:nvSpPr>
          <p:cNvPr id="5" name="圓角矩形 4"/>
          <p:cNvSpPr/>
          <p:nvPr/>
        </p:nvSpPr>
        <p:spPr bwMode="auto">
          <a:xfrm>
            <a:off x="1691680" y="2204864"/>
            <a:ext cx="1512168" cy="576064"/>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800" dirty="0">
                <a:latin typeface="+mn-ea"/>
              </a:rPr>
              <a:t>債務工具</a:t>
            </a:r>
            <a:endParaRPr kumimoji="1" lang="zh-TW" altLang="en-US" sz="2800" b="0" i="0" u="none" strike="noStrike" cap="none" normalizeH="0" baseline="0" dirty="0" smtClean="0">
              <a:ln>
                <a:noFill/>
              </a:ln>
              <a:solidFill>
                <a:schemeClr val="tx1"/>
              </a:solidFill>
              <a:latin typeface="+mn-ea"/>
            </a:endParaRPr>
          </a:p>
        </p:txBody>
      </p:sp>
      <p:sp>
        <p:nvSpPr>
          <p:cNvPr id="6" name="矩形 5"/>
          <p:cNvSpPr/>
          <p:nvPr/>
        </p:nvSpPr>
        <p:spPr bwMode="auto">
          <a:xfrm>
            <a:off x="323528" y="1844824"/>
            <a:ext cx="1656184" cy="468024"/>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就性質區分</a:t>
            </a:r>
          </a:p>
        </p:txBody>
      </p:sp>
      <p:sp>
        <p:nvSpPr>
          <p:cNvPr id="7" name="圓角矩形 6"/>
          <p:cNvSpPr/>
          <p:nvPr/>
        </p:nvSpPr>
        <p:spPr bwMode="auto">
          <a:xfrm>
            <a:off x="1691680" y="2910247"/>
            <a:ext cx="1512168" cy="561859"/>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800" dirty="0" smtClean="0">
                <a:latin typeface="+mn-ea"/>
              </a:rPr>
              <a:t>權益工具</a:t>
            </a:r>
            <a:endParaRPr kumimoji="1" lang="zh-TW" altLang="en-US" sz="2800" b="0" i="0" u="none" strike="noStrike" cap="none" normalizeH="0" baseline="0" dirty="0" smtClean="0">
              <a:ln>
                <a:noFill/>
              </a:ln>
              <a:solidFill>
                <a:schemeClr val="tx1"/>
              </a:solidFill>
              <a:latin typeface="+mn-ea"/>
            </a:endParaRPr>
          </a:p>
        </p:txBody>
      </p:sp>
      <p:sp>
        <p:nvSpPr>
          <p:cNvPr id="8" name="文字方塊 7"/>
          <p:cNvSpPr txBox="1"/>
          <p:nvPr/>
        </p:nvSpPr>
        <p:spPr>
          <a:xfrm>
            <a:off x="3203848" y="2276398"/>
            <a:ext cx="6120680" cy="461665"/>
          </a:xfrm>
          <a:prstGeom prst="rect">
            <a:avLst/>
          </a:prstGeom>
          <a:noFill/>
        </p:spPr>
        <p:txBody>
          <a:bodyPr wrap="square" rtlCol="0">
            <a:spAutoFit/>
          </a:bodyPr>
          <a:lstStyle/>
          <a:p>
            <a:r>
              <a:rPr lang="zh-TW" altLang="en-US" sz="2400" dirty="0"/>
              <a:t>應收帳款、應收票據、放款及公司債投資等</a:t>
            </a:r>
          </a:p>
        </p:txBody>
      </p:sp>
      <p:sp>
        <p:nvSpPr>
          <p:cNvPr id="9" name="文字方塊 8"/>
          <p:cNvSpPr txBox="1"/>
          <p:nvPr/>
        </p:nvSpPr>
        <p:spPr>
          <a:xfrm>
            <a:off x="3203848" y="2960343"/>
            <a:ext cx="6120680" cy="461665"/>
          </a:xfrm>
          <a:prstGeom prst="rect">
            <a:avLst/>
          </a:prstGeom>
          <a:noFill/>
        </p:spPr>
        <p:txBody>
          <a:bodyPr wrap="square" rtlCol="0">
            <a:spAutoFit/>
          </a:bodyPr>
          <a:lstStyle/>
          <a:p>
            <a:r>
              <a:rPr lang="zh-TW" altLang="en-US" sz="2400" dirty="0"/>
              <a:t>股票、認股證等</a:t>
            </a:r>
          </a:p>
        </p:txBody>
      </p:sp>
      <p:sp>
        <p:nvSpPr>
          <p:cNvPr id="10" name="圓角矩形 9"/>
          <p:cNvSpPr/>
          <p:nvPr/>
        </p:nvSpPr>
        <p:spPr bwMode="auto">
          <a:xfrm>
            <a:off x="1043608" y="3933056"/>
            <a:ext cx="7920880" cy="522225"/>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600" dirty="0">
                <a:latin typeface="+mn-ea"/>
              </a:rPr>
              <a:t>權益法</a:t>
            </a:r>
            <a:endParaRPr kumimoji="1" lang="zh-TW" altLang="en-US" sz="2600" b="0" i="0" u="none" strike="noStrike" cap="none" normalizeH="0" baseline="0" dirty="0" smtClean="0">
              <a:ln>
                <a:noFill/>
              </a:ln>
              <a:solidFill>
                <a:schemeClr val="tx1"/>
              </a:solidFill>
              <a:latin typeface="+mn-ea"/>
            </a:endParaRPr>
          </a:p>
        </p:txBody>
      </p:sp>
      <p:sp>
        <p:nvSpPr>
          <p:cNvPr id="11" name="矩形 10"/>
          <p:cNvSpPr/>
          <p:nvPr/>
        </p:nvSpPr>
        <p:spPr bwMode="auto">
          <a:xfrm>
            <a:off x="179512" y="3573016"/>
            <a:ext cx="2232248" cy="468024"/>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就衡量方法區分</a:t>
            </a:r>
          </a:p>
        </p:txBody>
      </p:sp>
      <p:sp>
        <p:nvSpPr>
          <p:cNvPr id="15" name="圓角矩形 14"/>
          <p:cNvSpPr/>
          <p:nvPr/>
        </p:nvSpPr>
        <p:spPr bwMode="auto">
          <a:xfrm>
            <a:off x="1043608" y="4521183"/>
            <a:ext cx="7920880" cy="522225"/>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600" dirty="0">
                <a:latin typeface="+mn-ea"/>
              </a:rPr>
              <a:t>權益</a:t>
            </a:r>
            <a:r>
              <a:rPr kumimoji="1" lang="zh-TW" altLang="en-US" sz="2600" dirty="0" smtClean="0">
                <a:latin typeface="+mn-ea"/>
              </a:rPr>
              <a:t>法</a:t>
            </a:r>
            <a:r>
              <a:rPr kumimoji="1" lang="en-US" altLang="zh-TW" sz="2600" dirty="0" smtClean="0">
                <a:latin typeface="+mn-ea"/>
              </a:rPr>
              <a:t>+</a:t>
            </a:r>
            <a:r>
              <a:rPr kumimoji="1" lang="zh-TW" altLang="en-US" sz="2600" dirty="0" smtClean="0">
                <a:latin typeface="+mn-ea"/>
              </a:rPr>
              <a:t>合併報表</a:t>
            </a:r>
            <a:endParaRPr kumimoji="1" lang="zh-TW" altLang="en-US" sz="2600" b="0" i="0" u="none" strike="noStrike" cap="none" normalizeH="0" baseline="0" dirty="0" smtClean="0">
              <a:ln>
                <a:noFill/>
              </a:ln>
              <a:solidFill>
                <a:schemeClr val="tx1"/>
              </a:solidFill>
              <a:latin typeface="+mn-ea"/>
            </a:endParaRPr>
          </a:p>
        </p:txBody>
      </p:sp>
      <p:sp>
        <p:nvSpPr>
          <p:cNvPr id="16" name="圓角矩形 15"/>
          <p:cNvSpPr/>
          <p:nvPr/>
        </p:nvSpPr>
        <p:spPr bwMode="auto">
          <a:xfrm>
            <a:off x="1043608" y="5109310"/>
            <a:ext cx="7920880" cy="522225"/>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600" dirty="0">
                <a:latin typeface="+mn-ea"/>
              </a:rPr>
              <a:t>透過損益按公允價值衡量之金融</a:t>
            </a:r>
            <a:r>
              <a:rPr kumimoji="1" lang="zh-TW" altLang="en-US" sz="2600" dirty="0" smtClean="0">
                <a:latin typeface="+mn-ea"/>
              </a:rPr>
              <a:t>資產</a:t>
            </a:r>
            <a:r>
              <a:rPr kumimoji="1" lang="en-US" altLang="zh-TW" sz="2600" b="1" dirty="0" smtClean="0">
                <a:solidFill>
                  <a:srgbClr val="FF0000"/>
                </a:solidFill>
                <a:latin typeface="+mn-ea"/>
              </a:rPr>
              <a:t>(FVTPL)</a:t>
            </a:r>
            <a:endParaRPr kumimoji="1" lang="zh-TW" altLang="en-US" sz="2600" b="1" i="0" u="none" strike="noStrike" cap="none" normalizeH="0" baseline="0" dirty="0" smtClean="0">
              <a:ln>
                <a:noFill/>
              </a:ln>
              <a:solidFill>
                <a:srgbClr val="FF0000"/>
              </a:solidFill>
              <a:latin typeface="+mn-ea"/>
            </a:endParaRPr>
          </a:p>
        </p:txBody>
      </p:sp>
      <p:sp>
        <p:nvSpPr>
          <p:cNvPr id="17" name="圓角矩形 16"/>
          <p:cNvSpPr/>
          <p:nvPr/>
        </p:nvSpPr>
        <p:spPr bwMode="auto">
          <a:xfrm>
            <a:off x="1043608" y="6285566"/>
            <a:ext cx="7920880" cy="522225"/>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600" dirty="0">
                <a:latin typeface="+mn-ea"/>
              </a:rPr>
              <a:t>按攤銷後成本衡量之金融</a:t>
            </a:r>
            <a:r>
              <a:rPr kumimoji="1" lang="zh-TW" altLang="en-US" sz="2600" dirty="0" smtClean="0">
                <a:latin typeface="+mn-ea"/>
              </a:rPr>
              <a:t>資產</a:t>
            </a:r>
            <a:r>
              <a:rPr kumimoji="1" lang="en-US" altLang="zh-TW" sz="2600" b="1" dirty="0" smtClean="0">
                <a:solidFill>
                  <a:srgbClr val="FF0000"/>
                </a:solidFill>
                <a:latin typeface="+mn-ea"/>
              </a:rPr>
              <a:t>(AC)</a:t>
            </a:r>
            <a:endParaRPr kumimoji="1" lang="zh-TW" altLang="en-US" sz="2600" b="1" i="0" u="none" strike="noStrike" cap="none" normalizeH="0" baseline="0" dirty="0" smtClean="0">
              <a:ln>
                <a:noFill/>
              </a:ln>
              <a:solidFill>
                <a:srgbClr val="FF0000"/>
              </a:solidFill>
              <a:latin typeface="+mn-ea"/>
            </a:endParaRPr>
          </a:p>
        </p:txBody>
      </p:sp>
      <p:sp>
        <p:nvSpPr>
          <p:cNvPr id="18" name="圓角矩形 17"/>
          <p:cNvSpPr/>
          <p:nvPr/>
        </p:nvSpPr>
        <p:spPr bwMode="auto">
          <a:xfrm>
            <a:off x="1043608" y="5697437"/>
            <a:ext cx="7920880" cy="522225"/>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600" dirty="0">
                <a:latin typeface="+mn-ea"/>
              </a:rPr>
              <a:t>透過其他綜合損益按公允價值衡量之金融</a:t>
            </a:r>
            <a:r>
              <a:rPr kumimoji="1" lang="zh-TW" altLang="en-US" sz="2600" dirty="0" smtClean="0">
                <a:latin typeface="+mn-ea"/>
              </a:rPr>
              <a:t>資產</a:t>
            </a:r>
            <a:r>
              <a:rPr kumimoji="1" lang="en-US" altLang="zh-TW" sz="2600" b="1" dirty="0" smtClean="0">
                <a:solidFill>
                  <a:srgbClr val="FF0000"/>
                </a:solidFill>
                <a:latin typeface="+mn-ea"/>
              </a:rPr>
              <a:t>(FVOCI)</a:t>
            </a:r>
            <a:endParaRPr kumimoji="1" lang="zh-TW" altLang="en-US" sz="2600" b="1" i="0" u="none" strike="noStrike" cap="none" normalizeH="0" baseline="0" dirty="0" smtClean="0">
              <a:ln>
                <a:noFill/>
              </a:ln>
              <a:solidFill>
                <a:srgbClr val="FF0000"/>
              </a:solidFill>
              <a:latin typeface="+mn-ea"/>
            </a:endParaRPr>
          </a:p>
        </p:txBody>
      </p:sp>
    </p:spTree>
    <p:extLst>
      <p:ext uri="{BB962C8B-B14F-4D97-AF65-F5344CB8AC3E}">
        <p14:creationId xmlns:p14="http://schemas.microsoft.com/office/powerpoint/2010/main" val="160348350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effectLst/>
              </a:rPr>
              <a:t>一、金融資產分類及衡量的理論基礎</a:t>
            </a:r>
            <a:endParaRPr lang="zh-TW" altLang="en-US" dirty="0"/>
          </a:p>
        </p:txBody>
      </p:sp>
      <p:sp>
        <p:nvSpPr>
          <p:cNvPr id="3" name="內容版面配置區 2"/>
          <p:cNvSpPr>
            <a:spLocks noGrp="1"/>
          </p:cNvSpPr>
          <p:nvPr>
            <p:ph idx="1"/>
          </p:nvPr>
        </p:nvSpPr>
        <p:spPr/>
        <p:txBody>
          <a:bodyPr/>
          <a:lstStyle/>
          <a:p>
            <a:pPr marL="0" indent="0">
              <a:buNone/>
            </a:pPr>
            <a:r>
              <a:rPr lang="zh-TW" altLang="en-US" sz="2400" dirty="0"/>
              <a:t>會計衡量方法應與實際現金流量一致，以提供攸關且可靠的資訊給使用者，幫助其評估企業未來現金流量的金額、時點及不確定性</a:t>
            </a:r>
            <a:r>
              <a:rPr lang="zh-TW" altLang="en-US" sz="2400" dirty="0" smtClean="0"/>
              <a:t>。</a:t>
            </a:r>
            <a:endParaRPr lang="en-US" altLang="zh-TW" sz="2400" dirty="0" smtClean="0"/>
          </a:p>
          <a:p>
            <a:pPr marL="0" indent="0">
              <a:buNone/>
            </a:pPr>
            <a:endParaRPr lang="zh-TW" altLang="en-US" sz="2400" dirty="0"/>
          </a:p>
        </p:txBody>
      </p:sp>
      <p:sp>
        <p:nvSpPr>
          <p:cNvPr id="4" name="文字方塊 3"/>
          <p:cNvSpPr txBox="1"/>
          <p:nvPr/>
        </p:nvSpPr>
        <p:spPr>
          <a:xfrm>
            <a:off x="874911" y="3429000"/>
            <a:ext cx="1029779" cy="523220"/>
          </a:xfrm>
          <a:prstGeom prst="rect">
            <a:avLst/>
          </a:prstGeom>
          <a:noFill/>
        </p:spPr>
        <p:txBody>
          <a:bodyPr wrap="square" rtlCol="0">
            <a:spAutoFit/>
          </a:bodyPr>
          <a:lstStyle/>
          <a:p>
            <a:r>
              <a:rPr lang="zh-TW" altLang="en-US" sz="2800" dirty="0" smtClean="0"/>
              <a:t>使用</a:t>
            </a:r>
            <a:endParaRPr lang="zh-TW" altLang="en-US" sz="2800" dirty="0"/>
          </a:p>
        </p:txBody>
      </p:sp>
      <p:sp>
        <p:nvSpPr>
          <p:cNvPr id="5" name="圓角矩形 4"/>
          <p:cNvSpPr/>
          <p:nvPr/>
        </p:nvSpPr>
        <p:spPr bwMode="auto">
          <a:xfrm>
            <a:off x="2160674" y="3390092"/>
            <a:ext cx="1440160" cy="570258"/>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800" dirty="0" smtClean="0">
                <a:effectLst>
                  <a:outerShdw blurRad="38100" dist="38100" dir="2700000" algn="tl">
                    <a:srgbClr val="000000">
                      <a:alpha val="43137"/>
                    </a:srgbClr>
                  </a:outerShdw>
                </a:effectLst>
                <a:latin typeface="+mn-ea"/>
              </a:rPr>
              <a:t>歷史成本</a:t>
            </a:r>
            <a:endParaRPr kumimoji="1" lang="zh-TW"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
        <p:nvSpPr>
          <p:cNvPr id="6" name="圓角矩形 5"/>
          <p:cNvSpPr/>
          <p:nvPr/>
        </p:nvSpPr>
        <p:spPr bwMode="auto">
          <a:xfrm>
            <a:off x="4713002" y="3390092"/>
            <a:ext cx="1440160" cy="570258"/>
          </a:xfrm>
          <a:prstGeom prst="roundRect">
            <a:avLst/>
          </a:prstGeom>
          <a:solidFill>
            <a:schemeClr val="accent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800" dirty="0" smtClean="0">
                <a:effectLst>
                  <a:outerShdw blurRad="38100" dist="38100" dir="2700000" algn="tl">
                    <a:srgbClr val="000000">
                      <a:alpha val="43137"/>
                    </a:srgbClr>
                  </a:outerShdw>
                </a:effectLst>
                <a:latin typeface="+mn-ea"/>
              </a:rPr>
              <a:t>公允價值</a:t>
            </a:r>
            <a:endParaRPr kumimoji="1" lang="zh-TW" alt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mn-ea"/>
            </a:endParaRPr>
          </a:p>
        </p:txBody>
      </p:sp>
      <p:sp>
        <p:nvSpPr>
          <p:cNvPr id="7" name="矩形 6"/>
          <p:cNvSpPr/>
          <p:nvPr/>
        </p:nvSpPr>
        <p:spPr>
          <a:xfrm>
            <a:off x="3798487" y="3431637"/>
            <a:ext cx="716863" cy="769441"/>
          </a:xfrm>
          <a:prstGeom prst="rect">
            <a:avLst/>
          </a:prstGeom>
          <a:noFill/>
        </p:spPr>
        <p:txBody>
          <a:bodyPr wrap="none" lIns="91440" tIns="45720" rIns="91440" bIns="45720">
            <a:spAutoFit/>
          </a:bodyPr>
          <a:lstStyle/>
          <a:p>
            <a:pPr algn="ctr"/>
            <a:r>
              <a:rPr lang="en-US" altLang="zh-TW" sz="4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or</a:t>
            </a:r>
            <a:endParaRPr lang="zh-TW" altLang="en-US" sz="4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8" name="文字方塊 7"/>
          <p:cNvSpPr txBox="1"/>
          <p:nvPr/>
        </p:nvSpPr>
        <p:spPr>
          <a:xfrm>
            <a:off x="6563506" y="3394960"/>
            <a:ext cx="960821" cy="523220"/>
          </a:xfrm>
          <a:prstGeom prst="rect">
            <a:avLst/>
          </a:prstGeom>
          <a:noFill/>
        </p:spPr>
        <p:txBody>
          <a:bodyPr wrap="square" rtlCol="0">
            <a:spAutoFit/>
          </a:bodyPr>
          <a:lstStyle/>
          <a:p>
            <a:r>
              <a:rPr lang="zh-TW" altLang="en-US" sz="2800" dirty="0" smtClean="0"/>
              <a:t>衡量</a:t>
            </a:r>
            <a:endParaRPr lang="zh-TW" altLang="en-US" sz="2800" dirty="0"/>
          </a:p>
        </p:txBody>
      </p:sp>
      <p:sp>
        <p:nvSpPr>
          <p:cNvPr id="10" name="矩形 9"/>
          <p:cNvSpPr/>
          <p:nvPr/>
        </p:nvSpPr>
        <p:spPr>
          <a:xfrm rot="1117739">
            <a:off x="7572491" y="3323915"/>
            <a:ext cx="530915" cy="923330"/>
          </a:xfrm>
          <a:prstGeom prst="rect">
            <a:avLst/>
          </a:prstGeom>
          <a:noFill/>
        </p:spPr>
        <p:txBody>
          <a:bodyPr wrap="none" lIns="91440" tIns="45720" rIns="91440" bIns="45720">
            <a:spAutoFit/>
          </a:bodyPr>
          <a:lstStyle/>
          <a:p>
            <a:pPr algn="ctr"/>
            <a:r>
              <a:rPr lang="en-US" altLang="zh-TW" sz="5400" b="1" cap="none" spc="0" dirty="0" smtClean="0">
                <a:ln/>
                <a:solidFill>
                  <a:srgbClr val="FF0000"/>
                </a:solidFill>
                <a:effectLst>
                  <a:outerShdw blurRad="38100" dist="19050" dir="2700000" algn="tl" rotWithShape="0">
                    <a:schemeClr val="dk1">
                      <a:lumMod val="50000"/>
                      <a:alpha val="40000"/>
                    </a:schemeClr>
                  </a:outerShdw>
                </a:effectLst>
              </a:rPr>
              <a:t>?</a:t>
            </a:r>
            <a:endParaRPr lang="zh-TW" altLang="en-US" sz="5400" b="1" cap="none" spc="0" dirty="0">
              <a:ln/>
              <a:solidFill>
                <a:srgbClr val="FF0000"/>
              </a:solidFill>
              <a:effectLst>
                <a:outerShdw blurRad="38100" dist="19050" dir="2700000" algn="tl" rotWithShape="0">
                  <a:schemeClr val="dk1">
                    <a:lumMod val="50000"/>
                    <a:alpha val="40000"/>
                  </a:schemeClr>
                </a:outerShdw>
              </a:effectLst>
            </a:endParaRPr>
          </a:p>
        </p:txBody>
      </p:sp>
      <p:sp>
        <p:nvSpPr>
          <p:cNvPr id="12" name="矩形 11"/>
          <p:cNvSpPr/>
          <p:nvPr/>
        </p:nvSpPr>
        <p:spPr bwMode="auto">
          <a:xfrm>
            <a:off x="2199358" y="4460116"/>
            <a:ext cx="3240360" cy="491928"/>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800" dirty="0">
                <a:latin typeface="+mn-ea"/>
              </a:rPr>
              <a:t>合約現金流量之特性</a:t>
            </a:r>
            <a:endParaRPr kumimoji="1" lang="zh-TW" altLang="en-US" sz="2800" b="0" i="0" u="none" strike="noStrike" cap="none" normalizeH="0" baseline="0" dirty="0" smtClean="0">
              <a:ln>
                <a:noFill/>
              </a:ln>
              <a:solidFill>
                <a:schemeClr val="tx1"/>
              </a:solidFill>
              <a:effectLst/>
              <a:latin typeface="+mn-ea"/>
            </a:endParaRPr>
          </a:p>
        </p:txBody>
      </p:sp>
      <p:sp>
        <p:nvSpPr>
          <p:cNvPr id="13" name="矩形 12"/>
          <p:cNvSpPr/>
          <p:nvPr/>
        </p:nvSpPr>
        <p:spPr bwMode="auto">
          <a:xfrm>
            <a:off x="2195736" y="5402849"/>
            <a:ext cx="3240360" cy="491928"/>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800" dirty="0">
                <a:latin typeface="+mn-ea"/>
              </a:rPr>
              <a:t>管理之經營模式</a:t>
            </a:r>
            <a:endParaRPr kumimoji="1" lang="zh-TW" altLang="en-US" sz="2800" b="0" i="0" u="none" strike="noStrike" cap="none" normalizeH="0" baseline="0" dirty="0" smtClean="0">
              <a:ln>
                <a:noFill/>
              </a:ln>
              <a:solidFill>
                <a:schemeClr val="tx1"/>
              </a:solidFill>
              <a:effectLst/>
              <a:latin typeface="+mn-ea"/>
            </a:endParaRPr>
          </a:p>
        </p:txBody>
      </p:sp>
      <p:sp>
        <p:nvSpPr>
          <p:cNvPr id="14" name="向右箭號 13"/>
          <p:cNvSpPr/>
          <p:nvPr/>
        </p:nvSpPr>
        <p:spPr bwMode="auto">
          <a:xfrm>
            <a:off x="755576" y="4952044"/>
            <a:ext cx="723094" cy="565188"/>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365287713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p:txBody>
          <a:bodyPr/>
          <a:lstStyle/>
          <a:p>
            <a:r>
              <a:rPr lang="zh-TW" altLang="en-US" dirty="0" smtClean="0">
                <a:solidFill>
                  <a:srgbClr val="FF0000"/>
                </a:solidFill>
                <a:effectLst/>
              </a:rPr>
              <a:t>二、</a:t>
            </a:r>
            <a:r>
              <a:rPr lang="zh-TW" altLang="en-US" dirty="0">
                <a:solidFill>
                  <a:srgbClr val="FF0000"/>
                </a:solidFill>
                <a:effectLst/>
              </a:rPr>
              <a:t>金融資產的分類與後續衡量</a:t>
            </a:r>
            <a:endParaRPr lang="zh-TW" altLang="en-US" dirty="0"/>
          </a:p>
        </p:txBody>
      </p:sp>
      <p:graphicFrame>
        <p:nvGraphicFramePr>
          <p:cNvPr id="4" name="內容版面配置區 3"/>
          <p:cNvGraphicFramePr>
            <a:graphicFrameLocks noGrp="1"/>
          </p:cNvGraphicFramePr>
          <p:nvPr>
            <p:ph idx="4294967295"/>
            <p:extLst>
              <p:ext uri="{D42A27DB-BD31-4B8C-83A1-F6EECF244321}">
                <p14:modId xmlns:p14="http://schemas.microsoft.com/office/powerpoint/2010/main" val="1163284510"/>
              </p:ext>
            </p:extLst>
          </p:nvPr>
        </p:nvGraphicFramePr>
        <p:xfrm>
          <a:off x="144000" y="2060575"/>
          <a:ext cx="8856000" cy="4750128"/>
        </p:xfrm>
        <a:graphic>
          <a:graphicData uri="http://schemas.openxmlformats.org/drawingml/2006/table">
            <a:tbl>
              <a:tblPr bandRow="1">
                <a:tableStyleId>{69CF1AB2-1976-4502-BF36-3FF5EA218861}</a:tableStyleId>
              </a:tblPr>
              <a:tblGrid>
                <a:gridCol w="2952000">
                  <a:extLst>
                    <a:ext uri="{9D8B030D-6E8A-4147-A177-3AD203B41FA5}">
                      <a16:colId xmlns:a16="http://schemas.microsoft.com/office/drawing/2014/main" xmlns="" val="3044667249"/>
                    </a:ext>
                  </a:extLst>
                </a:gridCol>
                <a:gridCol w="5904000">
                  <a:extLst>
                    <a:ext uri="{9D8B030D-6E8A-4147-A177-3AD203B41FA5}">
                      <a16:colId xmlns:a16="http://schemas.microsoft.com/office/drawing/2014/main" xmlns="" val="693950088"/>
                    </a:ext>
                  </a:extLst>
                </a:gridCol>
              </a:tblGrid>
              <a:tr h="3168000">
                <a:tc>
                  <a:txBody>
                    <a:bodyPr/>
                    <a:lstStyle/>
                    <a:p>
                      <a:pPr algn="l"/>
                      <a:r>
                        <a:rPr lang="zh-TW" altLang="en-US" sz="2400" dirty="0" smtClean="0"/>
                        <a:t>合約現金流量之特性</a:t>
                      </a:r>
                      <a:endParaRPr lang="zh-TW" altLang="en-US" sz="2400" dirty="0"/>
                    </a:p>
                  </a:txBody>
                  <a:tcPr anchor="ctr"/>
                </a:tc>
                <a:tc>
                  <a:txBody>
                    <a:bodyPr/>
                    <a:lstStyle/>
                    <a:p>
                      <a:pPr>
                        <a:lnSpc>
                          <a:spcPct val="110000"/>
                        </a:lnSpc>
                      </a:pPr>
                      <a:r>
                        <a:rPr lang="en-US" altLang="zh-TW" sz="2400" dirty="0" smtClean="0"/>
                        <a:t>1.</a:t>
                      </a:r>
                      <a:r>
                        <a:rPr lang="zh-TW" altLang="en-US" sz="2400" dirty="0" smtClean="0"/>
                        <a:t>合約條款產生特定日期之現金流量，且該等現金流量完全為支付本金及流通在外本金金額之利息</a:t>
                      </a:r>
                      <a:r>
                        <a:rPr lang="en-US" altLang="zh-TW" sz="2400" dirty="0" smtClean="0"/>
                        <a:t>(SPPI)</a:t>
                      </a:r>
                    </a:p>
                    <a:p>
                      <a:pPr>
                        <a:lnSpc>
                          <a:spcPct val="110000"/>
                        </a:lnSpc>
                      </a:pPr>
                      <a:endParaRPr lang="en-US" altLang="zh-TW" sz="2400" dirty="0" smtClean="0"/>
                    </a:p>
                    <a:p>
                      <a:pPr>
                        <a:lnSpc>
                          <a:spcPct val="110000"/>
                        </a:lnSpc>
                      </a:pPr>
                      <a:endParaRPr lang="en-US" altLang="zh-TW" sz="2400" dirty="0" smtClean="0"/>
                    </a:p>
                    <a:p>
                      <a:pPr>
                        <a:lnSpc>
                          <a:spcPct val="110000"/>
                        </a:lnSpc>
                      </a:pPr>
                      <a:endParaRPr lang="en-US" altLang="zh-TW" sz="2400" dirty="0" smtClean="0"/>
                    </a:p>
                    <a:p>
                      <a:pPr>
                        <a:lnSpc>
                          <a:spcPct val="110000"/>
                        </a:lnSpc>
                      </a:pPr>
                      <a:endParaRPr lang="en-US" altLang="zh-TW" sz="2400" dirty="0" smtClean="0"/>
                    </a:p>
                    <a:p>
                      <a:pPr>
                        <a:lnSpc>
                          <a:spcPct val="110000"/>
                        </a:lnSpc>
                      </a:pPr>
                      <a:r>
                        <a:rPr lang="en-US" altLang="zh-TW" sz="2400" dirty="0" smtClean="0"/>
                        <a:t>2.</a:t>
                      </a:r>
                      <a:r>
                        <a:rPr lang="zh-TW" altLang="en-US" sz="2400" dirty="0" smtClean="0"/>
                        <a:t>無合約現金流量</a:t>
                      </a:r>
                      <a:endParaRPr lang="zh-TW" altLang="en-US" sz="2400" dirty="0"/>
                    </a:p>
                  </a:txBody>
                  <a:tcPr/>
                </a:tc>
                <a:extLst>
                  <a:ext uri="{0D108BD9-81ED-4DB2-BD59-A6C34878D82A}">
                    <a16:rowId xmlns:a16="http://schemas.microsoft.com/office/drawing/2014/main" xmlns="" val="3309701002"/>
                  </a:ext>
                </a:extLst>
              </a:tr>
              <a:tr h="1440000">
                <a:tc>
                  <a:txBody>
                    <a:bodyPr/>
                    <a:lstStyle/>
                    <a:p>
                      <a:pPr algn="l"/>
                      <a:r>
                        <a:rPr lang="zh-TW" altLang="en-US" sz="2400" dirty="0" smtClean="0"/>
                        <a:t>管理之經營模式</a:t>
                      </a:r>
                    </a:p>
                  </a:txBody>
                  <a:tcPr anchor="ctr"/>
                </a:tc>
                <a:tc>
                  <a:txBody>
                    <a:bodyPr/>
                    <a:lstStyle/>
                    <a:p>
                      <a:pPr>
                        <a:lnSpc>
                          <a:spcPct val="120000"/>
                        </a:lnSpc>
                      </a:pPr>
                      <a:r>
                        <a:rPr lang="en-US" altLang="zh-TW" sz="2400" dirty="0" smtClean="0"/>
                        <a:t>1.</a:t>
                      </a:r>
                      <a:r>
                        <a:rPr lang="zh-TW" altLang="en-US" sz="2400" dirty="0" smtClean="0"/>
                        <a:t>按期收取合約現金流量</a:t>
                      </a:r>
                      <a:endParaRPr lang="en-US" altLang="zh-TW" sz="2400" dirty="0" smtClean="0"/>
                    </a:p>
                    <a:p>
                      <a:pPr>
                        <a:lnSpc>
                          <a:spcPct val="120000"/>
                        </a:lnSpc>
                      </a:pPr>
                      <a:r>
                        <a:rPr lang="en-US" altLang="zh-TW" sz="2400" dirty="0" smtClean="0"/>
                        <a:t>2.</a:t>
                      </a:r>
                      <a:r>
                        <a:rPr lang="zh-TW" altLang="en-US" sz="2400" dirty="0" smtClean="0"/>
                        <a:t>出售</a:t>
                      </a:r>
                      <a:endParaRPr lang="en-US" altLang="zh-TW" sz="2400" dirty="0" smtClean="0"/>
                    </a:p>
                    <a:p>
                      <a:pPr>
                        <a:lnSpc>
                          <a:spcPct val="120000"/>
                        </a:lnSpc>
                      </a:pPr>
                      <a:r>
                        <a:rPr lang="en-US" altLang="zh-TW" sz="2400" dirty="0" smtClean="0"/>
                        <a:t>3.</a:t>
                      </a:r>
                      <a:r>
                        <a:rPr lang="zh-TW" altLang="en-US" sz="2400" dirty="0" smtClean="0"/>
                        <a:t>收取現金流量與出售</a:t>
                      </a:r>
                      <a:endParaRPr lang="zh-TW" altLang="en-US" sz="2400" dirty="0"/>
                    </a:p>
                  </a:txBody>
                  <a:tcPr/>
                </a:tc>
                <a:extLst>
                  <a:ext uri="{0D108BD9-81ED-4DB2-BD59-A6C34878D82A}">
                    <a16:rowId xmlns:a16="http://schemas.microsoft.com/office/drawing/2014/main" xmlns="" val="2354838603"/>
                  </a:ext>
                </a:extLst>
              </a:tr>
            </a:tbl>
          </a:graphicData>
        </a:graphic>
      </p:graphicFrame>
      <p:sp>
        <p:nvSpPr>
          <p:cNvPr id="11" name="圓角矩形 10"/>
          <p:cNvSpPr/>
          <p:nvPr/>
        </p:nvSpPr>
        <p:spPr bwMode="auto">
          <a:xfrm>
            <a:off x="6588224" y="2919026"/>
            <a:ext cx="755142" cy="398948"/>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smtClean="0">
                <a:latin typeface="+mn-ea"/>
              </a:rPr>
              <a:t>債務</a:t>
            </a:r>
            <a:endParaRPr kumimoji="1" lang="zh-TW" altLang="en-US" sz="2400" b="0" i="0" u="none" strike="noStrike" cap="none" normalizeH="0" baseline="0" dirty="0" smtClean="0">
              <a:ln>
                <a:noFill/>
              </a:ln>
              <a:solidFill>
                <a:schemeClr val="tx1"/>
              </a:solidFill>
              <a:latin typeface="+mn-ea"/>
            </a:endParaRPr>
          </a:p>
        </p:txBody>
      </p:sp>
      <p:sp>
        <p:nvSpPr>
          <p:cNvPr id="13" name="圓角矩形 12"/>
          <p:cNvSpPr/>
          <p:nvPr/>
        </p:nvSpPr>
        <p:spPr bwMode="auto">
          <a:xfrm>
            <a:off x="6588224" y="4941168"/>
            <a:ext cx="755142" cy="398948"/>
          </a:xfrm>
          <a:prstGeom prst="roundRect">
            <a:avLst/>
          </a:prstGeom>
          <a:solidFill>
            <a:srgbClr val="92D05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smtClean="0">
                <a:latin typeface="+mn-ea"/>
              </a:rPr>
              <a:t>權益</a:t>
            </a:r>
            <a:endParaRPr kumimoji="1" lang="zh-TW" altLang="en-US" sz="2400" b="0" i="0" u="none" strike="noStrike" cap="none" normalizeH="0" baseline="0" dirty="0" smtClean="0">
              <a:ln>
                <a:noFill/>
              </a:ln>
              <a:solidFill>
                <a:schemeClr val="tx1"/>
              </a:solidFill>
              <a:latin typeface="+mn-ea"/>
            </a:endParaRPr>
          </a:p>
        </p:txBody>
      </p:sp>
      <p:grpSp>
        <p:nvGrpSpPr>
          <p:cNvPr id="31" name="群組 30"/>
          <p:cNvGrpSpPr/>
          <p:nvPr/>
        </p:nvGrpSpPr>
        <p:grpSpPr>
          <a:xfrm>
            <a:off x="6588224" y="5373216"/>
            <a:ext cx="2476147" cy="1341080"/>
            <a:chOff x="6588224" y="5373216"/>
            <a:chExt cx="2476147" cy="1341080"/>
          </a:xfrm>
        </p:grpSpPr>
        <p:sp>
          <p:nvSpPr>
            <p:cNvPr id="6" name="圓角矩形 5"/>
            <p:cNvSpPr/>
            <p:nvPr/>
          </p:nvSpPr>
          <p:spPr bwMode="auto">
            <a:xfrm>
              <a:off x="6588224" y="5373216"/>
              <a:ext cx="755142" cy="398948"/>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smtClean="0">
                  <a:latin typeface="+mn-ea"/>
                </a:rPr>
                <a:t>債務</a:t>
              </a:r>
              <a:endParaRPr kumimoji="1" lang="zh-TW" altLang="en-US" sz="2400" b="0" i="0" u="none" strike="noStrike" cap="none" normalizeH="0" baseline="0" dirty="0" smtClean="0">
                <a:ln>
                  <a:noFill/>
                </a:ln>
                <a:solidFill>
                  <a:schemeClr val="tx1"/>
                </a:solidFill>
                <a:latin typeface="+mn-ea"/>
              </a:endParaRPr>
            </a:p>
          </p:txBody>
        </p:sp>
        <p:sp>
          <p:nvSpPr>
            <p:cNvPr id="7" name="圓角矩形 6"/>
            <p:cNvSpPr/>
            <p:nvPr/>
          </p:nvSpPr>
          <p:spPr bwMode="auto">
            <a:xfrm>
              <a:off x="6588224" y="5844282"/>
              <a:ext cx="755142" cy="398948"/>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smtClean="0">
                  <a:latin typeface="+mn-ea"/>
                </a:rPr>
                <a:t>債務</a:t>
              </a:r>
              <a:endParaRPr kumimoji="1" lang="zh-TW" altLang="en-US" sz="2400" b="0" i="0" u="none" strike="noStrike" cap="none" normalizeH="0" baseline="0" dirty="0" smtClean="0">
                <a:ln>
                  <a:noFill/>
                </a:ln>
                <a:solidFill>
                  <a:schemeClr val="tx1"/>
                </a:solidFill>
                <a:latin typeface="+mn-ea"/>
              </a:endParaRPr>
            </a:p>
          </p:txBody>
        </p:sp>
        <p:sp>
          <p:nvSpPr>
            <p:cNvPr id="8" name="圓角矩形 7"/>
            <p:cNvSpPr/>
            <p:nvPr/>
          </p:nvSpPr>
          <p:spPr bwMode="auto">
            <a:xfrm>
              <a:off x="6588224" y="6315348"/>
              <a:ext cx="755142" cy="398948"/>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smtClean="0">
                  <a:latin typeface="+mn-ea"/>
                </a:rPr>
                <a:t>債務</a:t>
              </a:r>
              <a:endParaRPr kumimoji="1" lang="zh-TW" altLang="en-US" sz="2400" b="0" i="0" u="none" strike="noStrike" cap="none" normalizeH="0" baseline="0" dirty="0" smtClean="0">
                <a:ln>
                  <a:noFill/>
                </a:ln>
                <a:solidFill>
                  <a:schemeClr val="tx1"/>
                </a:solidFill>
                <a:latin typeface="+mn-ea"/>
              </a:endParaRPr>
            </a:p>
          </p:txBody>
        </p:sp>
        <p:sp>
          <p:nvSpPr>
            <p:cNvPr id="9" name="圓角矩形 8"/>
            <p:cNvSpPr/>
            <p:nvPr/>
          </p:nvSpPr>
          <p:spPr bwMode="auto">
            <a:xfrm>
              <a:off x="7452320" y="5844282"/>
              <a:ext cx="755142" cy="398948"/>
            </a:xfrm>
            <a:prstGeom prst="roundRect">
              <a:avLst/>
            </a:prstGeom>
            <a:solidFill>
              <a:srgbClr val="92D05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smtClean="0">
                  <a:latin typeface="+mn-ea"/>
                </a:rPr>
                <a:t>權益</a:t>
              </a:r>
              <a:endParaRPr kumimoji="1" lang="zh-TW" altLang="en-US" sz="2400" b="0" i="0" u="none" strike="noStrike" cap="none" normalizeH="0" baseline="0" dirty="0" smtClean="0">
                <a:ln>
                  <a:noFill/>
                </a:ln>
                <a:solidFill>
                  <a:schemeClr val="tx1"/>
                </a:solidFill>
                <a:latin typeface="+mn-ea"/>
              </a:endParaRPr>
            </a:p>
          </p:txBody>
        </p:sp>
        <p:sp>
          <p:nvSpPr>
            <p:cNvPr id="10" name="圓角矩形 9"/>
            <p:cNvSpPr/>
            <p:nvPr/>
          </p:nvSpPr>
          <p:spPr bwMode="auto">
            <a:xfrm>
              <a:off x="7452320" y="6315348"/>
              <a:ext cx="755142" cy="398948"/>
            </a:xfrm>
            <a:prstGeom prst="roundRect">
              <a:avLst/>
            </a:prstGeom>
            <a:solidFill>
              <a:srgbClr val="92D05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smtClean="0">
                  <a:latin typeface="+mn-ea"/>
                </a:rPr>
                <a:t>權益</a:t>
              </a:r>
              <a:endParaRPr kumimoji="1" lang="zh-TW" altLang="en-US" sz="2400" b="0" i="0" u="none" strike="noStrike" cap="none" normalizeH="0" baseline="0" dirty="0" smtClean="0">
                <a:ln>
                  <a:noFill/>
                </a:ln>
                <a:solidFill>
                  <a:schemeClr val="tx1"/>
                </a:solidFill>
                <a:latin typeface="+mn-ea"/>
              </a:endParaRPr>
            </a:p>
          </p:txBody>
        </p:sp>
        <p:sp>
          <p:nvSpPr>
            <p:cNvPr id="14" name="圓角矩形 13"/>
            <p:cNvSpPr/>
            <p:nvPr/>
          </p:nvSpPr>
          <p:spPr bwMode="auto">
            <a:xfrm>
              <a:off x="8309229" y="5373216"/>
              <a:ext cx="755142" cy="398948"/>
            </a:xfrm>
            <a:prstGeom prst="roundRect">
              <a:avLst/>
            </a:prstGeom>
            <a:solidFill>
              <a:srgbClr val="FFFF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en-US" altLang="zh-TW" sz="2400" dirty="0" smtClean="0">
                  <a:latin typeface="+mn-ea"/>
                </a:rPr>
                <a:t>AC</a:t>
              </a:r>
              <a:endParaRPr kumimoji="1" lang="zh-TW" altLang="en-US" sz="2400" b="0" i="0" u="none" strike="noStrike" cap="none" normalizeH="0" baseline="0" dirty="0" smtClean="0">
                <a:ln>
                  <a:noFill/>
                </a:ln>
                <a:solidFill>
                  <a:schemeClr val="tx1"/>
                </a:solidFill>
                <a:latin typeface="+mn-ea"/>
              </a:endParaRPr>
            </a:p>
          </p:txBody>
        </p:sp>
        <p:sp>
          <p:nvSpPr>
            <p:cNvPr id="15" name="圓角矩形 14"/>
            <p:cNvSpPr/>
            <p:nvPr/>
          </p:nvSpPr>
          <p:spPr bwMode="auto">
            <a:xfrm>
              <a:off x="8309229" y="5844282"/>
              <a:ext cx="755142" cy="398948"/>
            </a:xfrm>
            <a:prstGeom prst="roundRect">
              <a:avLst/>
            </a:prstGeom>
            <a:solidFill>
              <a:srgbClr val="FFFF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en-US" altLang="zh-TW" sz="2400" dirty="0" smtClean="0">
                  <a:latin typeface="+mn-ea"/>
                </a:rPr>
                <a:t>FVTPL</a:t>
              </a:r>
              <a:endParaRPr kumimoji="1" lang="zh-TW" altLang="en-US" sz="2400" b="0" i="0" u="none" strike="noStrike" cap="none" normalizeH="0" baseline="0" dirty="0" smtClean="0">
                <a:ln>
                  <a:noFill/>
                </a:ln>
                <a:solidFill>
                  <a:schemeClr val="tx1"/>
                </a:solidFill>
                <a:latin typeface="+mn-ea"/>
              </a:endParaRPr>
            </a:p>
          </p:txBody>
        </p:sp>
        <p:sp>
          <p:nvSpPr>
            <p:cNvPr id="16" name="圓角矩形 15"/>
            <p:cNvSpPr/>
            <p:nvPr/>
          </p:nvSpPr>
          <p:spPr bwMode="auto">
            <a:xfrm>
              <a:off x="8309229" y="6315348"/>
              <a:ext cx="755142" cy="398948"/>
            </a:xfrm>
            <a:prstGeom prst="roundRect">
              <a:avLst/>
            </a:prstGeom>
            <a:solidFill>
              <a:srgbClr val="FFFF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en-US" altLang="zh-TW" sz="2400" dirty="0" smtClean="0">
                  <a:latin typeface="+mn-ea"/>
                </a:rPr>
                <a:t>FVOCI</a:t>
              </a:r>
              <a:endParaRPr kumimoji="1" lang="zh-TW" altLang="en-US" sz="2400" b="0" i="0" u="none" strike="noStrike" cap="none" normalizeH="0" baseline="0" dirty="0" smtClean="0">
                <a:ln>
                  <a:noFill/>
                </a:ln>
                <a:solidFill>
                  <a:schemeClr val="tx1"/>
                </a:solidFill>
                <a:latin typeface="+mn-ea"/>
              </a:endParaRPr>
            </a:p>
          </p:txBody>
        </p:sp>
      </p:grpSp>
      <p:sp>
        <p:nvSpPr>
          <p:cNvPr id="17" name="文字方塊 16"/>
          <p:cNvSpPr txBox="1"/>
          <p:nvPr/>
        </p:nvSpPr>
        <p:spPr>
          <a:xfrm>
            <a:off x="6075521" y="632882"/>
            <a:ext cx="2924479" cy="707886"/>
          </a:xfrm>
          <a:prstGeom prst="rect">
            <a:avLst/>
          </a:prstGeom>
          <a:noFill/>
          <a:ln w="28575">
            <a:solidFill>
              <a:srgbClr val="FF0000"/>
            </a:solidFill>
          </a:ln>
        </p:spPr>
        <p:txBody>
          <a:bodyPr wrap="square" rtlCol="0">
            <a:spAutoFit/>
          </a:bodyPr>
          <a:lstStyle/>
          <a:p>
            <a:r>
              <a:rPr lang="zh-TW" altLang="en-US" sz="2000" dirty="0"/>
              <a:t>金融資產於原始認列時之公允價值</a:t>
            </a:r>
          </a:p>
        </p:txBody>
      </p:sp>
      <p:sp>
        <p:nvSpPr>
          <p:cNvPr id="18" name="矩形 17"/>
          <p:cNvSpPr/>
          <p:nvPr/>
        </p:nvSpPr>
        <p:spPr bwMode="auto">
          <a:xfrm>
            <a:off x="6228184" y="2522927"/>
            <a:ext cx="576064" cy="36004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cxnSp>
        <p:nvCxnSpPr>
          <p:cNvPr id="20" name="直線接點 19"/>
          <p:cNvCxnSpPr/>
          <p:nvPr/>
        </p:nvCxnSpPr>
        <p:spPr bwMode="auto">
          <a:xfrm flipV="1">
            <a:off x="6692418" y="1376827"/>
            <a:ext cx="255846" cy="1104967"/>
          </a:xfrm>
          <a:prstGeom prst="line">
            <a:avLst/>
          </a:prstGeom>
          <a:solidFill>
            <a:schemeClr val="accent1"/>
          </a:solidFill>
          <a:ln w="28575" cap="sq" cmpd="sng" algn="ctr">
            <a:solidFill>
              <a:srgbClr val="FF0000"/>
            </a:solidFill>
            <a:prstDash val="solid"/>
            <a:round/>
            <a:headEnd type="none" w="sm" len="sm"/>
            <a:tailEnd type="none" w="sm" len="sm"/>
          </a:ln>
          <a:effectLst/>
        </p:spPr>
      </p:cxnSp>
      <p:sp>
        <p:nvSpPr>
          <p:cNvPr id="22" name="矩形 21"/>
          <p:cNvSpPr/>
          <p:nvPr/>
        </p:nvSpPr>
        <p:spPr bwMode="auto">
          <a:xfrm>
            <a:off x="4427984" y="2938480"/>
            <a:ext cx="576064" cy="360040"/>
          </a:xfrm>
          <a:prstGeom prst="rect">
            <a:avLst/>
          </a:prstGeom>
          <a:noFill/>
          <a:ln w="28575"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23" name="文字方塊 22"/>
          <p:cNvSpPr txBox="1"/>
          <p:nvPr/>
        </p:nvSpPr>
        <p:spPr>
          <a:xfrm>
            <a:off x="3253776" y="3521274"/>
            <a:ext cx="2924479" cy="1323439"/>
          </a:xfrm>
          <a:prstGeom prst="rect">
            <a:avLst/>
          </a:prstGeom>
          <a:noFill/>
          <a:ln w="28575">
            <a:solidFill>
              <a:srgbClr val="FF0000"/>
            </a:solidFill>
          </a:ln>
        </p:spPr>
        <p:txBody>
          <a:bodyPr wrap="square" rtlCol="0">
            <a:spAutoFit/>
          </a:bodyPr>
          <a:lstStyle/>
          <a:p>
            <a:r>
              <a:rPr lang="en-US" altLang="zh-TW" sz="2000" dirty="0" smtClean="0"/>
              <a:t>1.</a:t>
            </a:r>
            <a:r>
              <a:rPr lang="zh-TW" altLang="en-US" sz="2000" dirty="0" smtClean="0"/>
              <a:t>無</a:t>
            </a:r>
            <a:r>
              <a:rPr lang="zh-TW" altLang="en-US" sz="2000" dirty="0"/>
              <a:t>風險</a:t>
            </a:r>
            <a:r>
              <a:rPr lang="zh-TW" altLang="en-US" sz="2000" dirty="0" smtClean="0"/>
              <a:t>利率</a:t>
            </a:r>
            <a:endParaRPr lang="en-US" altLang="zh-TW" sz="2000" dirty="0" smtClean="0"/>
          </a:p>
          <a:p>
            <a:r>
              <a:rPr lang="en-US" altLang="zh-TW" sz="2000" dirty="0" smtClean="0"/>
              <a:t>2.</a:t>
            </a:r>
            <a:r>
              <a:rPr lang="zh-TW" altLang="en-US" sz="2000" dirty="0"/>
              <a:t>風險溢酬或貼水</a:t>
            </a:r>
            <a:endParaRPr lang="en-US" altLang="zh-TW" sz="2000" dirty="0" smtClean="0"/>
          </a:p>
          <a:p>
            <a:r>
              <a:rPr lang="en-US" altLang="zh-TW" sz="2000" dirty="0" smtClean="0"/>
              <a:t>3.</a:t>
            </a:r>
            <a:r>
              <a:rPr lang="zh-TW" altLang="en-US" sz="2000" dirty="0"/>
              <a:t>其他基本放款風險</a:t>
            </a:r>
            <a:endParaRPr lang="en-US" altLang="zh-TW" sz="2000" dirty="0" smtClean="0"/>
          </a:p>
          <a:p>
            <a:r>
              <a:rPr lang="en-US" altLang="zh-TW" sz="2000" dirty="0" smtClean="0"/>
              <a:t>4.</a:t>
            </a:r>
            <a:r>
              <a:rPr lang="zh-TW" altLang="en-US" sz="2000" dirty="0"/>
              <a:t>管理成本及利潤邊際</a:t>
            </a:r>
          </a:p>
        </p:txBody>
      </p:sp>
      <p:cxnSp>
        <p:nvCxnSpPr>
          <p:cNvPr id="38" name="直線接點 37"/>
          <p:cNvCxnSpPr/>
          <p:nvPr/>
        </p:nvCxnSpPr>
        <p:spPr bwMode="auto">
          <a:xfrm>
            <a:off x="4716017" y="3317974"/>
            <a:ext cx="144015" cy="203300"/>
          </a:xfrm>
          <a:prstGeom prst="line">
            <a:avLst/>
          </a:prstGeom>
          <a:solidFill>
            <a:schemeClr val="accent1"/>
          </a:solidFill>
          <a:ln w="28575" cap="sq"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380820767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8"/>
          <p:cNvSpPr>
            <a:spLocks noGrp="1"/>
          </p:cNvSpPr>
          <p:nvPr>
            <p:ph type="title"/>
          </p:nvPr>
        </p:nvSpPr>
        <p:spPr>
          <a:xfrm>
            <a:off x="457200" y="908720"/>
            <a:ext cx="8229600" cy="863600"/>
          </a:xfrm>
        </p:spPr>
        <p:txBody>
          <a:bodyPr/>
          <a:lstStyle/>
          <a:p>
            <a:r>
              <a:rPr lang="zh-TW" altLang="en-US" sz="2400" b="0" dirty="0">
                <a:solidFill>
                  <a:schemeClr val="tx1"/>
                </a:solidFill>
                <a:effectLst/>
              </a:rPr>
              <a:t>金融資產</a:t>
            </a:r>
            <a:r>
              <a:rPr lang="zh-TW" altLang="en-US" sz="2400" b="0" dirty="0" smtClean="0">
                <a:solidFill>
                  <a:schemeClr val="tx1"/>
                </a:solidFill>
                <a:effectLst/>
              </a:rPr>
              <a:t>分類及</a:t>
            </a:r>
            <a:r>
              <a:rPr lang="zh-TW" altLang="en-US" sz="2400" b="0" dirty="0">
                <a:solidFill>
                  <a:schemeClr val="tx1"/>
                </a:solidFill>
                <a:effectLst/>
              </a:rPr>
              <a:t>衡量決策圖</a:t>
            </a:r>
            <a:endParaRPr lang="zh-TW" altLang="en-US" b="0" dirty="0">
              <a:solidFill>
                <a:schemeClr val="tx1"/>
              </a:solidFill>
              <a:effectLst/>
            </a:endParaRPr>
          </a:p>
        </p:txBody>
      </p:sp>
      <p:sp>
        <p:nvSpPr>
          <p:cNvPr id="21" name="矩形 20"/>
          <p:cNvSpPr/>
          <p:nvPr/>
        </p:nvSpPr>
        <p:spPr bwMode="auto">
          <a:xfrm>
            <a:off x="609327" y="1556494"/>
            <a:ext cx="504056" cy="720378"/>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合約</a:t>
            </a:r>
            <a:endParaRPr kumimoji="1" lang="en-US" altLang="zh-TW" sz="1600" b="0" i="0" u="none" strike="noStrike" cap="none" normalizeH="0" baseline="0" dirty="0" smtClean="0">
              <a:ln>
                <a:noFill/>
              </a:ln>
              <a:solidFill>
                <a:schemeClr val="tx1"/>
              </a:solidFill>
              <a:effectLst/>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現金</a:t>
            </a:r>
            <a:endParaRPr kumimoji="1" lang="en-US" altLang="zh-TW" sz="1600" b="0" i="0" u="none" strike="noStrike" cap="none" normalizeH="0" baseline="0" dirty="0" smtClean="0">
              <a:ln>
                <a:noFill/>
              </a:ln>
              <a:solidFill>
                <a:schemeClr val="tx1"/>
              </a:solidFill>
              <a:effectLst/>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流量</a:t>
            </a:r>
          </a:p>
        </p:txBody>
      </p:sp>
      <p:sp>
        <p:nvSpPr>
          <p:cNvPr id="22" name="矩形 21"/>
          <p:cNvSpPr/>
          <p:nvPr/>
        </p:nvSpPr>
        <p:spPr bwMode="auto">
          <a:xfrm>
            <a:off x="609327" y="3116974"/>
            <a:ext cx="504056" cy="899951"/>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經營模式</a:t>
            </a:r>
          </a:p>
        </p:txBody>
      </p:sp>
      <p:sp>
        <p:nvSpPr>
          <p:cNvPr id="23" name="矩形 22"/>
          <p:cNvSpPr/>
          <p:nvPr/>
        </p:nvSpPr>
        <p:spPr bwMode="auto">
          <a:xfrm>
            <a:off x="611560" y="4221088"/>
            <a:ext cx="504056" cy="1152128"/>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分類及衡量</a:t>
            </a:r>
          </a:p>
        </p:txBody>
      </p:sp>
      <p:sp>
        <p:nvSpPr>
          <p:cNvPr id="24" name="矩形 23"/>
          <p:cNvSpPr/>
          <p:nvPr/>
        </p:nvSpPr>
        <p:spPr bwMode="auto">
          <a:xfrm>
            <a:off x="609327" y="5756979"/>
            <a:ext cx="504056" cy="1012352"/>
          </a:xfrm>
          <a:prstGeom prst="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eaVert"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指定分類</a:t>
            </a:r>
          </a:p>
        </p:txBody>
      </p:sp>
      <p:sp>
        <p:nvSpPr>
          <p:cNvPr id="25" name="矩形 24"/>
          <p:cNvSpPr/>
          <p:nvPr/>
        </p:nvSpPr>
        <p:spPr bwMode="auto">
          <a:xfrm>
            <a:off x="1547664" y="1556792"/>
            <a:ext cx="4608512" cy="50375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en-US" altLang="zh-TW" sz="1600" dirty="0">
                <a:latin typeface="+mn-ea"/>
              </a:rPr>
              <a:t>(1)</a:t>
            </a:r>
            <a:r>
              <a:rPr kumimoji="1" lang="zh-TW" altLang="en-US" sz="1600" dirty="0">
                <a:latin typeface="+mn-ea"/>
              </a:rPr>
              <a:t>合約條款產生特定日期現金流量，且</a:t>
            </a:r>
          </a:p>
          <a:p>
            <a:pPr fontAlgn="base">
              <a:spcBef>
                <a:spcPct val="0"/>
              </a:spcBef>
              <a:spcAft>
                <a:spcPct val="0"/>
              </a:spcAft>
            </a:pPr>
            <a:r>
              <a:rPr kumimoji="1" lang="en-US" altLang="zh-TW" sz="1600" dirty="0">
                <a:latin typeface="+mn-ea"/>
              </a:rPr>
              <a:t>(2)</a:t>
            </a:r>
            <a:r>
              <a:rPr kumimoji="1" lang="zh-TW" altLang="en-US" sz="1600" dirty="0">
                <a:latin typeface="+mn-ea"/>
              </a:rPr>
              <a:t>該現金流量完全屬本金及利息支付</a:t>
            </a:r>
          </a:p>
        </p:txBody>
      </p:sp>
      <p:sp>
        <p:nvSpPr>
          <p:cNvPr id="26" name="矩形 25"/>
          <p:cNvSpPr/>
          <p:nvPr/>
        </p:nvSpPr>
        <p:spPr bwMode="auto">
          <a:xfrm>
            <a:off x="1547664" y="2276872"/>
            <a:ext cx="4608512" cy="648072"/>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600" dirty="0">
                <a:latin typeface="+mn-ea"/>
              </a:rPr>
              <a:t>債務工具如債券、放款、應收帳款等</a:t>
            </a:r>
          </a:p>
        </p:txBody>
      </p:sp>
      <p:sp>
        <p:nvSpPr>
          <p:cNvPr id="27" name="矩形 26"/>
          <p:cNvSpPr/>
          <p:nvPr/>
        </p:nvSpPr>
        <p:spPr bwMode="auto">
          <a:xfrm>
            <a:off x="1547664" y="3155640"/>
            <a:ext cx="1368152" cy="801729"/>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zh-TW" altLang="en-US" sz="1400" dirty="0">
                <a:latin typeface="+mn-ea"/>
              </a:rPr>
              <a:t>僅以收取</a:t>
            </a:r>
            <a:r>
              <a:rPr kumimoji="1" lang="zh-TW" altLang="en-US" sz="1400" dirty="0" smtClean="0">
                <a:latin typeface="+mn-ea"/>
              </a:rPr>
              <a:t>合約</a:t>
            </a:r>
            <a:endParaRPr kumimoji="1" lang="en-US" altLang="zh-TW" sz="1400" dirty="0" smtClean="0">
              <a:latin typeface="+mn-ea"/>
            </a:endParaRPr>
          </a:p>
          <a:p>
            <a:pPr fontAlgn="base">
              <a:spcBef>
                <a:spcPct val="0"/>
              </a:spcBef>
              <a:spcAft>
                <a:spcPct val="0"/>
              </a:spcAft>
            </a:pPr>
            <a:r>
              <a:rPr kumimoji="1" lang="zh-TW" altLang="en-US" sz="1400" dirty="0" smtClean="0">
                <a:latin typeface="+mn-ea"/>
              </a:rPr>
              <a:t>現金流量為</a:t>
            </a:r>
            <a:r>
              <a:rPr kumimoji="1" lang="zh-TW" altLang="en-US" sz="1400" dirty="0">
                <a:latin typeface="+mn-ea"/>
              </a:rPr>
              <a:t>目的</a:t>
            </a:r>
            <a:endParaRPr kumimoji="1" lang="zh-TW" altLang="en-US" sz="1400" b="0" i="0" u="none" strike="noStrike" cap="none" normalizeH="0" baseline="0" dirty="0" smtClean="0">
              <a:ln>
                <a:noFill/>
              </a:ln>
              <a:solidFill>
                <a:schemeClr val="tx1"/>
              </a:solidFill>
              <a:effectLst/>
              <a:latin typeface="+mn-ea"/>
            </a:endParaRPr>
          </a:p>
        </p:txBody>
      </p:sp>
      <p:sp>
        <p:nvSpPr>
          <p:cNvPr id="28" name="矩形 27"/>
          <p:cNvSpPr/>
          <p:nvPr/>
        </p:nvSpPr>
        <p:spPr bwMode="auto">
          <a:xfrm>
            <a:off x="3147256" y="3141266"/>
            <a:ext cx="1944216" cy="801729"/>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zh-TW" altLang="en-US" sz="1400" dirty="0">
                <a:latin typeface="+mn-ea"/>
              </a:rPr>
              <a:t>以</a:t>
            </a:r>
            <a:r>
              <a:rPr kumimoji="1" lang="en-US" altLang="zh-TW" sz="1400" dirty="0">
                <a:latin typeface="+mn-ea"/>
              </a:rPr>
              <a:t>(1)</a:t>
            </a:r>
            <a:r>
              <a:rPr kumimoji="1" lang="zh-TW" altLang="en-US" sz="1400" dirty="0">
                <a:latin typeface="+mn-ea"/>
              </a:rPr>
              <a:t>收取合約現金</a:t>
            </a:r>
            <a:r>
              <a:rPr kumimoji="1" lang="zh-TW" altLang="en-US" sz="1400" dirty="0" smtClean="0">
                <a:latin typeface="+mn-ea"/>
              </a:rPr>
              <a:t>流量</a:t>
            </a:r>
            <a:endParaRPr kumimoji="1" lang="en-US" altLang="zh-TW" sz="1400" dirty="0" smtClean="0">
              <a:latin typeface="+mn-ea"/>
            </a:endParaRPr>
          </a:p>
          <a:p>
            <a:pPr fontAlgn="base">
              <a:spcBef>
                <a:spcPct val="0"/>
              </a:spcBef>
              <a:spcAft>
                <a:spcPct val="0"/>
              </a:spcAft>
            </a:pPr>
            <a:r>
              <a:rPr kumimoji="1" lang="zh-TW" altLang="en-US" sz="1400" dirty="0" smtClean="0">
                <a:latin typeface="+mn-ea"/>
              </a:rPr>
              <a:t>及</a:t>
            </a:r>
            <a:r>
              <a:rPr kumimoji="1" lang="en-US" altLang="zh-TW" sz="1400" dirty="0">
                <a:latin typeface="+mn-ea"/>
              </a:rPr>
              <a:t>(2)</a:t>
            </a:r>
            <a:r>
              <a:rPr kumimoji="1" lang="zh-TW" altLang="en-US" sz="1400" dirty="0">
                <a:latin typeface="+mn-ea"/>
              </a:rPr>
              <a:t>出售為目的</a:t>
            </a:r>
            <a:endParaRPr kumimoji="1" lang="zh-TW" altLang="en-US" sz="1400" b="0" i="0" u="none" strike="noStrike" cap="none" normalizeH="0" baseline="0" dirty="0" smtClean="0">
              <a:ln>
                <a:noFill/>
              </a:ln>
              <a:solidFill>
                <a:schemeClr val="tx1"/>
              </a:solidFill>
              <a:effectLst/>
              <a:latin typeface="+mn-ea"/>
            </a:endParaRPr>
          </a:p>
        </p:txBody>
      </p:sp>
      <p:sp>
        <p:nvSpPr>
          <p:cNvPr id="29" name="矩形 28"/>
          <p:cNvSpPr/>
          <p:nvPr/>
        </p:nvSpPr>
        <p:spPr bwMode="auto">
          <a:xfrm>
            <a:off x="5292080" y="3141266"/>
            <a:ext cx="1440160" cy="79179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1400" dirty="0">
                <a:latin typeface="+mn-ea"/>
              </a:rPr>
              <a:t>其他模式</a:t>
            </a:r>
            <a:r>
              <a:rPr kumimoji="1" lang="en-US" altLang="zh-TW" sz="1400" dirty="0">
                <a:latin typeface="+mn-ea"/>
              </a:rPr>
              <a:t>(</a:t>
            </a:r>
            <a:r>
              <a:rPr kumimoji="1" lang="zh-TW" altLang="en-US" sz="1400" dirty="0">
                <a:latin typeface="+mn-ea"/>
              </a:rPr>
              <a:t>如</a:t>
            </a:r>
            <a:r>
              <a:rPr kumimoji="1" lang="zh-TW" altLang="en-US" sz="1400" dirty="0" smtClean="0">
                <a:latin typeface="+mn-ea"/>
              </a:rPr>
              <a:t>出售</a:t>
            </a:r>
            <a:endParaRPr kumimoji="1" lang="en-US" altLang="zh-TW" sz="1400" dirty="0" smtClean="0">
              <a:latin typeface="+mn-ea"/>
            </a:endParaRPr>
          </a:p>
          <a:p>
            <a:pPr algn="ctr" fontAlgn="base">
              <a:spcBef>
                <a:spcPct val="0"/>
              </a:spcBef>
              <a:spcAft>
                <a:spcPct val="0"/>
              </a:spcAft>
            </a:pPr>
            <a:r>
              <a:rPr kumimoji="1" lang="zh-TW" altLang="en-US" sz="1400" dirty="0" smtClean="0">
                <a:latin typeface="+mn-ea"/>
              </a:rPr>
              <a:t>以</a:t>
            </a:r>
            <a:r>
              <a:rPr kumimoji="1" lang="zh-TW" altLang="en-US" sz="1400" dirty="0">
                <a:latin typeface="+mn-ea"/>
              </a:rPr>
              <a:t>賺取買賣差價</a:t>
            </a:r>
            <a:r>
              <a:rPr kumimoji="1" lang="en-US" altLang="zh-TW" sz="1400" dirty="0">
                <a:latin typeface="+mn-ea"/>
              </a:rPr>
              <a:t>)</a:t>
            </a:r>
            <a:endParaRPr kumimoji="1" lang="zh-TW" altLang="en-US" sz="1400" b="0" i="0" u="none" strike="noStrike" cap="none" normalizeH="0" baseline="0" dirty="0" smtClean="0">
              <a:ln>
                <a:noFill/>
              </a:ln>
              <a:solidFill>
                <a:schemeClr val="tx1"/>
              </a:solidFill>
              <a:effectLst/>
              <a:latin typeface="+mn-ea"/>
            </a:endParaRPr>
          </a:p>
        </p:txBody>
      </p:sp>
      <p:sp>
        <p:nvSpPr>
          <p:cNvPr id="30" name="矩形 29"/>
          <p:cNvSpPr/>
          <p:nvPr/>
        </p:nvSpPr>
        <p:spPr bwMode="auto">
          <a:xfrm>
            <a:off x="1403648" y="4186616"/>
            <a:ext cx="1656184" cy="7164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FF0000"/>
                </a:solidFill>
                <a:effectLst/>
                <a:latin typeface="+mn-ea"/>
              </a:rPr>
              <a:t>AC</a:t>
            </a:r>
            <a:endParaRPr kumimoji="1" lang="zh-TW" altLang="en-US" sz="1600" b="1" i="0" u="none" strike="noStrike" cap="none" normalizeH="0" baseline="0" dirty="0" smtClean="0">
              <a:ln>
                <a:noFill/>
              </a:ln>
              <a:solidFill>
                <a:srgbClr val="FF0000"/>
              </a:solidFill>
              <a:effectLst/>
              <a:latin typeface="+mn-ea"/>
            </a:endParaRPr>
          </a:p>
        </p:txBody>
      </p:sp>
      <p:sp>
        <p:nvSpPr>
          <p:cNvPr id="31" name="矩形 30"/>
          <p:cNvSpPr/>
          <p:nvPr/>
        </p:nvSpPr>
        <p:spPr bwMode="auto">
          <a:xfrm>
            <a:off x="3347952" y="4185949"/>
            <a:ext cx="1584000" cy="71584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en-US" altLang="zh-TW" sz="1600" b="1" dirty="0" smtClean="0">
                <a:solidFill>
                  <a:srgbClr val="FF0000"/>
                </a:solidFill>
                <a:latin typeface="+mn-ea"/>
              </a:rPr>
              <a:t>FVOCI</a:t>
            </a:r>
          </a:p>
          <a:p>
            <a:pPr fontAlgn="base">
              <a:spcBef>
                <a:spcPct val="0"/>
              </a:spcBef>
              <a:spcAft>
                <a:spcPct val="0"/>
              </a:spcAft>
            </a:pPr>
            <a:r>
              <a:rPr kumimoji="1" lang="zh-TW" altLang="en-US" sz="1600" b="0" i="0" u="none" strike="noStrike" cap="none" normalizeH="0" baseline="0" dirty="0" smtClean="0">
                <a:ln>
                  <a:noFill/>
                </a:ln>
                <a:solidFill>
                  <a:schemeClr val="tx1"/>
                </a:solidFill>
                <a:effectLst/>
                <a:latin typeface="+mn-ea"/>
              </a:rPr>
              <a:t>除列時</a:t>
            </a:r>
            <a:r>
              <a:rPr kumimoji="1" lang="en-US" altLang="zh-TW" sz="1600" b="0" i="0" u="none" strike="noStrike" cap="none" normalizeH="0" baseline="0" dirty="0" smtClean="0">
                <a:ln>
                  <a:noFill/>
                </a:ln>
                <a:solidFill>
                  <a:schemeClr val="tx1"/>
                </a:solidFill>
                <a:effectLst/>
                <a:latin typeface="+mn-ea"/>
              </a:rPr>
              <a:t>OCI</a:t>
            </a:r>
            <a:r>
              <a:rPr kumimoji="1" lang="zh-TW" altLang="en-US" sz="1600" b="0" i="0" u="none" strike="noStrike" cap="none" normalizeH="0" baseline="0" dirty="0" smtClean="0">
                <a:ln>
                  <a:noFill/>
                </a:ln>
                <a:solidFill>
                  <a:schemeClr val="tx1"/>
                </a:solidFill>
                <a:effectLst/>
                <a:latin typeface="+mn-ea"/>
              </a:rPr>
              <a:t>重分類</a:t>
            </a:r>
            <a:endParaRPr kumimoji="1" lang="en-US" altLang="zh-TW" sz="1600" dirty="0" smtClean="0">
              <a:latin typeface="+mn-ea"/>
            </a:endParaRPr>
          </a:p>
          <a:p>
            <a:pPr fontAlgn="base">
              <a:spcBef>
                <a:spcPct val="0"/>
              </a:spcBef>
              <a:spcAft>
                <a:spcPct val="0"/>
              </a:spcAft>
            </a:pPr>
            <a:r>
              <a:rPr kumimoji="1" lang="zh-TW" altLang="en-US" sz="1600" b="0" i="0" u="none" strike="noStrike" cap="none" normalizeH="0" baseline="0" dirty="0" smtClean="0">
                <a:ln>
                  <a:noFill/>
                </a:ln>
                <a:solidFill>
                  <a:schemeClr val="tx1"/>
                </a:solidFill>
                <a:effectLst/>
                <a:latin typeface="+mn-ea"/>
              </a:rPr>
              <a:t>至損</a:t>
            </a:r>
            <a:r>
              <a:rPr kumimoji="1" lang="zh-TW" altLang="en-US" sz="1600" b="0" i="0" u="none" strike="noStrike" cap="none" normalizeH="0" baseline="0" dirty="0">
                <a:ln>
                  <a:noFill/>
                </a:ln>
                <a:solidFill>
                  <a:schemeClr val="tx1"/>
                </a:solidFill>
                <a:effectLst/>
                <a:latin typeface="+mn-ea"/>
              </a:rPr>
              <a:t>益</a:t>
            </a:r>
            <a:endParaRPr kumimoji="1" lang="zh-TW" altLang="en-US" sz="1600" b="0" i="0" u="none" strike="noStrike" cap="none" normalizeH="0" baseline="0" dirty="0" smtClean="0">
              <a:ln>
                <a:noFill/>
              </a:ln>
              <a:solidFill>
                <a:schemeClr val="tx1"/>
              </a:solidFill>
              <a:effectLst/>
              <a:latin typeface="+mn-ea"/>
            </a:endParaRPr>
          </a:p>
        </p:txBody>
      </p:sp>
      <p:sp>
        <p:nvSpPr>
          <p:cNvPr id="33" name="矩形 32"/>
          <p:cNvSpPr/>
          <p:nvPr/>
        </p:nvSpPr>
        <p:spPr bwMode="auto">
          <a:xfrm>
            <a:off x="1403648" y="4903016"/>
            <a:ext cx="1656184" cy="6156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可重分類為</a:t>
            </a:r>
            <a:r>
              <a:rPr kumimoji="1" lang="en-US" altLang="zh-TW" sz="1600" b="0" i="0" u="none" strike="noStrike" cap="none" normalizeH="0" baseline="0" dirty="0" smtClean="0">
                <a:ln>
                  <a:noFill/>
                </a:ln>
                <a:solidFill>
                  <a:schemeClr val="tx1"/>
                </a:solidFill>
                <a:effectLst/>
                <a:latin typeface="+mn-ea"/>
              </a:rPr>
              <a:t>FVOCI</a:t>
            </a:r>
          </a:p>
          <a:p>
            <a:pPr marL="0" marR="0" indent="0"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或</a:t>
            </a:r>
            <a:r>
              <a:rPr kumimoji="1" lang="en-US" altLang="zh-TW" sz="1600" b="0" i="0" u="none" strike="noStrike" cap="none" normalizeH="0" baseline="0" dirty="0" smtClean="0">
                <a:ln>
                  <a:noFill/>
                </a:ln>
                <a:solidFill>
                  <a:schemeClr val="tx1"/>
                </a:solidFill>
                <a:effectLst/>
                <a:latin typeface="+mn-ea"/>
              </a:rPr>
              <a:t>FVTPL</a:t>
            </a:r>
            <a:endParaRPr kumimoji="1" lang="zh-TW" altLang="en-US" sz="1600" b="0" i="0" u="none" strike="noStrike" cap="none" normalizeH="0" baseline="0" dirty="0" smtClean="0">
              <a:ln>
                <a:noFill/>
              </a:ln>
              <a:solidFill>
                <a:schemeClr val="tx1"/>
              </a:solidFill>
              <a:effectLst/>
              <a:latin typeface="+mn-ea"/>
            </a:endParaRPr>
          </a:p>
        </p:txBody>
      </p:sp>
      <p:sp>
        <p:nvSpPr>
          <p:cNvPr id="34" name="矩形 33"/>
          <p:cNvSpPr/>
          <p:nvPr/>
        </p:nvSpPr>
        <p:spPr bwMode="auto">
          <a:xfrm>
            <a:off x="3347952" y="4903419"/>
            <a:ext cx="1584000" cy="613814"/>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可重分類為</a:t>
            </a:r>
            <a:r>
              <a:rPr kumimoji="1" lang="en-US" altLang="zh-TW" sz="1600" b="0" i="0" u="none" strike="noStrike" cap="none" normalizeH="0" baseline="0" dirty="0" smtClean="0">
                <a:ln>
                  <a:noFill/>
                </a:ln>
                <a:solidFill>
                  <a:schemeClr val="tx1"/>
                </a:solidFill>
                <a:effectLst/>
                <a:latin typeface="+mn-ea"/>
              </a:rPr>
              <a:t>AC</a:t>
            </a:r>
          </a:p>
          <a:p>
            <a:pPr marL="0" marR="0" indent="0"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或</a:t>
            </a:r>
            <a:r>
              <a:rPr kumimoji="1" lang="en-US" altLang="zh-TW" sz="1600" b="0" i="0" u="none" strike="noStrike" cap="none" normalizeH="0" baseline="0" dirty="0" smtClean="0">
                <a:ln>
                  <a:noFill/>
                </a:ln>
                <a:solidFill>
                  <a:schemeClr val="tx1"/>
                </a:solidFill>
                <a:effectLst/>
                <a:latin typeface="+mn-ea"/>
              </a:rPr>
              <a:t>FVTPL</a:t>
            </a:r>
            <a:endParaRPr kumimoji="1" lang="zh-TW" altLang="en-US" sz="1600" b="0" i="0" u="none" strike="noStrike" cap="none" normalizeH="0" baseline="0" dirty="0" smtClean="0">
              <a:ln>
                <a:noFill/>
              </a:ln>
              <a:solidFill>
                <a:schemeClr val="tx1"/>
              </a:solidFill>
              <a:effectLst/>
              <a:latin typeface="+mn-ea"/>
            </a:endParaRPr>
          </a:p>
        </p:txBody>
      </p:sp>
      <p:sp>
        <p:nvSpPr>
          <p:cNvPr id="36" name="矩形 35"/>
          <p:cNvSpPr/>
          <p:nvPr/>
        </p:nvSpPr>
        <p:spPr bwMode="auto">
          <a:xfrm>
            <a:off x="2483768" y="5807616"/>
            <a:ext cx="1440160" cy="45632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mn-ea"/>
              </a:rPr>
              <a:t>FVTPL</a:t>
            </a:r>
            <a:endParaRPr kumimoji="1" lang="zh-TW" altLang="en-US" sz="1600" b="0" i="0" u="none" strike="noStrike" cap="none" normalizeH="0" baseline="0" dirty="0" smtClean="0">
              <a:ln>
                <a:noFill/>
              </a:ln>
              <a:solidFill>
                <a:schemeClr val="tx1"/>
              </a:solidFill>
              <a:effectLst/>
              <a:latin typeface="+mn-ea"/>
            </a:endParaRPr>
          </a:p>
        </p:txBody>
      </p:sp>
      <p:sp>
        <p:nvSpPr>
          <p:cNvPr id="37" name="矩形 36"/>
          <p:cNvSpPr/>
          <p:nvPr/>
        </p:nvSpPr>
        <p:spPr bwMode="auto">
          <a:xfrm>
            <a:off x="2483768" y="6265573"/>
            <a:ext cx="1440160" cy="50375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不可撤銷指定</a:t>
            </a:r>
            <a:endParaRPr kumimoji="1" lang="en-US" altLang="zh-TW" sz="1600" b="0" i="0" u="none" strike="noStrike" cap="none" normalizeH="0" baseline="0" dirty="0" smtClean="0">
              <a:ln>
                <a:noFill/>
              </a:ln>
              <a:solidFill>
                <a:schemeClr val="tx1"/>
              </a:solidFill>
              <a:effectLst/>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600" dirty="0" smtClean="0">
                <a:latin typeface="+mn-ea"/>
              </a:rPr>
              <a:t>不可重分</a:t>
            </a:r>
            <a:r>
              <a:rPr kumimoji="1" lang="zh-TW" altLang="en-US" sz="1600" dirty="0">
                <a:latin typeface="+mn-ea"/>
              </a:rPr>
              <a:t>類</a:t>
            </a:r>
            <a:endParaRPr kumimoji="1" lang="zh-TW" altLang="en-US" sz="1600" b="0" i="0" u="none" strike="noStrike" cap="none" normalizeH="0" baseline="0" dirty="0" smtClean="0">
              <a:ln>
                <a:noFill/>
              </a:ln>
              <a:solidFill>
                <a:schemeClr val="tx1"/>
              </a:solidFill>
              <a:effectLst/>
              <a:latin typeface="+mn-ea"/>
            </a:endParaRPr>
          </a:p>
        </p:txBody>
      </p:sp>
      <p:sp>
        <p:nvSpPr>
          <p:cNvPr id="38" name="矩形 37"/>
          <p:cNvSpPr/>
          <p:nvPr/>
        </p:nvSpPr>
        <p:spPr bwMode="auto">
          <a:xfrm>
            <a:off x="6729807" y="5630847"/>
            <a:ext cx="2232248" cy="50375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mn-ea"/>
              </a:rPr>
              <a:t>FVOCI</a:t>
            </a:r>
            <a:endParaRPr kumimoji="1" lang="zh-TW" altLang="en-US" sz="1600" b="0" i="0" u="none" strike="noStrike" cap="none" normalizeH="0" baseline="0" dirty="0" smtClean="0">
              <a:ln>
                <a:noFill/>
              </a:ln>
              <a:solidFill>
                <a:schemeClr val="tx1"/>
              </a:solidFill>
              <a:effectLst/>
              <a:latin typeface="+mn-ea"/>
            </a:endParaRPr>
          </a:p>
        </p:txBody>
      </p:sp>
      <p:sp>
        <p:nvSpPr>
          <p:cNvPr id="39" name="矩形 38"/>
          <p:cNvSpPr/>
          <p:nvPr/>
        </p:nvSpPr>
        <p:spPr bwMode="auto">
          <a:xfrm>
            <a:off x="6729807" y="6128473"/>
            <a:ext cx="2232248" cy="64085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不可撤銷指定</a:t>
            </a:r>
            <a:endParaRPr kumimoji="1" lang="en-US" altLang="zh-TW" sz="1600" b="0" i="0" u="none" strike="noStrike" cap="none" normalizeH="0" baseline="0" dirty="0" smtClean="0">
              <a:ln>
                <a:noFill/>
              </a:ln>
              <a:solidFill>
                <a:schemeClr val="tx1"/>
              </a:solidFill>
              <a:effectLst/>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600" dirty="0" smtClean="0">
                <a:latin typeface="+mn-ea"/>
              </a:rPr>
              <a:t>OCI</a:t>
            </a:r>
            <a:r>
              <a:rPr kumimoji="1" lang="zh-TW" altLang="en-US" sz="1600" dirty="0" smtClean="0">
                <a:latin typeface="+mn-ea"/>
              </a:rPr>
              <a:t>不可重分類至損益</a:t>
            </a:r>
            <a:endParaRPr kumimoji="1" lang="zh-TW" altLang="en-US" sz="1600" b="0" i="0" u="none" strike="noStrike" cap="none" normalizeH="0" baseline="0" dirty="0" smtClean="0">
              <a:ln>
                <a:noFill/>
              </a:ln>
              <a:solidFill>
                <a:schemeClr val="tx1"/>
              </a:solidFill>
              <a:effectLst/>
              <a:latin typeface="+mn-ea"/>
            </a:endParaRPr>
          </a:p>
        </p:txBody>
      </p:sp>
      <p:sp>
        <p:nvSpPr>
          <p:cNvPr id="40" name="矩形 39"/>
          <p:cNvSpPr/>
          <p:nvPr/>
        </p:nvSpPr>
        <p:spPr bwMode="auto">
          <a:xfrm>
            <a:off x="6913477" y="2276872"/>
            <a:ext cx="2088232" cy="648072"/>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en-US" altLang="zh-TW" sz="1400" dirty="0">
                <a:latin typeface="+mn-ea"/>
              </a:rPr>
              <a:t>a.</a:t>
            </a:r>
            <a:r>
              <a:rPr kumimoji="1" lang="zh-TW" altLang="en-US" sz="1400" dirty="0">
                <a:latin typeface="+mn-ea"/>
              </a:rPr>
              <a:t>權益工具如股票</a:t>
            </a:r>
          </a:p>
          <a:p>
            <a:pPr fontAlgn="base">
              <a:spcBef>
                <a:spcPct val="0"/>
              </a:spcBef>
              <a:spcAft>
                <a:spcPct val="0"/>
              </a:spcAft>
            </a:pPr>
            <a:r>
              <a:rPr kumimoji="1" lang="en-US" altLang="zh-TW" sz="1400" dirty="0">
                <a:latin typeface="+mn-ea"/>
              </a:rPr>
              <a:t>b.</a:t>
            </a:r>
            <a:r>
              <a:rPr kumimoji="1" lang="zh-TW" altLang="en-US" sz="1400" dirty="0">
                <a:latin typeface="+mn-ea"/>
              </a:rPr>
              <a:t>混合工具如可轉債</a:t>
            </a:r>
          </a:p>
          <a:p>
            <a:pPr fontAlgn="base">
              <a:spcBef>
                <a:spcPct val="0"/>
              </a:spcBef>
              <a:spcAft>
                <a:spcPct val="0"/>
              </a:spcAft>
            </a:pPr>
            <a:r>
              <a:rPr kumimoji="1" lang="en-US" altLang="zh-TW" sz="1400" dirty="0">
                <a:latin typeface="+mn-ea"/>
              </a:rPr>
              <a:t>c.</a:t>
            </a:r>
            <a:r>
              <a:rPr kumimoji="1" lang="zh-TW" altLang="en-US" sz="1400" dirty="0">
                <a:latin typeface="+mn-ea"/>
              </a:rPr>
              <a:t>衍生工具</a:t>
            </a:r>
          </a:p>
        </p:txBody>
      </p:sp>
      <p:sp>
        <p:nvSpPr>
          <p:cNvPr id="41" name="矩形 40"/>
          <p:cNvSpPr/>
          <p:nvPr/>
        </p:nvSpPr>
        <p:spPr bwMode="auto">
          <a:xfrm>
            <a:off x="7237513" y="4178660"/>
            <a:ext cx="1150911" cy="50375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en-US" altLang="zh-TW" sz="1600" dirty="0" smtClean="0">
                <a:latin typeface="+mn-ea"/>
              </a:rPr>
              <a:t>FVTPL</a:t>
            </a:r>
            <a:endParaRPr kumimoji="1" lang="zh-TW" altLang="en-US" sz="1600" b="0" i="0" u="none" strike="noStrike" cap="none" normalizeH="0" baseline="0" dirty="0" smtClean="0">
              <a:ln>
                <a:noFill/>
              </a:ln>
              <a:solidFill>
                <a:schemeClr val="tx1"/>
              </a:solidFill>
              <a:effectLst/>
              <a:latin typeface="+mn-ea"/>
            </a:endParaRPr>
          </a:p>
        </p:txBody>
      </p:sp>
      <p:sp>
        <p:nvSpPr>
          <p:cNvPr id="42" name="矩形 41"/>
          <p:cNvSpPr/>
          <p:nvPr/>
        </p:nvSpPr>
        <p:spPr bwMode="auto">
          <a:xfrm>
            <a:off x="7237513" y="4676286"/>
            <a:ext cx="1150911" cy="50375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smtClean="0">
                <a:ln>
                  <a:noFill/>
                </a:ln>
                <a:solidFill>
                  <a:schemeClr val="tx1"/>
                </a:solidFill>
                <a:effectLst/>
                <a:latin typeface="+mn-ea"/>
              </a:rPr>
              <a:t>不可重分類</a:t>
            </a:r>
          </a:p>
        </p:txBody>
      </p:sp>
      <p:sp>
        <p:nvSpPr>
          <p:cNvPr id="43" name="矩形 42"/>
          <p:cNvSpPr/>
          <p:nvPr/>
        </p:nvSpPr>
        <p:spPr bwMode="auto">
          <a:xfrm>
            <a:off x="5292080" y="4185949"/>
            <a:ext cx="1437727" cy="71584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en-US" altLang="zh-TW" sz="1600" b="1" dirty="0">
                <a:solidFill>
                  <a:srgbClr val="FF0000"/>
                </a:solidFill>
                <a:latin typeface="+mn-ea"/>
              </a:rPr>
              <a:t>FVTPL</a:t>
            </a:r>
          </a:p>
        </p:txBody>
      </p:sp>
      <p:sp>
        <p:nvSpPr>
          <p:cNvPr id="44" name="矩形 43"/>
          <p:cNvSpPr/>
          <p:nvPr/>
        </p:nvSpPr>
        <p:spPr bwMode="auto">
          <a:xfrm>
            <a:off x="5292080" y="4903419"/>
            <a:ext cx="1437727" cy="613814"/>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zh-TW" altLang="en-US" sz="1600" dirty="0">
                <a:latin typeface="+mn-ea"/>
              </a:rPr>
              <a:t>可重分類為</a:t>
            </a:r>
            <a:r>
              <a:rPr kumimoji="1" lang="en-US" altLang="zh-TW" sz="1600" dirty="0">
                <a:latin typeface="+mn-ea"/>
              </a:rPr>
              <a:t>AC</a:t>
            </a:r>
          </a:p>
          <a:p>
            <a:pPr fontAlgn="base">
              <a:spcBef>
                <a:spcPct val="0"/>
              </a:spcBef>
              <a:spcAft>
                <a:spcPct val="0"/>
              </a:spcAft>
            </a:pPr>
            <a:r>
              <a:rPr kumimoji="1" lang="zh-TW" altLang="en-US" sz="1600" dirty="0">
                <a:latin typeface="+mn-ea"/>
              </a:rPr>
              <a:t>或</a:t>
            </a:r>
            <a:r>
              <a:rPr kumimoji="1" lang="en-US" altLang="zh-TW" sz="1600" dirty="0">
                <a:latin typeface="+mn-ea"/>
              </a:rPr>
              <a:t>FVOCI</a:t>
            </a:r>
          </a:p>
        </p:txBody>
      </p:sp>
      <p:cxnSp>
        <p:nvCxnSpPr>
          <p:cNvPr id="46" name="直線單箭頭接點 45"/>
          <p:cNvCxnSpPr>
            <a:stCxn id="25" idx="2"/>
            <a:endCxn id="26" idx="0"/>
          </p:cNvCxnSpPr>
          <p:nvPr/>
        </p:nvCxnSpPr>
        <p:spPr bwMode="auto">
          <a:xfrm>
            <a:off x="3851920" y="2060550"/>
            <a:ext cx="0" cy="216322"/>
          </a:xfrm>
          <a:prstGeom prst="straightConnector1">
            <a:avLst/>
          </a:prstGeom>
          <a:solidFill>
            <a:schemeClr val="accent1"/>
          </a:solidFill>
          <a:ln w="28575" cap="sq" cmpd="sng" algn="ctr">
            <a:solidFill>
              <a:srgbClr val="00B050"/>
            </a:solidFill>
            <a:prstDash val="solid"/>
            <a:round/>
            <a:headEnd type="none" w="sm" len="sm"/>
            <a:tailEnd type="triangle"/>
          </a:ln>
          <a:effectLst/>
        </p:spPr>
      </p:cxnSp>
      <p:cxnSp>
        <p:nvCxnSpPr>
          <p:cNvPr id="56" name="直線單箭頭接點 55"/>
          <p:cNvCxnSpPr/>
          <p:nvPr/>
        </p:nvCxnSpPr>
        <p:spPr bwMode="auto">
          <a:xfrm>
            <a:off x="2051720" y="2924944"/>
            <a:ext cx="0" cy="230696"/>
          </a:xfrm>
          <a:prstGeom prst="straightConnector1">
            <a:avLst/>
          </a:prstGeom>
          <a:solidFill>
            <a:schemeClr val="accent1"/>
          </a:solidFill>
          <a:ln w="28575" cap="sq" cmpd="sng" algn="ctr">
            <a:solidFill>
              <a:schemeClr val="tx1"/>
            </a:solidFill>
            <a:prstDash val="solid"/>
            <a:round/>
            <a:headEnd type="none" w="sm" len="sm"/>
            <a:tailEnd type="triangle"/>
          </a:ln>
          <a:effectLst/>
        </p:spPr>
      </p:cxnSp>
      <p:cxnSp>
        <p:nvCxnSpPr>
          <p:cNvPr id="58" name="直線單箭頭接點 57"/>
          <p:cNvCxnSpPr/>
          <p:nvPr/>
        </p:nvCxnSpPr>
        <p:spPr bwMode="auto">
          <a:xfrm>
            <a:off x="4067944" y="2924944"/>
            <a:ext cx="0" cy="230696"/>
          </a:xfrm>
          <a:prstGeom prst="straightConnector1">
            <a:avLst/>
          </a:prstGeom>
          <a:solidFill>
            <a:schemeClr val="accent1"/>
          </a:solidFill>
          <a:ln w="28575" cap="sq" cmpd="sng" algn="ctr">
            <a:solidFill>
              <a:schemeClr val="tx1"/>
            </a:solidFill>
            <a:prstDash val="solid"/>
            <a:round/>
            <a:headEnd type="none" w="sm" len="sm"/>
            <a:tailEnd type="triangle"/>
          </a:ln>
          <a:effectLst/>
        </p:spPr>
      </p:cxnSp>
      <p:cxnSp>
        <p:nvCxnSpPr>
          <p:cNvPr id="59" name="直線單箭頭接點 58"/>
          <p:cNvCxnSpPr/>
          <p:nvPr/>
        </p:nvCxnSpPr>
        <p:spPr bwMode="auto">
          <a:xfrm>
            <a:off x="5868144" y="2924944"/>
            <a:ext cx="0" cy="230696"/>
          </a:xfrm>
          <a:prstGeom prst="straightConnector1">
            <a:avLst/>
          </a:prstGeom>
          <a:solidFill>
            <a:schemeClr val="accent1"/>
          </a:solidFill>
          <a:ln w="28575" cap="sq" cmpd="sng" algn="ctr">
            <a:solidFill>
              <a:schemeClr val="tx1"/>
            </a:solidFill>
            <a:prstDash val="solid"/>
            <a:round/>
            <a:headEnd type="none" w="sm" len="sm"/>
            <a:tailEnd type="triangle"/>
          </a:ln>
          <a:effectLst/>
        </p:spPr>
      </p:cxnSp>
      <p:cxnSp>
        <p:nvCxnSpPr>
          <p:cNvPr id="60" name="直線單箭頭接點 59"/>
          <p:cNvCxnSpPr/>
          <p:nvPr/>
        </p:nvCxnSpPr>
        <p:spPr bwMode="auto">
          <a:xfrm>
            <a:off x="2051720" y="3955253"/>
            <a:ext cx="0" cy="230696"/>
          </a:xfrm>
          <a:prstGeom prst="straightConnector1">
            <a:avLst/>
          </a:prstGeom>
          <a:solidFill>
            <a:schemeClr val="accent1"/>
          </a:solidFill>
          <a:ln w="28575" cap="sq" cmpd="sng" algn="ctr">
            <a:solidFill>
              <a:schemeClr val="tx1"/>
            </a:solidFill>
            <a:prstDash val="solid"/>
            <a:round/>
            <a:headEnd type="none" w="sm" len="sm"/>
            <a:tailEnd type="triangle"/>
          </a:ln>
          <a:effectLst/>
        </p:spPr>
      </p:cxnSp>
      <p:cxnSp>
        <p:nvCxnSpPr>
          <p:cNvPr id="61" name="直線單箭頭接點 60"/>
          <p:cNvCxnSpPr/>
          <p:nvPr/>
        </p:nvCxnSpPr>
        <p:spPr bwMode="auto">
          <a:xfrm>
            <a:off x="4067944" y="3955253"/>
            <a:ext cx="0" cy="230696"/>
          </a:xfrm>
          <a:prstGeom prst="straightConnector1">
            <a:avLst/>
          </a:prstGeom>
          <a:solidFill>
            <a:schemeClr val="accent1"/>
          </a:solidFill>
          <a:ln w="28575" cap="sq" cmpd="sng" algn="ctr">
            <a:solidFill>
              <a:schemeClr val="tx1"/>
            </a:solidFill>
            <a:prstDash val="solid"/>
            <a:round/>
            <a:headEnd type="none" w="sm" len="sm"/>
            <a:tailEnd type="triangle"/>
          </a:ln>
          <a:effectLst/>
        </p:spPr>
      </p:cxnSp>
      <p:cxnSp>
        <p:nvCxnSpPr>
          <p:cNvPr id="62" name="直線單箭頭接點 61"/>
          <p:cNvCxnSpPr/>
          <p:nvPr/>
        </p:nvCxnSpPr>
        <p:spPr bwMode="auto">
          <a:xfrm>
            <a:off x="5869834" y="3955253"/>
            <a:ext cx="0" cy="230696"/>
          </a:xfrm>
          <a:prstGeom prst="straightConnector1">
            <a:avLst/>
          </a:prstGeom>
          <a:solidFill>
            <a:schemeClr val="accent1"/>
          </a:solidFill>
          <a:ln w="28575" cap="sq" cmpd="sng" algn="ctr">
            <a:solidFill>
              <a:schemeClr val="tx1"/>
            </a:solidFill>
            <a:prstDash val="solid"/>
            <a:round/>
            <a:headEnd type="none" w="sm" len="sm"/>
            <a:tailEnd type="triangle"/>
          </a:ln>
          <a:effectLst/>
        </p:spPr>
      </p:cxnSp>
      <p:cxnSp>
        <p:nvCxnSpPr>
          <p:cNvPr id="63" name="直線單箭頭接點 62"/>
          <p:cNvCxnSpPr/>
          <p:nvPr/>
        </p:nvCxnSpPr>
        <p:spPr bwMode="auto">
          <a:xfrm>
            <a:off x="7668344" y="2937114"/>
            <a:ext cx="0" cy="1241546"/>
          </a:xfrm>
          <a:prstGeom prst="straightConnector1">
            <a:avLst/>
          </a:prstGeom>
          <a:solidFill>
            <a:schemeClr val="accent1"/>
          </a:solidFill>
          <a:ln w="28575" cap="sq" cmpd="sng" algn="ctr">
            <a:solidFill>
              <a:schemeClr val="tx1"/>
            </a:solidFill>
            <a:prstDash val="solid"/>
            <a:round/>
            <a:headEnd type="none" w="sm" len="sm"/>
            <a:tailEnd type="triangle"/>
          </a:ln>
          <a:effectLst/>
        </p:spPr>
      </p:cxnSp>
      <p:cxnSp>
        <p:nvCxnSpPr>
          <p:cNvPr id="65" name="直線單箭頭接點 64"/>
          <p:cNvCxnSpPr/>
          <p:nvPr/>
        </p:nvCxnSpPr>
        <p:spPr bwMode="auto">
          <a:xfrm>
            <a:off x="8655631" y="2946176"/>
            <a:ext cx="0" cy="2684671"/>
          </a:xfrm>
          <a:prstGeom prst="straightConnector1">
            <a:avLst/>
          </a:prstGeom>
          <a:solidFill>
            <a:schemeClr val="accent1"/>
          </a:solidFill>
          <a:ln w="28575" cap="sq" cmpd="sng" algn="ctr">
            <a:solidFill>
              <a:schemeClr val="tx1"/>
            </a:solidFill>
            <a:prstDash val="solid"/>
            <a:round/>
            <a:headEnd type="none" w="sm" len="sm"/>
            <a:tailEnd type="triangle"/>
          </a:ln>
          <a:effectLst/>
        </p:spPr>
      </p:cxnSp>
      <p:sp>
        <p:nvSpPr>
          <p:cNvPr id="67" name="文字方塊 66"/>
          <p:cNvSpPr txBox="1"/>
          <p:nvPr/>
        </p:nvSpPr>
        <p:spPr>
          <a:xfrm>
            <a:off x="8619200" y="3053461"/>
            <a:ext cx="400110" cy="2754155"/>
          </a:xfrm>
          <a:prstGeom prst="rect">
            <a:avLst/>
          </a:prstGeom>
          <a:noFill/>
        </p:spPr>
        <p:txBody>
          <a:bodyPr vert="eaVert" wrap="square" rtlCol="0">
            <a:spAutoFit/>
          </a:bodyPr>
          <a:lstStyle/>
          <a:p>
            <a:r>
              <a:rPr lang="zh-TW" altLang="en-US" sz="1400" b="1" dirty="0"/>
              <a:t>非交易性權益工具可個別</a:t>
            </a:r>
            <a:r>
              <a:rPr lang="zh-TW" altLang="en-US" sz="1400" b="1" dirty="0" smtClean="0"/>
              <a:t>指定為</a:t>
            </a:r>
            <a:endParaRPr lang="zh-TW" altLang="en-US" sz="1400" b="1" dirty="0"/>
          </a:p>
        </p:txBody>
      </p:sp>
      <p:cxnSp>
        <p:nvCxnSpPr>
          <p:cNvPr id="69" name="直線接點 68"/>
          <p:cNvCxnSpPr>
            <a:stCxn id="25" idx="3"/>
          </p:cNvCxnSpPr>
          <p:nvPr/>
        </p:nvCxnSpPr>
        <p:spPr bwMode="auto">
          <a:xfrm>
            <a:off x="6156176" y="1808671"/>
            <a:ext cx="1801417" cy="0"/>
          </a:xfrm>
          <a:prstGeom prst="line">
            <a:avLst/>
          </a:prstGeom>
          <a:solidFill>
            <a:schemeClr val="accent1"/>
          </a:solidFill>
          <a:ln w="28575" cap="sq" cmpd="sng" algn="ctr">
            <a:solidFill>
              <a:srgbClr val="FF0000"/>
            </a:solidFill>
            <a:prstDash val="solid"/>
            <a:round/>
            <a:headEnd type="none" w="sm" len="sm"/>
            <a:tailEnd type="none" w="sm" len="sm"/>
          </a:ln>
          <a:effectLst/>
        </p:spPr>
      </p:cxnSp>
      <p:cxnSp>
        <p:nvCxnSpPr>
          <p:cNvPr id="71" name="直線單箭頭接點 70"/>
          <p:cNvCxnSpPr>
            <a:endCxn id="40" idx="0"/>
          </p:cNvCxnSpPr>
          <p:nvPr/>
        </p:nvCxnSpPr>
        <p:spPr bwMode="auto">
          <a:xfrm>
            <a:off x="7957593" y="1808671"/>
            <a:ext cx="0" cy="468201"/>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sp>
        <p:nvSpPr>
          <p:cNvPr id="73" name="文字方塊 72"/>
          <p:cNvSpPr txBox="1"/>
          <p:nvPr/>
        </p:nvSpPr>
        <p:spPr>
          <a:xfrm>
            <a:off x="3524740" y="1988099"/>
            <a:ext cx="360040" cy="338554"/>
          </a:xfrm>
          <a:prstGeom prst="rect">
            <a:avLst/>
          </a:prstGeom>
          <a:noFill/>
        </p:spPr>
        <p:txBody>
          <a:bodyPr wrap="square" rtlCol="0">
            <a:spAutoFit/>
          </a:bodyPr>
          <a:lstStyle/>
          <a:p>
            <a:r>
              <a:rPr lang="zh-TW" altLang="en-US" sz="1600" b="1" dirty="0" smtClean="0">
                <a:solidFill>
                  <a:srgbClr val="00B050"/>
                </a:solidFill>
              </a:rPr>
              <a:t>是</a:t>
            </a:r>
            <a:endParaRPr lang="zh-TW" altLang="en-US" sz="1600" b="1" dirty="0">
              <a:solidFill>
                <a:srgbClr val="00B050"/>
              </a:solidFill>
            </a:endParaRPr>
          </a:p>
        </p:txBody>
      </p:sp>
      <p:sp>
        <p:nvSpPr>
          <p:cNvPr id="74" name="文字方塊 73"/>
          <p:cNvSpPr txBox="1"/>
          <p:nvPr/>
        </p:nvSpPr>
        <p:spPr>
          <a:xfrm>
            <a:off x="3133571" y="5587702"/>
            <a:ext cx="1116212" cy="307777"/>
          </a:xfrm>
          <a:prstGeom prst="rect">
            <a:avLst/>
          </a:prstGeom>
          <a:noFill/>
        </p:spPr>
        <p:txBody>
          <a:bodyPr wrap="square" rtlCol="0">
            <a:spAutoFit/>
          </a:bodyPr>
          <a:lstStyle/>
          <a:p>
            <a:r>
              <a:rPr lang="zh-TW" altLang="en-US" sz="1400" b="1" dirty="0" smtClean="0"/>
              <a:t>可指定為</a:t>
            </a:r>
            <a:endParaRPr lang="zh-TW" altLang="en-US" sz="1400" b="1" dirty="0"/>
          </a:p>
        </p:txBody>
      </p:sp>
      <p:cxnSp>
        <p:nvCxnSpPr>
          <p:cNvPr id="76" name="直線接點 75"/>
          <p:cNvCxnSpPr/>
          <p:nvPr/>
        </p:nvCxnSpPr>
        <p:spPr bwMode="auto">
          <a:xfrm>
            <a:off x="2231740" y="5630847"/>
            <a:ext cx="1836204" cy="0"/>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78" name="直線接點 77"/>
          <p:cNvCxnSpPr/>
          <p:nvPr/>
        </p:nvCxnSpPr>
        <p:spPr bwMode="auto">
          <a:xfrm flipV="1">
            <a:off x="4067944" y="5517233"/>
            <a:ext cx="0" cy="113614"/>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80" name="直線接點 79"/>
          <p:cNvCxnSpPr>
            <a:endCxn id="33" idx="2"/>
          </p:cNvCxnSpPr>
          <p:nvPr/>
        </p:nvCxnSpPr>
        <p:spPr bwMode="auto">
          <a:xfrm flipV="1">
            <a:off x="2231740" y="5518616"/>
            <a:ext cx="0" cy="112231"/>
          </a:xfrm>
          <a:prstGeom prst="line">
            <a:avLst/>
          </a:prstGeom>
          <a:solidFill>
            <a:schemeClr val="accent1"/>
          </a:solidFill>
          <a:ln w="28575" cap="sq" cmpd="sng" algn="ctr">
            <a:solidFill>
              <a:schemeClr val="tx1"/>
            </a:solidFill>
            <a:prstDash val="solid"/>
            <a:round/>
            <a:headEnd type="none" w="sm" len="sm"/>
            <a:tailEnd type="none" w="sm" len="sm"/>
          </a:ln>
          <a:effectLst/>
        </p:spPr>
      </p:cxnSp>
      <p:cxnSp>
        <p:nvCxnSpPr>
          <p:cNvPr id="82" name="直線單箭頭接點 81"/>
          <p:cNvCxnSpPr>
            <a:endCxn id="36" idx="0"/>
          </p:cNvCxnSpPr>
          <p:nvPr/>
        </p:nvCxnSpPr>
        <p:spPr bwMode="auto">
          <a:xfrm>
            <a:off x="3203848" y="5630847"/>
            <a:ext cx="0" cy="176769"/>
          </a:xfrm>
          <a:prstGeom prst="straightConnector1">
            <a:avLst/>
          </a:prstGeom>
          <a:solidFill>
            <a:schemeClr val="accent1"/>
          </a:solidFill>
          <a:ln w="28575" cap="sq" cmpd="sng" algn="ctr">
            <a:solidFill>
              <a:schemeClr val="tx1"/>
            </a:solidFill>
            <a:prstDash val="solid"/>
            <a:round/>
            <a:headEnd type="none" w="sm" len="sm"/>
            <a:tailEnd type="triangle"/>
          </a:ln>
          <a:effectLst/>
        </p:spPr>
      </p:cxnSp>
      <p:sp>
        <p:nvSpPr>
          <p:cNvPr id="85" name="文字方塊 84"/>
          <p:cNvSpPr txBox="1"/>
          <p:nvPr/>
        </p:nvSpPr>
        <p:spPr>
          <a:xfrm>
            <a:off x="7352692" y="1506270"/>
            <a:ext cx="360040" cy="338554"/>
          </a:xfrm>
          <a:prstGeom prst="rect">
            <a:avLst/>
          </a:prstGeom>
          <a:noFill/>
        </p:spPr>
        <p:txBody>
          <a:bodyPr wrap="square" rtlCol="0">
            <a:spAutoFit/>
          </a:bodyPr>
          <a:lstStyle/>
          <a:p>
            <a:r>
              <a:rPr lang="zh-TW" altLang="en-US" sz="1600" b="1" dirty="0" smtClean="0">
                <a:solidFill>
                  <a:srgbClr val="FF0000"/>
                </a:solidFill>
              </a:rPr>
              <a:t>否</a:t>
            </a:r>
            <a:endParaRPr lang="zh-TW" altLang="en-US" sz="1600" b="1" dirty="0">
              <a:solidFill>
                <a:srgbClr val="FF0000"/>
              </a:solidFill>
            </a:endParaRPr>
          </a:p>
        </p:txBody>
      </p:sp>
    </p:spTree>
    <p:extLst>
      <p:ext uri="{BB962C8B-B14F-4D97-AF65-F5344CB8AC3E}">
        <p14:creationId xmlns:p14="http://schemas.microsoft.com/office/powerpoint/2010/main" val="193742748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內容版面配置區 11"/>
          <p:cNvSpPr>
            <a:spLocks noGrp="1"/>
          </p:cNvSpPr>
          <p:nvPr>
            <p:ph idx="1"/>
          </p:nvPr>
        </p:nvSpPr>
        <p:spPr>
          <a:xfrm>
            <a:off x="107504" y="1557352"/>
            <a:ext cx="9001000" cy="5040000"/>
          </a:xfrm>
        </p:spPr>
        <p:txBody>
          <a:bodyPr/>
          <a:lstStyle/>
          <a:p>
            <a:pPr marL="0" indent="0">
              <a:buNone/>
            </a:pPr>
            <a:r>
              <a:rPr lang="en-US" altLang="zh-TW" dirty="0" smtClean="0"/>
              <a:t>1.</a:t>
            </a:r>
            <a:r>
              <a:rPr lang="zh-TW" altLang="en-US" dirty="0"/>
              <a:t>金融資產之合約現金流量</a:t>
            </a:r>
            <a:r>
              <a:rPr lang="zh-TW" altLang="en-US" dirty="0" smtClean="0"/>
              <a:t>特性</a:t>
            </a:r>
            <a:endParaRPr lang="en-US" altLang="zh-TW" dirty="0" smtClean="0"/>
          </a:p>
          <a:p>
            <a:pPr marL="514350" indent="-514350">
              <a:buFont typeface="Wingdings" panose="05000000000000000000" pitchFamily="2" charset="2"/>
              <a:buAutoNum type="circleNumWdWhitePlain"/>
            </a:pPr>
            <a:r>
              <a:rPr lang="zh-TW" altLang="en-US" sz="2600" dirty="0"/>
              <a:t>合約現金流量完全為支付本金及流通在外本金金額之</a:t>
            </a:r>
            <a:r>
              <a:rPr lang="zh-TW" altLang="en-US" sz="2600" dirty="0" smtClean="0"/>
              <a:t>利息</a:t>
            </a:r>
            <a:r>
              <a:rPr lang="en-US" altLang="zh-TW" sz="2000" dirty="0"/>
              <a:t>(solely payments of principal and </a:t>
            </a:r>
            <a:r>
              <a:rPr lang="en-US" altLang="zh-TW" sz="2000" dirty="0" smtClean="0"/>
              <a:t>interest, </a:t>
            </a:r>
            <a:r>
              <a:rPr lang="en-US" altLang="zh-TW" sz="2000" b="1" dirty="0" smtClean="0"/>
              <a:t>SPPI</a:t>
            </a:r>
            <a:r>
              <a:rPr lang="en-US" altLang="zh-TW" sz="2000" dirty="0" smtClean="0"/>
              <a:t>)</a:t>
            </a:r>
            <a:endParaRPr lang="zh-TW" altLang="en-US" sz="2600" dirty="0"/>
          </a:p>
        </p:txBody>
      </p:sp>
      <p:sp>
        <p:nvSpPr>
          <p:cNvPr id="13" name="矩形 12"/>
          <p:cNvSpPr/>
          <p:nvPr/>
        </p:nvSpPr>
        <p:spPr>
          <a:xfrm>
            <a:off x="185802" y="2775502"/>
            <a:ext cx="851515" cy="492443"/>
          </a:xfrm>
          <a:prstGeom prst="rect">
            <a:avLst/>
          </a:prstGeom>
          <a:noFill/>
        </p:spPr>
        <p:txBody>
          <a:bodyPr wrap="none" lIns="91440" tIns="45720" rIns="91440" bIns="45720">
            <a:spAutoFit/>
          </a:bodyPr>
          <a:lstStyle/>
          <a:p>
            <a:pPr algn="ctr"/>
            <a:r>
              <a:rPr lang="zh-TW" altLang="en-US" sz="26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釋例</a:t>
            </a:r>
            <a:endParaRPr lang="zh-TW" altLang="en-US" sz="26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5" name="文字方塊 14"/>
          <p:cNvSpPr txBox="1"/>
          <p:nvPr/>
        </p:nvSpPr>
        <p:spPr>
          <a:xfrm>
            <a:off x="611558" y="3068960"/>
            <a:ext cx="8352929" cy="3477875"/>
          </a:xfrm>
          <a:prstGeom prst="rect">
            <a:avLst/>
          </a:prstGeom>
          <a:noFill/>
        </p:spPr>
        <p:txBody>
          <a:bodyPr wrap="square" rtlCol="0">
            <a:spAutoFit/>
          </a:bodyPr>
          <a:lstStyle/>
          <a:p>
            <a:pPr marL="342900" indent="-342900">
              <a:buClr>
                <a:srgbClr val="FF0000"/>
              </a:buClr>
              <a:buFont typeface="Arial" panose="020B0604020202020204" pitchFamily="34" charset="0"/>
              <a:buChar char="•"/>
            </a:pPr>
            <a:r>
              <a:rPr lang="zh-TW" altLang="en-US" sz="2000" dirty="0"/>
              <a:t>由下列對價組成的變動利率：貨幣時間價值、與特定期間內流通在外本金金額相關之信用風險（信用風險之對價可能僅於原始認列時決定，因此可能為固定），以及其他基本放款風險與成本及利潤</a:t>
            </a:r>
            <a:r>
              <a:rPr lang="zh-TW" altLang="en-US" sz="2000" dirty="0" smtClean="0"/>
              <a:t>邊際。</a:t>
            </a:r>
            <a:endParaRPr lang="en-US" altLang="zh-TW" sz="2000" dirty="0"/>
          </a:p>
          <a:p>
            <a:pPr marL="342900" indent="-342900">
              <a:buClr>
                <a:srgbClr val="FF0000"/>
              </a:buClr>
              <a:buFont typeface="Arial" panose="020B0604020202020204" pitchFamily="34" charset="0"/>
              <a:buChar char="•"/>
            </a:pPr>
            <a:r>
              <a:rPr lang="zh-TW" altLang="en-US" sz="2000" dirty="0"/>
              <a:t>合約條款允許發行人（即債務人）提前清償債務工具或允許持有人（即債權人）於到期前將債務工具賣回予發行人，且提前還款金額幾乎代表尚未支付之本金及流通在外本金金額之利息，該金額可能包含提前終止合約之合理額外</a:t>
            </a:r>
            <a:r>
              <a:rPr lang="zh-TW" altLang="en-US" sz="2000" dirty="0" smtClean="0"/>
              <a:t>補償。</a:t>
            </a:r>
            <a:endParaRPr lang="en-US" altLang="zh-TW" sz="2000" dirty="0" smtClean="0"/>
          </a:p>
          <a:p>
            <a:pPr marL="342900" indent="-342900">
              <a:buClr>
                <a:srgbClr val="FF0000"/>
              </a:buClr>
              <a:buFont typeface="Arial" panose="020B0604020202020204" pitchFamily="34" charset="0"/>
              <a:buChar char="•"/>
            </a:pPr>
            <a:r>
              <a:rPr lang="zh-TW" altLang="en-US" sz="2000" dirty="0"/>
              <a:t>合約條款允許發行人或持有人展延債務工具合約期間（即展期選擇權），且展期選擇權之條款導致合約現金流量於展期期間完全為支付本金及流通在外本金金額之利息，該金額可能包含合約展期之合理額外</a:t>
            </a:r>
            <a:r>
              <a:rPr lang="zh-TW" altLang="en-US" sz="2000" dirty="0" smtClean="0"/>
              <a:t>補償。</a:t>
            </a:r>
            <a:endParaRPr lang="zh-TW" altLang="en-US" sz="2000" dirty="0"/>
          </a:p>
        </p:txBody>
      </p:sp>
    </p:spTree>
    <p:extLst>
      <p:ext uri="{BB962C8B-B14F-4D97-AF65-F5344CB8AC3E}">
        <p14:creationId xmlns:p14="http://schemas.microsoft.com/office/powerpoint/2010/main" val="255992720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內容版面配置區 11"/>
          <p:cNvSpPr>
            <a:spLocks noGrp="1"/>
          </p:cNvSpPr>
          <p:nvPr>
            <p:ph idx="1"/>
          </p:nvPr>
        </p:nvSpPr>
        <p:spPr>
          <a:xfrm>
            <a:off x="107504" y="1557352"/>
            <a:ext cx="9001000" cy="5040000"/>
          </a:xfrm>
        </p:spPr>
        <p:txBody>
          <a:bodyPr/>
          <a:lstStyle/>
          <a:p>
            <a:pPr marL="0" indent="0">
              <a:buNone/>
            </a:pPr>
            <a:r>
              <a:rPr lang="en-US" altLang="zh-TW" dirty="0" smtClean="0"/>
              <a:t>1.</a:t>
            </a:r>
            <a:r>
              <a:rPr lang="zh-TW" altLang="en-US" dirty="0"/>
              <a:t>金融資產之合約現金流量</a:t>
            </a:r>
            <a:r>
              <a:rPr lang="zh-TW" altLang="en-US" dirty="0" smtClean="0"/>
              <a:t>特性</a:t>
            </a:r>
            <a:endParaRPr lang="en-US" altLang="zh-TW" dirty="0" smtClean="0"/>
          </a:p>
          <a:p>
            <a:pPr marL="514350" indent="-514350">
              <a:buFont typeface="Wingdings" panose="05000000000000000000" pitchFamily="2" charset="2"/>
              <a:buAutoNum type="circleNumWdWhitePlain" startAt="2"/>
            </a:pPr>
            <a:r>
              <a:rPr lang="zh-TW" altLang="en-US" sz="2600" dirty="0" smtClean="0"/>
              <a:t>非</a:t>
            </a:r>
            <a:r>
              <a:rPr lang="en-US" altLang="zh-TW" sz="2600" dirty="0" smtClean="0"/>
              <a:t>SPPI</a:t>
            </a:r>
            <a:endParaRPr lang="zh-TW" altLang="en-US" sz="2600" dirty="0"/>
          </a:p>
        </p:txBody>
      </p:sp>
      <p:sp>
        <p:nvSpPr>
          <p:cNvPr id="3" name="矩形 2"/>
          <p:cNvSpPr/>
          <p:nvPr/>
        </p:nvSpPr>
        <p:spPr>
          <a:xfrm>
            <a:off x="185802" y="2564904"/>
            <a:ext cx="851515" cy="492443"/>
          </a:xfrm>
          <a:prstGeom prst="rect">
            <a:avLst/>
          </a:prstGeom>
          <a:noFill/>
        </p:spPr>
        <p:txBody>
          <a:bodyPr wrap="none" lIns="91440" tIns="45720" rIns="91440" bIns="45720">
            <a:spAutoFit/>
          </a:bodyPr>
          <a:lstStyle/>
          <a:p>
            <a:pPr algn="ctr"/>
            <a:r>
              <a:rPr lang="zh-TW" altLang="en-US" sz="26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釋例</a:t>
            </a:r>
            <a:endParaRPr lang="zh-TW" altLang="en-US" sz="26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4" name="文字方塊 3"/>
          <p:cNvSpPr txBox="1"/>
          <p:nvPr/>
        </p:nvSpPr>
        <p:spPr>
          <a:xfrm>
            <a:off x="611558" y="2858362"/>
            <a:ext cx="8208913" cy="1865126"/>
          </a:xfrm>
          <a:prstGeom prst="rect">
            <a:avLst/>
          </a:prstGeom>
          <a:noFill/>
        </p:spPr>
        <p:txBody>
          <a:bodyPr wrap="square" rtlCol="0">
            <a:spAutoFit/>
          </a:bodyPr>
          <a:lstStyle/>
          <a:p>
            <a:pPr marL="342900" indent="-342900">
              <a:lnSpc>
                <a:spcPct val="120000"/>
              </a:lnSpc>
              <a:buClr>
                <a:srgbClr val="FF0000"/>
              </a:buClr>
              <a:buFont typeface="Arial" panose="020B0604020202020204" pitchFamily="34" charset="0"/>
              <a:buChar char="•"/>
            </a:pPr>
            <a:r>
              <a:rPr lang="zh-TW" altLang="en-US" sz="2400" dirty="0"/>
              <a:t>金融工具係一可轉換為固定數量發行人權益工具之</a:t>
            </a:r>
            <a:r>
              <a:rPr lang="zh-TW" altLang="en-US" sz="2400" dirty="0" smtClean="0"/>
              <a:t>債券（</a:t>
            </a:r>
            <a:r>
              <a:rPr lang="zh-TW" altLang="en-US" sz="2400" dirty="0"/>
              <a:t>因該債券之報酬與發行人權益之價值連結）</a:t>
            </a:r>
            <a:r>
              <a:rPr lang="zh-TW" altLang="en-US" sz="2400" dirty="0" smtClean="0"/>
              <a:t>。</a:t>
            </a:r>
            <a:endParaRPr lang="en-US" altLang="zh-TW" sz="2400" dirty="0" smtClean="0"/>
          </a:p>
          <a:p>
            <a:pPr marL="342900" indent="-342900">
              <a:lnSpc>
                <a:spcPct val="120000"/>
              </a:lnSpc>
              <a:buClr>
                <a:srgbClr val="FF0000"/>
              </a:buClr>
              <a:buFont typeface="Arial" panose="020B0604020202020204" pitchFamily="34" charset="0"/>
              <a:buChar char="•"/>
            </a:pPr>
            <a:r>
              <a:rPr lang="zh-TW" altLang="en-US" sz="2400" dirty="0"/>
              <a:t>金融工具係一支付反浮動利率之放款，亦即其利率與市場利率間呈現負向關係。</a:t>
            </a:r>
          </a:p>
        </p:txBody>
      </p:sp>
    </p:spTree>
    <p:extLst>
      <p:ext uri="{BB962C8B-B14F-4D97-AF65-F5344CB8AC3E}">
        <p14:creationId xmlns:p14="http://schemas.microsoft.com/office/powerpoint/2010/main" val="206569873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pPr marL="0" indent="0">
              <a:buNone/>
            </a:pPr>
            <a:r>
              <a:rPr lang="en-US" altLang="zh-TW" dirty="0" smtClean="0"/>
              <a:t>2.</a:t>
            </a:r>
            <a:r>
              <a:rPr lang="zh-TW" altLang="en-US" dirty="0"/>
              <a:t>管理金融資產之經營模式</a:t>
            </a:r>
          </a:p>
        </p:txBody>
      </p:sp>
      <p:grpSp>
        <p:nvGrpSpPr>
          <p:cNvPr id="8" name="群組 7"/>
          <p:cNvGrpSpPr/>
          <p:nvPr/>
        </p:nvGrpSpPr>
        <p:grpSpPr>
          <a:xfrm>
            <a:off x="719572" y="2579476"/>
            <a:ext cx="7704856" cy="3006068"/>
            <a:chOff x="251520" y="2276872"/>
            <a:chExt cx="7704856" cy="3006068"/>
          </a:xfrm>
        </p:grpSpPr>
        <p:sp>
          <p:nvSpPr>
            <p:cNvPr id="4" name="圓角矩形 3"/>
            <p:cNvSpPr/>
            <p:nvPr/>
          </p:nvSpPr>
          <p:spPr bwMode="auto">
            <a:xfrm>
              <a:off x="251948" y="2276872"/>
              <a:ext cx="7704000" cy="648072"/>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持有為收取合約現金流量而管理之投資組合</a:t>
              </a:r>
              <a:endParaRPr kumimoji="1" lang="zh-TW" altLang="en-US" sz="2400" b="0" i="0" u="none" strike="noStrike" cap="none" normalizeH="0" baseline="0" dirty="0" smtClean="0">
                <a:ln>
                  <a:noFill/>
                </a:ln>
                <a:solidFill>
                  <a:schemeClr val="tx1"/>
                </a:solidFill>
                <a:latin typeface="+mn-ea"/>
              </a:endParaRPr>
            </a:p>
          </p:txBody>
        </p:sp>
        <p:sp>
          <p:nvSpPr>
            <p:cNvPr id="5" name="圓角矩形 4"/>
            <p:cNvSpPr/>
            <p:nvPr/>
          </p:nvSpPr>
          <p:spPr bwMode="auto">
            <a:xfrm>
              <a:off x="251520" y="3062871"/>
              <a:ext cx="7704856" cy="648072"/>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持有透過交易以實現公允價值變動而管理之另一投資組合</a:t>
              </a:r>
              <a:endParaRPr kumimoji="1" lang="zh-TW" altLang="en-US" sz="2400" b="0" i="0" u="none" strike="noStrike" cap="none" normalizeH="0" baseline="0" dirty="0" smtClean="0">
                <a:ln>
                  <a:noFill/>
                </a:ln>
                <a:solidFill>
                  <a:schemeClr val="tx1"/>
                </a:solidFill>
                <a:latin typeface="+mn-ea"/>
              </a:endParaRPr>
            </a:p>
          </p:txBody>
        </p:sp>
        <p:sp>
          <p:nvSpPr>
            <p:cNvPr id="6" name="圓角矩形 5"/>
            <p:cNvSpPr/>
            <p:nvPr/>
          </p:nvSpPr>
          <p:spPr bwMode="auto">
            <a:xfrm>
              <a:off x="251520" y="3848870"/>
              <a:ext cx="7704856" cy="648072"/>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一抵押貸款組合，部分貸款以收取合約現金流量為目的</a:t>
              </a:r>
              <a:r>
                <a:rPr kumimoji="1" lang="zh-TW" altLang="en-US" sz="2400" dirty="0" smtClean="0">
                  <a:latin typeface="+mn-ea"/>
                </a:rPr>
                <a:t>，</a:t>
              </a:r>
              <a:endParaRPr kumimoji="1" lang="en-US" altLang="zh-TW" sz="2400" dirty="0" smtClean="0">
                <a:latin typeface="+mn-ea"/>
              </a:endParaRPr>
            </a:p>
            <a:p>
              <a:pPr algn="ctr" fontAlgn="base">
                <a:spcBef>
                  <a:spcPct val="0"/>
                </a:spcBef>
                <a:spcAft>
                  <a:spcPct val="0"/>
                </a:spcAft>
              </a:pPr>
              <a:r>
                <a:rPr kumimoji="1" lang="zh-TW" altLang="en-US" sz="2400" dirty="0" smtClean="0">
                  <a:latin typeface="+mn-ea"/>
                </a:rPr>
                <a:t>其他</a:t>
              </a:r>
              <a:r>
                <a:rPr kumimoji="1" lang="zh-TW" altLang="en-US" sz="2400" dirty="0">
                  <a:latin typeface="+mn-ea"/>
                </a:rPr>
                <a:t>貸款則以出售為目的</a:t>
              </a:r>
              <a:endParaRPr kumimoji="1" lang="zh-TW" altLang="en-US" sz="2400" b="0" i="0" u="none" strike="noStrike" cap="none" normalizeH="0" baseline="0" dirty="0" smtClean="0">
                <a:ln>
                  <a:noFill/>
                </a:ln>
                <a:solidFill>
                  <a:schemeClr val="tx1"/>
                </a:solidFill>
                <a:latin typeface="+mn-ea"/>
              </a:endParaRPr>
            </a:p>
          </p:txBody>
        </p:sp>
        <p:sp>
          <p:nvSpPr>
            <p:cNvPr id="7" name="圓角矩形 6"/>
            <p:cNvSpPr/>
            <p:nvPr/>
          </p:nvSpPr>
          <p:spPr bwMode="auto">
            <a:xfrm>
              <a:off x="251520" y="4634868"/>
              <a:ext cx="7704856" cy="648072"/>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長期、中期及短期投資管理</a:t>
              </a:r>
              <a:endParaRPr kumimoji="1" lang="zh-TW" altLang="en-US" sz="2400" b="0" i="0" u="none" strike="noStrike" cap="none" normalizeH="0" baseline="0" dirty="0" smtClean="0">
                <a:ln>
                  <a:noFill/>
                </a:ln>
                <a:solidFill>
                  <a:schemeClr val="tx1"/>
                </a:solidFill>
                <a:latin typeface="+mn-ea"/>
              </a:endParaRPr>
            </a:p>
          </p:txBody>
        </p:sp>
      </p:grpSp>
      <p:sp>
        <p:nvSpPr>
          <p:cNvPr id="9" name="向右箭號 8"/>
          <p:cNvSpPr/>
          <p:nvPr/>
        </p:nvSpPr>
        <p:spPr bwMode="auto">
          <a:xfrm>
            <a:off x="611560" y="5960156"/>
            <a:ext cx="723094" cy="565188"/>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0" name="文字方塊 9"/>
          <p:cNvSpPr txBox="1"/>
          <p:nvPr/>
        </p:nvSpPr>
        <p:spPr>
          <a:xfrm>
            <a:off x="1498142" y="6011917"/>
            <a:ext cx="4680520" cy="461665"/>
          </a:xfrm>
          <a:prstGeom prst="rect">
            <a:avLst/>
          </a:prstGeom>
          <a:noFill/>
        </p:spPr>
        <p:txBody>
          <a:bodyPr wrap="square" rtlCol="0">
            <a:spAutoFit/>
          </a:bodyPr>
          <a:lstStyle/>
          <a:p>
            <a:r>
              <a:rPr lang="zh-TW" altLang="en-US" sz="2400" dirty="0"/>
              <a:t>經營模式係為</a:t>
            </a:r>
            <a:r>
              <a:rPr lang="zh-TW" altLang="en-US" sz="2400" b="1" dirty="0">
                <a:solidFill>
                  <a:srgbClr val="FF0000"/>
                </a:solidFill>
              </a:rPr>
              <a:t>事實</a:t>
            </a:r>
            <a:r>
              <a:rPr lang="zh-TW" altLang="en-US" sz="2400" dirty="0"/>
              <a:t>而非僅為主張</a:t>
            </a:r>
          </a:p>
        </p:txBody>
      </p:sp>
      <p:sp>
        <p:nvSpPr>
          <p:cNvPr id="11" name="矩形 10"/>
          <p:cNvSpPr/>
          <p:nvPr/>
        </p:nvSpPr>
        <p:spPr bwMode="auto">
          <a:xfrm>
            <a:off x="215560" y="2353667"/>
            <a:ext cx="792000" cy="468024"/>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例如</a:t>
            </a:r>
          </a:p>
        </p:txBody>
      </p:sp>
    </p:spTree>
    <p:extLst>
      <p:ext uri="{BB962C8B-B14F-4D97-AF65-F5344CB8AC3E}">
        <p14:creationId xmlns:p14="http://schemas.microsoft.com/office/powerpoint/2010/main" val="103484349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內容版面配置區 18"/>
          <p:cNvSpPr>
            <a:spLocks noGrp="1"/>
          </p:cNvSpPr>
          <p:nvPr>
            <p:ph idx="4294967295"/>
          </p:nvPr>
        </p:nvSpPr>
        <p:spPr>
          <a:xfrm>
            <a:off x="0" y="1557338"/>
            <a:ext cx="8229600" cy="5040312"/>
          </a:xfrm>
        </p:spPr>
        <p:txBody>
          <a:bodyPr/>
          <a:lstStyle/>
          <a:p>
            <a:pPr marL="514350" indent="-514350">
              <a:buFont typeface="Wingdings" panose="05000000000000000000" pitchFamily="2" charset="2"/>
              <a:buAutoNum type="circleNumWdWhitePlain"/>
            </a:pPr>
            <a:r>
              <a:rPr lang="zh-TW" altLang="en-US" dirty="0"/>
              <a:t>以收取合約現金流量為目的</a:t>
            </a:r>
          </a:p>
        </p:txBody>
      </p:sp>
      <p:sp>
        <p:nvSpPr>
          <p:cNvPr id="21" name="圓角矩形 20"/>
          <p:cNvSpPr/>
          <p:nvPr/>
        </p:nvSpPr>
        <p:spPr bwMode="auto">
          <a:xfrm>
            <a:off x="972240" y="2430673"/>
            <a:ext cx="5760000" cy="504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以前各期出售之頻率、金額及時點</a:t>
            </a:r>
            <a:endParaRPr kumimoji="1" lang="zh-TW" altLang="en-US" sz="2400" b="0" i="0" u="none" strike="noStrike" cap="none" normalizeH="0" baseline="0" dirty="0" smtClean="0">
              <a:ln>
                <a:noFill/>
              </a:ln>
              <a:solidFill>
                <a:schemeClr val="tx1"/>
              </a:solidFill>
              <a:latin typeface="+mn-ea"/>
            </a:endParaRPr>
          </a:p>
        </p:txBody>
      </p:sp>
      <p:sp>
        <p:nvSpPr>
          <p:cNvPr id="22" name="圓角矩形 21"/>
          <p:cNvSpPr/>
          <p:nvPr/>
        </p:nvSpPr>
        <p:spPr bwMode="auto">
          <a:xfrm>
            <a:off x="971812" y="3064173"/>
            <a:ext cx="5760000" cy="504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該等出售之理由及對未來出售活動之預期</a:t>
            </a:r>
            <a:endParaRPr kumimoji="1" lang="zh-TW" altLang="en-US" sz="2400" b="0" i="0" u="none" strike="noStrike" cap="none" normalizeH="0" baseline="0" dirty="0" smtClean="0">
              <a:ln>
                <a:noFill/>
              </a:ln>
              <a:solidFill>
                <a:schemeClr val="tx1"/>
              </a:solidFill>
              <a:latin typeface="+mn-ea"/>
            </a:endParaRPr>
          </a:p>
        </p:txBody>
      </p:sp>
      <p:sp>
        <p:nvSpPr>
          <p:cNvPr id="25" name="矩形 24"/>
          <p:cNvSpPr/>
          <p:nvPr/>
        </p:nvSpPr>
        <p:spPr bwMode="auto">
          <a:xfrm>
            <a:off x="467800" y="2204864"/>
            <a:ext cx="792000" cy="468024"/>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考量</a:t>
            </a:r>
          </a:p>
        </p:txBody>
      </p:sp>
      <p:sp>
        <p:nvSpPr>
          <p:cNvPr id="26" name="圓角矩形 25"/>
          <p:cNvSpPr/>
          <p:nvPr/>
        </p:nvSpPr>
        <p:spPr bwMode="auto">
          <a:xfrm>
            <a:off x="971812" y="3942841"/>
            <a:ext cx="5760000" cy="504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將該等工具全數持有至到期日</a:t>
            </a:r>
            <a:endParaRPr kumimoji="1" lang="zh-TW" altLang="en-US" sz="2400" b="0" i="0" u="none" strike="noStrike" cap="none" normalizeH="0" baseline="0" dirty="0" smtClean="0">
              <a:ln>
                <a:noFill/>
              </a:ln>
              <a:solidFill>
                <a:schemeClr val="tx1"/>
              </a:solidFill>
              <a:latin typeface="+mn-ea"/>
            </a:endParaRPr>
          </a:p>
        </p:txBody>
      </p:sp>
      <p:sp>
        <p:nvSpPr>
          <p:cNvPr id="27" name="圓角矩形 26"/>
          <p:cNvSpPr/>
          <p:nvPr/>
        </p:nvSpPr>
        <p:spPr bwMode="auto">
          <a:xfrm>
            <a:off x="971384" y="4576341"/>
            <a:ext cx="5760000" cy="504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於金融資產之信用風險增加時出售</a:t>
            </a:r>
            <a:endParaRPr kumimoji="1" lang="zh-TW" altLang="en-US" sz="2400" b="0" i="0" u="none" strike="noStrike" cap="none" normalizeH="0" baseline="0" dirty="0" smtClean="0">
              <a:ln>
                <a:noFill/>
              </a:ln>
              <a:solidFill>
                <a:schemeClr val="tx1"/>
              </a:solidFill>
              <a:latin typeface="+mn-ea"/>
            </a:endParaRPr>
          </a:p>
        </p:txBody>
      </p:sp>
      <p:sp>
        <p:nvSpPr>
          <p:cNvPr id="28" name="矩形 27"/>
          <p:cNvSpPr/>
          <p:nvPr/>
        </p:nvSpPr>
        <p:spPr bwMode="auto">
          <a:xfrm>
            <a:off x="467372" y="3717032"/>
            <a:ext cx="792000" cy="468024"/>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處理</a:t>
            </a:r>
          </a:p>
        </p:txBody>
      </p:sp>
      <p:sp>
        <p:nvSpPr>
          <p:cNvPr id="29" name="圓角矩形 28"/>
          <p:cNvSpPr/>
          <p:nvPr/>
        </p:nvSpPr>
        <p:spPr bwMode="auto">
          <a:xfrm>
            <a:off x="971384" y="5166375"/>
            <a:ext cx="5760000" cy="773275"/>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信用風險雖未增加</a:t>
            </a:r>
            <a:r>
              <a:rPr kumimoji="1" lang="zh-TW" altLang="en-US" sz="2400" dirty="0" smtClean="0">
                <a:latin typeface="+mn-ea"/>
              </a:rPr>
              <a:t>，</a:t>
            </a:r>
            <a:endParaRPr kumimoji="1" lang="en-US" altLang="zh-TW" sz="2400" dirty="0" smtClean="0">
              <a:latin typeface="+mn-ea"/>
            </a:endParaRPr>
          </a:p>
          <a:p>
            <a:pPr algn="ctr" fontAlgn="base">
              <a:spcBef>
                <a:spcPct val="0"/>
              </a:spcBef>
              <a:spcAft>
                <a:spcPct val="0"/>
              </a:spcAft>
            </a:pPr>
            <a:r>
              <a:rPr kumimoji="1" lang="zh-TW" altLang="en-US" sz="2400" dirty="0" smtClean="0">
                <a:latin typeface="+mn-ea"/>
              </a:rPr>
              <a:t>但</a:t>
            </a:r>
            <a:r>
              <a:rPr kumimoji="1" lang="zh-TW" altLang="en-US" sz="2400" dirty="0">
                <a:latin typeface="+mn-ea"/>
              </a:rPr>
              <a:t>投資標的的信用風險過度集中而出售</a:t>
            </a:r>
            <a:endParaRPr kumimoji="1" lang="zh-TW" altLang="en-US" sz="2400" b="0" i="0" u="none" strike="noStrike" cap="none" normalizeH="0" baseline="0" dirty="0" smtClean="0">
              <a:ln>
                <a:noFill/>
              </a:ln>
              <a:solidFill>
                <a:schemeClr val="tx1"/>
              </a:solidFill>
              <a:latin typeface="+mn-ea"/>
            </a:endParaRPr>
          </a:p>
        </p:txBody>
      </p:sp>
      <p:sp>
        <p:nvSpPr>
          <p:cNvPr id="30" name="圓角矩形 29"/>
          <p:cNvSpPr/>
          <p:nvPr/>
        </p:nvSpPr>
        <p:spPr bwMode="auto">
          <a:xfrm>
            <a:off x="971384" y="6045425"/>
            <a:ext cx="5760000" cy="71339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於接近金融資產到期日時</a:t>
            </a:r>
            <a:r>
              <a:rPr kumimoji="1" lang="zh-TW" altLang="en-US" sz="2400" dirty="0" smtClean="0">
                <a:latin typeface="+mn-ea"/>
              </a:rPr>
              <a:t>出售</a:t>
            </a:r>
            <a:endParaRPr kumimoji="1" lang="en-US" altLang="zh-TW" sz="2400" dirty="0" smtClean="0">
              <a:latin typeface="+mn-ea"/>
            </a:endParaRPr>
          </a:p>
          <a:p>
            <a:pPr algn="ctr" fontAlgn="base">
              <a:spcBef>
                <a:spcPct val="0"/>
              </a:spcBef>
              <a:spcAft>
                <a:spcPct val="0"/>
              </a:spcAft>
            </a:pPr>
            <a:r>
              <a:rPr kumimoji="1" lang="zh-TW" altLang="en-US" sz="2400" dirty="0" smtClean="0">
                <a:latin typeface="+mn-ea"/>
              </a:rPr>
              <a:t>且</a:t>
            </a:r>
            <a:r>
              <a:rPr kumimoji="1" lang="zh-TW" altLang="en-US" sz="2400" dirty="0">
                <a:latin typeface="+mn-ea"/>
              </a:rPr>
              <a:t>出售之價款近似於剩餘合約現金流量</a:t>
            </a:r>
            <a:endParaRPr kumimoji="1" lang="zh-TW" altLang="en-US" sz="2400" b="0" i="0" u="none" strike="noStrike" cap="none" normalizeH="0" baseline="0" dirty="0" smtClean="0">
              <a:ln>
                <a:noFill/>
              </a:ln>
              <a:solidFill>
                <a:schemeClr val="tx1"/>
              </a:solidFill>
              <a:latin typeface="+mn-ea"/>
            </a:endParaRPr>
          </a:p>
        </p:txBody>
      </p:sp>
    </p:spTree>
    <p:extLst>
      <p:ext uri="{BB962C8B-B14F-4D97-AF65-F5344CB8AC3E}">
        <p14:creationId xmlns:p14="http://schemas.microsoft.com/office/powerpoint/2010/main" val="6637632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內容版面配置區 18"/>
          <p:cNvSpPr>
            <a:spLocks noGrp="1"/>
          </p:cNvSpPr>
          <p:nvPr>
            <p:ph idx="1"/>
          </p:nvPr>
        </p:nvSpPr>
        <p:spPr/>
        <p:txBody>
          <a:bodyPr/>
          <a:lstStyle/>
          <a:p>
            <a:pPr marL="514350" indent="-514350">
              <a:buFont typeface="Wingdings" panose="05000000000000000000" pitchFamily="2" charset="2"/>
              <a:buAutoNum type="circleNumWdWhitePlain" startAt="2"/>
            </a:pPr>
            <a:r>
              <a:rPr lang="zh-TW" altLang="en-US" dirty="0"/>
              <a:t>以出售為</a:t>
            </a:r>
            <a:r>
              <a:rPr lang="zh-TW" altLang="en-US" dirty="0" smtClean="0"/>
              <a:t>目的</a:t>
            </a:r>
            <a:endParaRPr lang="en-US" altLang="zh-TW" dirty="0" smtClean="0"/>
          </a:p>
          <a:p>
            <a:r>
              <a:rPr lang="zh-TW" altLang="en-US" dirty="0" smtClean="0"/>
              <a:t>實現</a:t>
            </a:r>
            <a:r>
              <a:rPr lang="zh-TW" altLang="en-US" dirty="0"/>
              <a:t>現金流量</a:t>
            </a:r>
            <a:r>
              <a:rPr lang="zh-TW" altLang="en-US" dirty="0" smtClean="0"/>
              <a:t>為目的</a:t>
            </a:r>
            <a:endParaRPr lang="en-US" altLang="zh-TW" dirty="0" smtClean="0"/>
          </a:p>
          <a:p>
            <a:r>
              <a:rPr lang="zh-TW" altLang="en-US" dirty="0"/>
              <a:t>通常導致活絡之買賣</a:t>
            </a:r>
          </a:p>
        </p:txBody>
      </p:sp>
    </p:spTree>
    <p:extLst>
      <p:ext uri="{BB962C8B-B14F-4D97-AF65-F5344CB8AC3E}">
        <p14:creationId xmlns:p14="http://schemas.microsoft.com/office/powerpoint/2010/main" val="484637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4784"/>
            <a:ext cx="8229600" cy="5040000"/>
          </a:xfrm>
        </p:spPr>
        <p:txBody>
          <a:bodyPr/>
          <a:lstStyle/>
          <a:p>
            <a:pPr marL="0" indent="0">
              <a:buNone/>
            </a:pPr>
            <a:r>
              <a:rPr lang="en-US" altLang="zh-TW" b="1" dirty="0"/>
              <a:t>(3)</a:t>
            </a:r>
            <a:r>
              <a:rPr lang="zh-TW" altLang="en-US" b="1" dirty="0"/>
              <a:t>非以企業本身的權益工具交割的合約，且該合約使企業有權利：</a:t>
            </a:r>
            <a:endParaRPr lang="en-US" altLang="zh-TW" b="1" dirty="0"/>
          </a:p>
          <a:p>
            <a:pPr marL="514350" indent="-514350">
              <a:buFont typeface="Wingdings" panose="05000000000000000000" pitchFamily="2" charset="2"/>
              <a:buAutoNum type="circleNumWdWhitePlain"/>
            </a:pPr>
            <a:r>
              <a:rPr lang="zh-TW" altLang="en-US" b="1" dirty="0"/>
              <a:t>自另一企業收取現金或其他金融資產</a:t>
            </a:r>
            <a:r>
              <a:rPr lang="en-US" altLang="zh-TW" b="1" dirty="0"/>
              <a:t/>
            </a:r>
            <a:br>
              <a:rPr lang="en-US" altLang="zh-TW" b="1" dirty="0"/>
            </a:br>
            <a:r>
              <a:rPr lang="zh-TW" altLang="en-US" sz="2600" b="1" dirty="0"/>
              <a:t>為非衍生金融工具，如放款、應收帳款、應收票據及債券等</a:t>
            </a:r>
            <a:endParaRPr lang="en-US" altLang="zh-TW" sz="2600" b="1" dirty="0"/>
          </a:p>
          <a:p>
            <a:pPr marL="514350" indent="-514350">
              <a:buFont typeface="Wingdings" panose="05000000000000000000" pitchFamily="2" charset="2"/>
              <a:buAutoNum type="circleNumWdWhitePlain"/>
            </a:pPr>
            <a:r>
              <a:rPr lang="zh-TW" altLang="en-US" b="1" dirty="0"/>
              <a:t>按潛在有利於己的條件與另一企業交換金融資產或金融負債</a:t>
            </a:r>
            <a:r>
              <a:rPr lang="en-US" altLang="zh-TW" b="1" dirty="0"/>
              <a:t/>
            </a:r>
            <a:br>
              <a:rPr lang="en-US" altLang="zh-TW" b="1" dirty="0"/>
            </a:br>
            <a:r>
              <a:rPr lang="zh-TW" altLang="en-US" sz="2600" b="1" dirty="0"/>
              <a:t>為衍生工具，如買入的買權、賣權等</a:t>
            </a:r>
            <a:endParaRPr lang="en-US" altLang="zh-TW" sz="2600" b="1" dirty="0"/>
          </a:p>
          <a:p>
            <a:pPr marL="0" indent="0">
              <a:buNone/>
            </a:pPr>
            <a:endParaRPr lang="zh-TW" altLang="en-US" dirty="0"/>
          </a:p>
        </p:txBody>
      </p:sp>
    </p:spTree>
    <p:extLst>
      <p:ext uri="{BB962C8B-B14F-4D97-AF65-F5344CB8AC3E}">
        <p14:creationId xmlns:p14="http://schemas.microsoft.com/office/powerpoint/2010/main" val="499779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內容版面配置區 18"/>
          <p:cNvSpPr>
            <a:spLocks noGrp="1"/>
          </p:cNvSpPr>
          <p:nvPr>
            <p:ph idx="4294967295"/>
          </p:nvPr>
        </p:nvSpPr>
        <p:spPr>
          <a:xfrm>
            <a:off x="0" y="1557338"/>
            <a:ext cx="8794750" cy="5040312"/>
          </a:xfrm>
        </p:spPr>
        <p:txBody>
          <a:bodyPr/>
          <a:lstStyle/>
          <a:p>
            <a:pPr marL="514350" indent="-514350">
              <a:buFont typeface="Wingdings" panose="05000000000000000000" pitchFamily="2" charset="2"/>
              <a:buAutoNum type="circleNumWdWhitePlain" startAt="3"/>
            </a:pPr>
            <a:r>
              <a:rPr lang="zh-TW" altLang="en-US" dirty="0"/>
              <a:t>藉由收取合約現金流量及出售金融資產達成目的</a:t>
            </a:r>
          </a:p>
        </p:txBody>
      </p:sp>
      <p:sp>
        <p:nvSpPr>
          <p:cNvPr id="3" name="圓角矩形 2"/>
          <p:cNvSpPr/>
          <p:nvPr/>
        </p:nvSpPr>
        <p:spPr bwMode="auto">
          <a:xfrm>
            <a:off x="971812" y="2574689"/>
            <a:ext cx="5796000" cy="504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管理每日流動性之需求</a:t>
            </a:r>
            <a:endParaRPr kumimoji="1" lang="zh-TW" altLang="en-US" sz="2400" b="0" i="0" u="none" strike="noStrike" cap="none" normalizeH="0" baseline="0" dirty="0" smtClean="0">
              <a:ln>
                <a:noFill/>
              </a:ln>
              <a:solidFill>
                <a:schemeClr val="tx1"/>
              </a:solidFill>
              <a:latin typeface="+mn-ea"/>
            </a:endParaRPr>
          </a:p>
        </p:txBody>
      </p:sp>
      <p:sp>
        <p:nvSpPr>
          <p:cNvPr id="4" name="圓角矩形 3"/>
          <p:cNvSpPr/>
          <p:nvPr/>
        </p:nvSpPr>
        <p:spPr bwMode="auto">
          <a:xfrm>
            <a:off x="971384" y="3191271"/>
            <a:ext cx="5796000" cy="504000"/>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維持特定利息收益率組合</a:t>
            </a:r>
            <a:endParaRPr kumimoji="1" lang="zh-TW" altLang="en-US" sz="2400" b="0" i="0" u="none" strike="noStrike" cap="none" normalizeH="0" baseline="0" dirty="0" smtClean="0">
              <a:ln>
                <a:noFill/>
              </a:ln>
              <a:solidFill>
                <a:schemeClr val="tx1"/>
              </a:solidFill>
              <a:latin typeface="+mn-ea"/>
            </a:endParaRPr>
          </a:p>
        </p:txBody>
      </p:sp>
      <p:sp>
        <p:nvSpPr>
          <p:cNvPr id="5" name="矩形 4"/>
          <p:cNvSpPr/>
          <p:nvPr/>
        </p:nvSpPr>
        <p:spPr bwMode="auto">
          <a:xfrm>
            <a:off x="467372" y="2348880"/>
            <a:ext cx="792000" cy="468024"/>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處理</a:t>
            </a:r>
          </a:p>
        </p:txBody>
      </p:sp>
      <p:sp>
        <p:nvSpPr>
          <p:cNvPr id="6" name="圓角矩形 5"/>
          <p:cNvSpPr/>
          <p:nvPr/>
        </p:nvSpPr>
        <p:spPr bwMode="auto">
          <a:xfrm>
            <a:off x="971384" y="3807853"/>
            <a:ext cx="5796000" cy="773275"/>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使金融資產之存續期間與籌措該等資產</a:t>
            </a:r>
            <a:r>
              <a:rPr kumimoji="1" lang="zh-TW" altLang="en-US" sz="2400" dirty="0" smtClean="0">
                <a:latin typeface="+mn-ea"/>
              </a:rPr>
              <a:t>資金</a:t>
            </a:r>
            <a:endParaRPr kumimoji="1" lang="en-US" altLang="zh-TW" sz="2400" dirty="0" smtClean="0">
              <a:latin typeface="+mn-ea"/>
            </a:endParaRPr>
          </a:p>
          <a:p>
            <a:pPr algn="ctr" fontAlgn="base">
              <a:spcBef>
                <a:spcPct val="0"/>
              </a:spcBef>
              <a:spcAft>
                <a:spcPct val="0"/>
              </a:spcAft>
            </a:pPr>
            <a:r>
              <a:rPr kumimoji="1" lang="zh-TW" altLang="en-US" sz="2400" dirty="0" smtClean="0">
                <a:latin typeface="+mn-ea"/>
              </a:rPr>
              <a:t>之負債</a:t>
            </a:r>
            <a:r>
              <a:rPr kumimoji="1" lang="zh-TW" altLang="en-US" sz="2400" dirty="0">
                <a:latin typeface="+mn-ea"/>
              </a:rPr>
              <a:t>的存續期間相配合</a:t>
            </a:r>
            <a:endParaRPr kumimoji="1" lang="zh-TW" altLang="en-US" sz="2400" b="0" i="0" u="none" strike="noStrike" cap="none" normalizeH="0" baseline="0" dirty="0" smtClean="0">
              <a:ln>
                <a:noFill/>
              </a:ln>
              <a:solidFill>
                <a:schemeClr val="tx1"/>
              </a:solidFill>
              <a:latin typeface="+mn-ea"/>
            </a:endParaRPr>
          </a:p>
        </p:txBody>
      </p:sp>
      <p:sp>
        <p:nvSpPr>
          <p:cNvPr id="2" name="文字方塊 1"/>
          <p:cNvSpPr txBox="1"/>
          <p:nvPr/>
        </p:nvSpPr>
        <p:spPr>
          <a:xfrm>
            <a:off x="1403648" y="5255550"/>
            <a:ext cx="6948280" cy="1469120"/>
          </a:xfrm>
          <a:prstGeom prst="rect">
            <a:avLst/>
          </a:prstGeom>
          <a:noFill/>
        </p:spPr>
        <p:txBody>
          <a:bodyPr wrap="square" rtlCol="0">
            <a:spAutoFit/>
          </a:bodyPr>
          <a:lstStyle/>
          <a:p>
            <a:pPr>
              <a:lnSpc>
                <a:spcPct val="114000"/>
              </a:lnSpc>
            </a:pPr>
            <a:r>
              <a:rPr lang="zh-TW" altLang="en-US" sz="2000" dirty="0"/>
              <a:t>企業預計於未來將有資本</a:t>
            </a:r>
            <a:r>
              <a:rPr lang="zh-TW" altLang="en-US" sz="2000" dirty="0" smtClean="0"/>
              <a:t>支出，企業</a:t>
            </a:r>
            <a:r>
              <a:rPr lang="zh-TW" altLang="en-US" sz="2000" dirty="0"/>
              <a:t>將多餘現金投資於短期及長期金融資產，以收取合約現金流量，應伺機出售金融資產以再投資該現金於較高報酬之金融資產，俾使其於需求發生時可支應此支出，同時最大化金融資產之投資報酬。</a:t>
            </a:r>
          </a:p>
        </p:txBody>
      </p:sp>
      <p:sp>
        <p:nvSpPr>
          <p:cNvPr id="10" name="矩形 9"/>
          <p:cNvSpPr/>
          <p:nvPr/>
        </p:nvSpPr>
        <p:spPr>
          <a:xfrm>
            <a:off x="696149" y="5066169"/>
            <a:ext cx="851515" cy="492443"/>
          </a:xfrm>
          <a:prstGeom prst="rect">
            <a:avLst/>
          </a:prstGeom>
          <a:noFill/>
        </p:spPr>
        <p:txBody>
          <a:bodyPr wrap="none" lIns="91440" tIns="45720" rIns="91440" bIns="45720">
            <a:spAutoFit/>
          </a:bodyPr>
          <a:lstStyle/>
          <a:p>
            <a:pPr algn="ctr"/>
            <a:r>
              <a:rPr lang="zh-TW" altLang="en-US" sz="26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釋例</a:t>
            </a:r>
            <a:endParaRPr lang="zh-TW" altLang="en-US" sz="26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43223718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4260" y="1269256"/>
            <a:ext cx="9252520" cy="863600"/>
          </a:xfrm>
        </p:spPr>
        <p:txBody>
          <a:bodyPr/>
          <a:lstStyle/>
          <a:p>
            <a:r>
              <a:rPr lang="zh-TW" altLang="en-US" dirty="0">
                <a:solidFill>
                  <a:srgbClr val="FF0000"/>
                </a:solidFill>
                <a:effectLst/>
              </a:rPr>
              <a:t>三、按攤銷後成本衡量之金融</a:t>
            </a:r>
            <a:r>
              <a:rPr lang="zh-TW" altLang="en-US" dirty="0" smtClean="0">
                <a:solidFill>
                  <a:srgbClr val="FF0000"/>
                </a:solidFill>
                <a:effectLst/>
              </a:rPr>
              <a:t>資產</a:t>
            </a:r>
            <a:r>
              <a:rPr lang="en-US" altLang="zh-TW" sz="2400" dirty="0" smtClean="0">
                <a:solidFill>
                  <a:srgbClr val="FF0000"/>
                </a:solidFill>
                <a:effectLst/>
              </a:rPr>
              <a:t>(Amortized </a:t>
            </a:r>
            <a:r>
              <a:rPr lang="en-US" altLang="zh-TW" sz="2400" dirty="0">
                <a:solidFill>
                  <a:srgbClr val="FF0000"/>
                </a:solidFill>
                <a:effectLst/>
              </a:rPr>
              <a:t>cost, </a:t>
            </a:r>
            <a:r>
              <a:rPr lang="en-US" altLang="zh-TW" sz="2400" dirty="0" smtClean="0">
                <a:solidFill>
                  <a:srgbClr val="FF0000"/>
                </a:solidFill>
                <a:effectLst/>
              </a:rPr>
              <a:t>AC)</a:t>
            </a:r>
            <a:r>
              <a:rPr lang="zh-TW" altLang="en-US" dirty="0">
                <a:solidFill>
                  <a:srgbClr val="FF0000"/>
                </a:solidFill>
                <a:effectLst/>
              </a:rPr>
              <a:t/>
            </a:r>
            <a:br>
              <a:rPr lang="zh-TW" altLang="en-US" dirty="0">
                <a:solidFill>
                  <a:srgbClr val="FF0000"/>
                </a:solidFill>
                <a:effectLst/>
              </a:rPr>
            </a:br>
            <a:r>
              <a:rPr lang="zh-TW" altLang="en-US" dirty="0">
                <a:solidFill>
                  <a:srgbClr val="FF0000"/>
                </a:solidFill>
                <a:effectLst/>
              </a:rPr>
              <a:t>　　──債務工具投資</a:t>
            </a:r>
            <a:br>
              <a:rPr lang="zh-TW" altLang="en-US" dirty="0">
                <a:solidFill>
                  <a:srgbClr val="FF0000"/>
                </a:solidFill>
                <a:effectLst/>
              </a:rPr>
            </a:br>
            <a:endParaRPr lang="zh-TW" altLang="en-US" dirty="0">
              <a:solidFill>
                <a:srgbClr val="FF0000"/>
              </a:solidFill>
              <a:effectLst/>
            </a:endParaRPr>
          </a:p>
        </p:txBody>
      </p:sp>
      <mc:AlternateContent xmlns:mc="http://schemas.openxmlformats.org/markup-compatibility/2006" xmlns:a14="http://schemas.microsoft.com/office/drawing/2010/main">
        <mc:Choice Requires="a14">
          <p:sp>
            <p:nvSpPr>
              <p:cNvPr id="5" name="內容版面配置區 4"/>
              <p:cNvSpPr>
                <a:spLocks noGrp="1"/>
              </p:cNvSpPr>
              <p:nvPr>
                <p:ph idx="1"/>
              </p:nvPr>
            </p:nvSpPr>
            <p:spPr>
              <a:xfrm>
                <a:off x="144000" y="1989138"/>
                <a:ext cx="8856000" cy="4608214"/>
              </a:xfrm>
            </p:spPr>
            <p:txBody>
              <a:bodyPr/>
              <a:lstStyle/>
              <a:p>
                <a:pPr marL="0" indent="0">
                  <a:buNone/>
                </a:pPr>
                <a:r>
                  <a:rPr lang="en-US" altLang="zh-TW" sz="2400" dirty="0" smtClean="0"/>
                  <a:t>(1)</a:t>
                </a:r>
                <a:r>
                  <a:rPr lang="zh-TW" altLang="en-US" sz="2400" dirty="0" smtClean="0"/>
                  <a:t>原始</a:t>
                </a:r>
                <a:r>
                  <a:rPr lang="zh-TW" altLang="en-US" sz="2400" dirty="0"/>
                  <a:t>入帳</a:t>
                </a:r>
                <a:r>
                  <a:rPr lang="zh-TW" altLang="en-US" sz="2400" dirty="0" smtClean="0"/>
                  <a:t>金額：</a:t>
                </a:r>
                <a:r>
                  <a:rPr lang="zh-TW" altLang="en-US" sz="2400" dirty="0"/>
                  <a:t>以公允價值（通常即為取得時之交易價格）加交易</a:t>
                </a:r>
                <a:r>
                  <a:rPr lang="zh-TW" altLang="en-US" sz="2400" dirty="0" smtClean="0"/>
                  <a:t>成本。</a:t>
                </a:r>
                <a:endParaRPr lang="en-US" altLang="zh-TW" sz="2400" dirty="0" smtClean="0"/>
              </a:p>
              <a:p>
                <a:pPr marL="0" indent="0">
                  <a:buNone/>
                </a:pPr>
                <a:r>
                  <a:rPr lang="en-US" altLang="zh-TW" sz="2400" dirty="0" smtClean="0"/>
                  <a:t>(2)</a:t>
                </a:r>
                <a:r>
                  <a:rPr lang="zh-TW" altLang="en-US" sz="2400" dirty="0"/>
                  <a:t>原始入帳金額－已收取本金</a:t>
                </a:r>
                <a14:m>
                  <m:oMath xmlns:m="http://schemas.openxmlformats.org/officeDocument/2006/math">
                    <m:f>
                      <m:fPr>
                        <m:ctrlPr>
                          <a:rPr lang="en-US" altLang="zh-TW" sz="2400" i="1">
                            <a:latin typeface="Cambria Math"/>
                          </a:rPr>
                        </m:ctrlPr>
                      </m:fPr>
                      <m:num>
                        <m:r>
                          <a:rPr lang="zh-TW" altLang="en-US" sz="2400" i="1">
                            <a:latin typeface="Cambria Math" panose="02040503050406030204" pitchFamily="18" charset="0"/>
                          </a:rPr>
                          <m:t>＋折價攤銷</m:t>
                        </m:r>
                      </m:num>
                      <m:den>
                        <m:r>
                          <a:rPr lang="zh-TW" altLang="en-US" sz="2400" i="1">
                            <a:latin typeface="Cambria Math" panose="02040503050406030204" pitchFamily="18" charset="0"/>
                          </a:rPr>
                          <m:t>－溢價攤銷</m:t>
                        </m:r>
                      </m:den>
                    </m:f>
                    <m:r>
                      <a:rPr lang="zh-TW" altLang="en-US" sz="2400" i="1">
                        <a:latin typeface="Cambria Math" panose="02040503050406030204" pitchFamily="18" charset="0"/>
                      </a:rPr>
                      <m:t>＝總帳面金額</m:t>
                    </m:r>
                  </m:oMath>
                </a14:m>
                <a:endParaRPr lang="en-US" altLang="zh-TW" sz="2400" dirty="0"/>
              </a:p>
              <a:p>
                <a:pPr marL="0" indent="0">
                  <a:buNone/>
                </a:pPr>
                <a:r>
                  <a:rPr lang="en-US" altLang="zh-TW" sz="2400" dirty="0"/>
                  <a:t>					</a:t>
                </a:r>
                <a:r>
                  <a:rPr lang="zh-TW" altLang="en-US" sz="2400" dirty="0"/>
                  <a:t>         </a:t>
                </a:r>
                <a:r>
                  <a:rPr lang="en-US" altLang="zh-TW" sz="2400" dirty="0" smtClean="0"/>
                  <a:t>	 </a:t>
                </a:r>
                <a:r>
                  <a:rPr lang="zh-TW" altLang="en-US" sz="2400" u="sng" dirty="0" smtClean="0"/>
                  <a:t>－</a:t>
                </a:r>
                <a:r>
                  <a:rPr lang="zh-TW" altLang="en-US" sz="2400" u="sng" dirty="0"/>
                  <a:t>備抵損失</a:t>
                </a:r>
                <a:r>
                  <a:rPr lang="en-US" altLang="zh-TW" sz="2400" dirty="0"/>
                  <a:t>__</a:t>
                </a:r>
                <a:r>
                  <a:rPr lang="zh-TW" altLang="en-US" sz="2400" u="sng" dirty="0"/>
                  <a:t>     </a:t>
                </a:r>
                <a:endParaRPr lang="en-US" altLang="zh-TW" sz="2400" u="sng" dirty="0"/>
              </a:p>
              <a:p>
                <a:pPr marL="0" indent="0">
                  <a:buNone/>
                </a:pPr>
                <a:r>
                  <a:rPr lang="en-US" altLang="zh-TW" sz="2400" dirty="0"/>
                  <a:t>					</a:t>
                </a:r>
                <a:r>
                  <a:rPr lang="zh-TW" altLang="en-US" sz="2400" dirty="0"/>
                  <a:t>         </a:t>
                </a:r>
                <a:r>
                  <a:rPr lang="en-US" altLang="zh-TW" sz="2400" dirty="0" smtClean="0"/>
                  <a:t>	 </a:t>
                </a:r>
                <a:r>
                  <a:rPr lang="zh-TW" altLang="en-US" sz="2400" u="dbl" dirty="0" smtClean="0"/>
                  <a:t>＝</a:t>
                </a:r>
                <a:r>
                  <a:rPr lang="zh-TW" altLang="en-US" sz="2400" u="dbl" dirty="0"/>
                  <a:t>攤銷後成本</a:t>
                </a:r>
              </a:p>
              <a:p>
                <a:pPr marL="0" indent="0">
                  <a:buNone/>
                </a:pPr>
                <a:r>
                  <a:rPr lang="en-US" altLang="zh-TW" sz="2400" dirty="0" smtClean="0"/>
                  <a:t>(3)</a:t>
                </a:r>
                <a:r>
                  <a:rPr lang="zh-TW" altLang="en-US" sz="2400" dirty="0" smtClean="0"/>
                  <a:t>按原</a:t>
                </a:r>
                <a:r>
                  <a:rPr lang="zh-TW" altLang="en-US" sz="2400" dirty="0"/>
                  <a:t>始有效利息攤銷，原始有效</a:t>
                </a:r>
                <a:r>
                  <a:rPr lang="zh-TW" altLang="en-US" sz="2400" dirty="0" smtClean="0"/>
                  <a:t>利率係</a:t>
                </a:r>
                <a:r>
                  <a:rPr lang="zh-TW" altLang="en-US" sz="2400" dirty="0"/>
                  <a:t>指能讓債務工具未來現金流量的折現值剛好等於原始入帳金額的</a:t>
                </a:r>
                <a:r>
                  <a:rPr lang="zh-TW" altLang="en-US" sz="2400" dirty="0" smtClean="0"/>
                  <a:t>利率。</a:t>
                </a:r>
                <a:endParaRPr lang="en-US" altLang="zh-TW" sz="2400" dirty="0" smtClean="0"/>
              </a:p>
              <a:p>
                <a:pPr marL="0" indent="0">
                  <a:buNone/>
                </a:pPr>
                <a:r>
                  <a:rPr lang="en-US" altLang="zh-TW" sz="2400" dirty="0" smtClean="0"/>
                  <a:t>(4)</a:t>
                </a:r>
                <a:r>
                  <a:rPr lang="zh-TW" altLang="en-US" sz="2400" dirty="0"/>
                  <a:t>出售債務工具時，應認列應收利息及利息收入至出售日，並攤銷溢、折價、除列相關帳面金額，淨售價（售價減除交易成本）與相關帳面金額的差額認列為出售損益。</a:t>
                </a:r>
              </a:p>
            </p:txBody>
          </p:sp>
        </mc:Choice>
        <mc:Fallback xmlns="">
          <p:sp>
            <p:nvSpPr>
              <p:cNvPr id="5" name="內容版面配置區 4"/>
              <p:cNvSpPr>
                <a:spLocks noGrp="1" noRot="1" noChangeAspect="1" noMove="1" noResize="1" noEditPoints="1" noAdjustHandles="1" noChangeArrowheads="1" noChangeShapeType="1" noTextEdit="1"/>
              </p:cNvSpPr>
              <p:nvPr>
                <p:ph idx="1"/>
              </p:nvPr>
            </p:nvSpPr>
            <p:spPr>
              <a:xfrm>
                <a:off x="144000" y="1989138"/>
                <a:ext cx="8856000" cy="4608214"/>
              </a:xfrm>
              <a:blipFill>
                <a:blip r:embed="rId2"/>
                <a:stretch>
                  <a:fillRect l="-1102" t="-1058" r="-13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598681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686800" cy="863600"/>
          </a:xfrm>
        </p:spPr>
        <p:txBody>
          <a:bodyPr/>
          <a:lstStyle/>
          <a:p>
            <a:r>
              <a:rPr lang="zh-TW" altLang="en-US" dirty="0"/>
              <a:t>釋例</a:t>
            </a:r>
            <a:r>
              <a:rPr lang="en-US" altLang="zh-TW" dirty="0"/>
              <a:t>7</a:t>
            </a:r>
            <a:r>
              <a:rPr lang="zh-TW" altLang="en-US" dirty="0"/>
              <a:t>：「按攤銷後成本衡量之金融資產─債券</a:t>
            </a:r>
            <a:r>
              <a:rPr lang="zh-TW" altLang="en-US" dirty="0" smtClean="0"/>
              <a:t>」</a:t>
            </a:r>
            <a:r>
              <a:rPr lang="en-US" altLang="zh-TW" dirty="0" smtClean="0"/>
              <a:t/>
            </a:r>
            <a:br>
              <a:rPr lang="en-US" altLang="zh-TW" dirty="0" smtClean="0"/>
            </a:br>
            <a:r>
              <a:rPr lang="en-US" altLang="zh-TW" dirty="0"/>
              <a:t> </a:t>
            </a:r>
            <a:r>
              <a:rPr lang="en-US" altLang="zh-TW" dirty="0" smtClean="0"/>
              <a:t>               </a:t>
            </a:r>
            <a:r>
              <a:rPr lang="zh-TW" altLang="en-US" sz="2800" dirty="0" smtClean="0"/>
              <a:t>─</a:t>
            </a:r>
            <a:r>
              <a:rPr lang="zh-TW" altLang="en-US" sz="2800" dirty="0"/>
              <a:t>─認列利息及攤銷折價</a:t>
            </a:r>
          </a:p>
        </p:txBody>
      </p:sp>
      <p:sp>
        <p:nvSpPr>
          <p:cNvPr id="3" name="內容版面配置區 2"/>
          <p:cNvSpPr>
            <a:spLocks noGrp="1"/>
          </p:cNvSpPr>
          <p:nvPr>
            <p:ph idx="1"/>
          </p:nvPr>
        </p:nvSpPr>
        <p:spPr>
          <a:xfrm>
            <a:off x="354360" y="1989138"/>
            <a:ext cx="8435280" cy="4608214"/>
          </a:xfrm>
        </p:spPr>
        <p:txBody>
          <a:bodyPr/>
          <a:lstStyle/>
          <a:p>
            <a:pPr marL="0" indent="0">
              <a:lnSpc>
                <a:spcPct val="110000"/>
              </a:lnSpc>
              <a:buNone/>
            </a:pPr>
            <a:r>
              <a:rPr lang="zh-TW" altLang="en-US" sz="2800" dirty="0"/>
              <a:t>巨輝公司於</a:t>
            </a:r>
            <a:r>
              <a:rPr lang="en-US" altLang="zh-TW" sz="2800" dirty="0"/>
              <a:t>X1</a:t>
            </a:r>
            <a:r>
              <a:rPr lang="zh-TW" altLang="en-US" sz="2800" dirty="0"/>
              <a:t>年</a:t>
            </a:r>
            <a:r>
              <a:rPr lang="en-US" altLang="zh-TW" sz="2800" dirty="0"/>
              <a:t>12</a:t>
            </a:r>
            <a:r>
              <a:rPr lang="zh-TW" altLang="en-US" sz="2800" dirty="0"/>
              <a:t>月</a:t>
            </a:r>
            <a:r>
              <a:rPr lang="en-US" altLang="zh-TW" sz="2800" dirty="0"/>
              <a:t>31</a:t>
            </a:r>
            <a:r>
              <a:rPr lang="zh-TW" altLang="en-US" sz="2800" dirty="0"/>
              <a:t>日購入永裕公司發行的公司債，面額</a:t>
            </a:r>
            <a:r>
              <a:rPr lang="en-US" altLang="zh-TW" sz="2800" dirty="0"/>
              <a:t>$100,000</a:t>
            </a:r>
            <a:r>
              <a:rPr lang="zh-TW" altLang="en-US" sz="2800" dirty="0"/>
              <a:t>，票面利率</a:t>
            </a:r>
            <a:r>
              <a:rPr lang="en-US" altLang="zh-TW" sz="2800" dirty="0"/>
              <a:t>6%</a:t>
            </a:r>
            <a:r>
              <a:rPr lang="zh-TW" altLang="en-US" sz="2800" dirty="0"/>
              <a:t>，每年</a:t>
            </a:r>
            <a:r>
              <a:rPr lang="en-US" altLang="zh-TW" sz="2800" dirty="0"/>
              <a:t>12</a:t>
            </a:r>
            <a:r>
              <a:rPr lang="zh-TW" altLang="en-US" sz="2800" dirty="0"/>
              <a:t>月</a:t>
            </a:r>
            <a:r>
              <a:rPr lang="en-US" altLang="zh-TW" sz="2800" dirty="0"/>
              <a:t>31</a:t>
            </a:r>
            <a:r>
              <a:rPr lang="zh-TW" altLang="en-US" sz="2800" dirty="0"/>
              <a:t>日付息，於</a:t>
            </a:r>
            <a:r>
              <a:rPr lang="en-US" altLang="zh-TW" sz="2800" dirty="0"/>
              <a:t>X4</a:t>
            </a:r>
            <a:r>
              <a:rPr lang="zh-TW" altLang="en-US" sz="2800" dirty="0"/>
              <a:t>年</a:t>
            </a:r>
            <a:r>
              <a:rPr lang="en-US" altLang="zh-TW" sz="2800" dirty="0"/>
              <a:t>12</a:t>
            </a:r>
            <a:r>
              <a:rPr lang="zh-TW" altLang="en-US" sz="2800" dirty="0"/>
              <a:t>月</a:t>
            </a:r>
            <a:r>
              <a:rPr lang="en-US" altLang="zh-TW" sz="2800" dirty="0"/>
              <a:t>31</a:t>
            </a:r>
            <a:r>
              <a:rPr lang="zh-TW" altLang="en-US" sz="2800" dirty="0"/>
              <a:t>日到期，按</a:t>
            </a:r>
            <a:r>
              <a:rPr lang="en-US" altLang="zh-TW" sz="2800" dirty="0"/>
              <a:t>$97,230</a:t>
            </a:r>
            <a:r>
              <a:rPr lang="zh-TW" altLang="en-US" sz="2800" dirty="0"/>
              <a:t>價格購入，另支付手續費</a:t>
            </a:r>
            <a:r>
              <a:rPr lang="en-US" altLang="zh-TW" sz="2800" dirty="0"/>
              <a:t>$146</a:t>
            </a:r>
            <a:r>
              <a:rPr lang="zh-TW" altLang="en-US" sz="2800" dirty="0" smtClean="0"/>
              <a:t>，</a:t>
            </a:r>
            <a:endParaRPr lang="en-US" altLang="zh-TW" sz="2800" dirty="0" smtClean="0"/>
          </a:p>
          <a:p>
            <a:pPr marL="0" indent="0">
              <a:lnSpc>
                <a:spcPct val="110000"/>
              </a:lnSpc>
              <a:buNone/>
            </a:pPr>
            <a:r>
              <a:rPr lang="zh-TW" altLang="en-US" sz="2800" dirty="0" smtClean="0"/>
              <a:t>巨</a:t>
            </a:r>
            <a:r>
              <a:rPr lang="zh-TW" altLang="en-US" sz="2800" dirty="0"/>
              <a:t>輝公司對該公司債之投資係以收取現金流量為</a:t>
            </a:r>
            <a:r>
              <a:rPr lang="zh-TW" altLang="en-US" sz="2800" dirty="0" smtClean="0"/>
              <a:t>目的。</a:t>
            </a:r>
            <a:endParaRPr lang="zh-TW" altLang="en-US" sz="2800" dirty="0"/>
          </a:p>
        </p:txBody>
      </p:sp>
    </p:spTree>
    <p:extLst>
      <p:ext uri="{BB962C8B-B14F-4D97-AF65-F5344CB8AC3E}">
        <p14:creationId xmlns:p14="http://schemas.microsoft.com/office/powerpoint/2010/main" val="36267918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54360" y="1700808"/>
            <a:ext cx="8435280" cy="4608512"/>
          </a:xfrm>
        </p:spPr>
        <p:txBody>
          <a:bodyPr/>
          <a:lstStyle/>
          <a:p>
            <a:pPr marL="0" indent="0">
              <a:buNone/>
            </a:pPr>
            <a:r>
              <a:rPr lang="zh-TW" altLang="en-US" sz="2000" b="1" dirty="0">
                <a:solidFill>
                  <a:srgbClr val="00B050"/>
                </a:solidFill>
              </a:rPr>
              <a:t>計算</a:t>
            </a:r>
            <a:r>
              <a:rPr lang="zh-TW" altLang="en-US" sz="2000" b="1" dirty="0" smtClean="0">
                <a:solidFill>
                  <a:srgbClr val="00B050"/>
                </a:solidFill>
              </a:rPr>
              <a:t>：</a:t>
            </a:r>
            <a:endParaRPr lang="en-US" altLang="zh-TW" sz="2000" dirty="0" smtClean="0"/>
          </a:p>
          <a:p>
            <a:pPr marL="0" indent="0">
              <a:buNone/>
            </a:pPr>
            <a:r>
              <a:rPr lang="zh-TW" altLang="en-US" sz="2000" dirty="0" smtClean="0"/>
              <a:t>巨</a:t>
            </a:r>
            <a:r>
              <a:rPr lang="zh-TW" altLang="en-US" sz="2000" dirty="0"/>
              <a:t>輝公司債券投資的有效利率為</a:t>
            </a:r>
            <a:r>
              <a:rPr lang="zh-TW" altLang="en-US" sz="2000" dirty="0" smtClean="0"/>
              <a:t>年息</a:t>
            </a:r>
            <a:r>
              <a:rPr lang="en-US" altLang="zh-TW" sz="2000" dirty="0" smtClean="0"/>
              <a:t>7%</a:t>
            </a:r>
          </a:p>
          <a:p>
            <a:pPr marL="0" indent="0">
              <a:buNone/>
            </a:pPr>
            <a:r>
              <a:rPr lang="en-US" altLang="zh-TW" sz="2000" dirty="0" smtClean="0"/>
              <a:t>($</a:t>
            </a:r>
            <a:r>
              <a:rPr lang="en-US" altLang="zh-TW" sz="2000" dirty="0"/>
              <a:t>100,000×(</a:t>
            </a:r>
            <a:r>
              <a:rPr lang="en-US" altLang="zh-TW" sz="2000" dirty="0" smtClean="0"/>
              <a:t>1+7%)</a:t>
            </a:r>
            <a:r>
              <a:rPr lang="en-US" altLang="zh-TW" sz="2000" baseline="30000" dirty="0" smtClean="0"/>
              <a:t>-3</a:t>
            </a:r>
            <a:r>
              <a:rPr lang="zh-TW" altLang="en-US" sz="2000" dirty="0" smtClean="0"/>
              <a:t>＋</a:t>
            </a:r>
            <a:r>
              <a:rPr lang="en-US" altLang="zh-TW" sz="2000" dirty="0" smtClean="0"/>
              <a:t>$60,000×P</a:t>
            </a:r>
            <a:r>
              <a:rPr lang="en-US" altLang="zh-TW" sz="2000" baseline="-25000" dirty="0" smtClean="0"/>
              <a:t>3,7%</a:t>
            </a:r>
            <a:r>
              <a:rPr lang="zh-TW" altLang="en-US" sz="2000" dirty="0" smtClean="0"/>
              <a:t>＝</a:t>
            </a:r>
            <a:r>
              <a:rPr lang="en-US" altLang="zh-TW" sz="2000" dirty="0" smtClean="0"/>
              <a:t>$97,376)</a:t>
            </a:r>
            <a:endParaRPr lang="zh-TW" altLang="en-US" sz="2000" dirty="0"/>
          </a:p>
        </p:txBody>
      </p:sp>
      <p:graphicFrame>
        <p:nvGraphicFramePr>
          <p:cNvPr id="4" name="表格 3"/>
          <p:cNvGraphicFramePr>
            <a:graphicFrameLocks noGrp="1"/>
          </p:cNvGraphicFramePr>
          <p:nvPr>
            <p:extLst>
              <p:ext uri="{D42A27DB-BD31-4B8C-83A1-F6EECF244321}">
                <p14:modId xmlns:p14="http://schemas.microsoft.com/office/powerpoint/2010/main" val="3040703326"/>
              </p:ext>
            </p:extLst>
          </p:nvPr>
        </p:nvGraphicFramePr>
        <p:xfrm>
          <a:off x="269768" y="2833063"/>
          <a:ext cx="8604464" cy="3657600"/>
        </p:xfrm>
        <a:graphic>
          <a:graphicData uri="http://schemas.openxmlformats.org/drawingml/2006/table">
            <a:tbl>
              <a:tblPr firstRow="1" bandRow="1">
                <a:tableStyleId>{5C22544A-7EE6-4342-B048-85BDC9FD1C3A}</a:tableStyleId>
              </a:tblPr>
              <a:tblGrid>
                <a:gridCol w="1153907">
                  <a:extLst>
                    <a:ext uri="{9D8B030D-6E8A-4147-A177-3AD203B41FA5}">
                      <a16:colId xmlns:a16="http://schemas.microsoft.com/office/drawing/2014/main" xmlns="" val="423784255"/>
                    </a:ext>
                  </a:extLst>
                </a:gridCol>
                <a:gridCol w="1189367">
                  <a:extLst>
                    <a:ext uri="{9D8B030D-6E8A-4147-A177-3AD203B41FA5}">
                      <a16:colId xmlns:a16="http://schemas.microsoft.com/office/drawing/2014/main" xmlns="" val="3074289462"/>
                    </a:ext>
                  </a:extLst>
                </a:gridCol>
                <a:gridCol w="1609144">
                  <a:extLst>
                    <a:ext uri="{9D8B030D-6E8A-4147-A177-3AD203B41FA5}">
                      <a16:colId xmlns:a16="http://schemas.microsoft.com/office/drawing/2014/main" xmlns="" val="3322189830"/>
                    </a:ext>
                  </a:extLst>
                </a:gridCol>
                <a:gridCol w="2098883">
                  <a:extLst>
                    <a:ext uri="{9D8B030D-6E8A-4147-A177-3AD203B41FA5}">
                      <a16:colId xmlns:a16="http://schemas.microsoft.com/office/drawing/2014/main" xmlns="" val="260970286"/>
                    </a:ext>
                  </a:extLst>
                </a:gridCol>
                <a:gridCol w="2553163">
                  <a:extLst>
                    <a:ext uri="{9D8B030D-6E8A-4147-A177-3AD203B41FA5}">
                      <a16:colId xmlns:a16="http://schemas.microsoft.com/office/drawing/2014/main" xmlns="" val="1395819415"/>
                    </a:ext>
                  </a:extLst>
                </a:gridCol>
              </a:tblGrid>
              <a:tr h="625278">
                <a:tc gridSpan="5">
                  <a:txBody>
                    <a:bodyPr/>
                    <a:lstStyle/>
                    <a:p>
                      <a:pPr algn="ctr"/>
                      <a:r>
                        <a:rPr lang="zh-TW" altLang="en-US" dirty="0" smtClean="0">
                          <a:solidFill>
                            <a:srgbClr val="7030A0"/>
                          </a:solidFill>
                        </a:rPr>
                        <a:t>按攤銷後成本衡量之金融資產──公司債折價攤銷表</a:t>
                      </a:r>
                      <a:endParaRPr lang="en-US" altLang="zh-TW" dirty="0" smtClean="0">
                        <a:solidFill>
                          <a:srgbClr val="7030A0"/>
                        </a:solidFill>
                      </a:endParaRPr>
                    </a:p>
                    <a:p>
                      <a:pPr algn="ctr"/>
                      <a:r>
                        <a:rPr lang="zh-TW" altLang="en-US" dirty="0" smtClean="0">
                          <a:solidFill>
                            <a:srgbClr val="7030A0"/>
                          </a:solidFill>
                        </a:rPr>
                        <a:t>有效利息法</a:t>
                      </a:r>
                      <a:endParaRPr lang="zh-TW" altLang="en-US" dirty="0">
                        <a:solidFill>
                          <a:srgbClr val="7030A0"/>
                        </a:solidFill>
                      </a:endParaRP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3879201973"/>
                  </a:ext>
                </a:extLst>
              </a:tr>
              <a:tr h="1161230">
                <a:tc>
                  <a:txBody>
                    <a:bodyPr/>
                    <a:lstStyle/>
                    <a:p>
                      <a:pPr algn="ctr"/>
                      <a:r>
                        <a:rPr lang="zh-TW" altLang="en-US" dirty="0" smtClean="0"/>
                        <a:t>日期</a:t>
                      </a:r>
                      <a:endParaRPr lang="zh-TW" altLang="en-US" dirty="0"/>
                    </a:p>
                  </a:txBody>
                  <a:tcPr/>
                </a:tc>
                <a:tc>
                  <a:txBody>
                    <a:bodyPr/>
                    <a:lstStyle/>
                    <a:p>
                      <a:pPr algn="ctr"/>
                      <a:r>
                        <a:rPr lang="zh-TW" altLang="en-US" dirty="0" smtClean="0"/>
                        <a:t>借：現金</a:t>
                      </a:r>
                    </a:p>
                    <a:p>
                      <a:pPr algn="ctr"/>
                      <a:r>
                        <a:rPr lang="en-US" altLang="zh-TW" dirty="0" smtClean="0"/>
                        <a:t>(1)</a:t>
                      </a:r>
                    </a:p>
                  </a:txBody>
                  <a:tcPr/>
                </a:tc>
                <a:tc>
                  <a:txBody>
                    <a:bodyPr/>
                    <a:lstStyle/>
                    <a:p>
                      <a:pPr algn="ctr"/>
                      <a:r>
                        <a:rPr lang="zh-TW" altLang="en-US" dirty="0" smtClean="0"/>
                        <a:t>貸：利息收入</a:t>
                      </a:r>
                    </a:p>
                    <a:p>
                      <a:pPr algn="ctr"/>
                      <a:r>
                        <a:rPr lang="en-US" altLang="zh-TW" dirty="0" smtClean="0"/>
                        <a:t>(2)</a:t>
                      </a:r>
                      <a:r>
                        <a:rPr lang="zh-TW" altLang="en-US" dirty="0" smtClean="0"/>
                        <a:t>＝有效利率</a:t>
                      </a:r>
                    </a:p>
                    <a:p>
                      <a:pPr algn="ctr"/>
                      <a:r>
                        <a:rPr lang="en-US" altLang="zh-TW" dirty="0" smtClean="0"/>
                        <a:t>×</a:t>
                      </a:r>
                      <a:r>
                        <a:rPr lang="zh-TW" altLang="en-US" dirty="0" smtClean="0"/>
                        <a:t>上期</a:t>
                      </a:r>
                      <a:r>
                        <a:rPr lang="en-US" altLang="zh-TW" dirty="0" smtClean="0"/>
                        <a:t>(4)</a:t>
                      </a:r>
                    </a:p>
                    <a:p>
                      <a:pPr algn="ctr"/>
                      <a:endParaRPr lang="zh-TW" altLang="en-US" dirty="0"/>
                    </a:p>
                  </a:txBody>
                  <a:tcPr/>
                </a:tc>
                <a:tc>
                  <a:txBody>
                    <a:bodyPr/>
                    <a:lstStyle/>
                    <a:p>
                      <a:pPr algn="ctr"/>
                      <a:r>
                        <a:rPr lang="zh-TW" altLang="en-US" dirty="0" smtClean="0"/>
                        <a:t>借：按攤銷後成本衡量之金融資產</a:t>
                      </a:r>
                    </a:p>
                    <a:p>
                      <a:pPr algn="ctr"/>
                      <a:r>
                        <a:rPr lang="en-US" altLang="zh-TW" dirty="0" smtClean="0"/>
                        <a:t>(3)=(2)</a:t>
                      </a:r>
                      <a:r>
                        <a:rPr lang="zh-TW" altLang="en-US" dirty="0" smtClean="0"/>
                        <a:t>－</a:t>
                      </a:r>
                      <a:r>
                        <a:rPr lang="en-US" altLang="zh-TW" dirty="0" smtClean="0"/>
                        <a:t>(1)</a:t>
                      </a:r>
                    </a:p>
                  </a:txBody>
                  <a:tcPr/>
                </a:tc>
                <a:tc>
                  <a:txBody>
                    <a:bodyPr/>
                    <a:lstStyle/>
                    <a:p>
                      <a:pPr algn="ctr"/>
                      <a:r>
                        <a:rPr lang="zh-TW" altLang="en-US" dirty="0" smtClean="0"/>
                        <a:t>按攤銷後成本衡量之金融資產總帳面金額</a:t>
                      </a:r>
                    </a:p>
                    <a:p>
                      <a:pPr algn="ctr"/>
                      <a:r>
                        <a:rPr lang="en-US" altLang="zh-TW" dirty="0" smtClean="0"/>
                        <a:t>(4)=(3)+</a:t>
                      </a:r>
                      <a:r>
                        <a:rPr lang="zh-TW" altLang="en-US" dirty="0" smtClean="0"/>
                        <a:t>上期</a:t>
                      </a:r>
                      <a:r>
                        <a:rPr lang="en-US" altLang="zh-TW" dirty="0" smtClean="0"/>
                        <a:t>(4)</a:t>
                      </a:r>
                    </a:p>
                    <a:p>
                      <a:pPr algn="ctr"/>
                      <a:endParaRPr lang="zh-TW" altLang="en-US" dirty="0"/>
                    </a:p>
                  </a:txBody>
                  <a:tcPr/>
                </a:tc>
                <a:extLst>
                  <a:ext uri="{0D108BD9-81ED-4DB2-BD59-A6C34878D82A}">
                    <a16:rowId xmlns:a16="http://schemas.microsoft.com/office/drawing/2014/main" xmlns="" val="1978735204"/>
                  </a:ext>
                </a:extLst>
              </a:tr>
              <a:tr h="357302">
                <a:tc>
                  <a:txBody>
                    <a:bodyPr/>
                    <a:lstStyle/>
                    <a:p>
                      <a:r>
                        <a:rPr lang="en-US" altLang="zh-TW" dirty="0" smtClean="0"/>
                        <a:t>X1/12/31</a:t>
                      </a:r>
                      <a:endParaRPr lang="zh-TW" altLang="en-US" dirty="0"/>
                    </a:p>
                  </a:txBody>
                  <a:tcPr/>
                </a:tc>
                <a:tc>
                  <a:txBody>
                    <a:bodyPr/>
                    <a:lstStyle/>
                    <a:p>
                      <a:r>
                        <a:rPr lang="en-US" altLang="zh-TW" dirty="0" smtClean="0"/>
                        <a:t>       </a:t>
                      </a:r>
                      <a:r>
                        <a:rPr lang="en-US" altLang="zh-TW" baseline="0" dirty="0" smtClean="0"/>
                        <a:t> </a:t>
                      </a:r>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pPr algn="ctr"/>
                      <a:r>
                        <a:rPr lang="en-US" altLang="zh-TW" dirty="0" smtClean="0"/>
                        <a:t>$ 97,376</a:t>
                      </a:r>
                      <a:endParaRPr lang="zh-TW" altLang="en-US" dirty="0"/>
                    </a:p>
                  </a:txBody>
                  <a:tcPr/>
                </a:tc>
                <a:extLst>
                  <a:ext uri="{0D108BD9-81ED-4DB2-BD59-A6C34878D82A}">
                    <a16:rowId xmlns:a16="http://schemas.microsoft.com/office/drawing/2014/main" xmlns="" val="1764940618"/>
                  </a:ext>
                </a:extLst>
              </a:tr>
              <a:tr h="35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X2/12/31</a:t>
                      </a:r>
                      <a:endParaRPr lang="zh-TW" altLang="en-US" dirty="0" smtClean="0"/>
                    </a:p>
                  </a:txBody>
                  <a:tcPr/>
                </a:tc>
                <a:tc>
                  <a:txBody>
                    <a:bodyPr/>
                    <a:lstStyle/>
                    <a:p>
                      <a:r>
                        <a:rPr lang="en-US" altLang="zh-TW" sz="1800" kern="1200" dirty="0" smtClean="0">
                          <a:solidFill>
                            <a:schemeClr val="dk1"/>
                          </a:solidFill>
                          <a:effectLst/>
                          <a:latin typeface="+mn-lt"/>
                          <a:ea typeface="+mn-ea"/>
                          <a:cs typeface="+mn-cs"/>
                        </a:rPr>
                        <a:t>       6,000</a:t>
                      </a:r>
                      <a:endParaRPr lang="zh-TW" altLang="en-US" dirty="0"/>
                    </a:p>
                  </a:txBody>
                  <a:tcPr/>
                </a:tc>
                <a:tc>
                  <a:txBody>
                    <a:bodyPr/>
                    <a:lstStyle/>
                    <a:p>
                      <a:r>
                        <a:rPr lang="en-US" altLang="zh-TW" dirty="0" smtClean="0"/>
                        <a:t>           6,816</a:t>
                      </a:r>
                      <a:endParaRPr lang="zh-TW" altLang="en-US" dirty="0"/>
                    </a:p>
                  </a:txBody>
                  <a:tcPr/>
                </a:tc>
                <a:tc>
                  <a:txBody>
                    <a:bodyPr/>
                    <a:lstStyle/>
                    <a:p>
                      <a:r>
                        <a:rPr lang="en-US" altLang="zh-TW" dirty="0" smtClean="0"/>
                        <a:t>                 816</a:t>
                      </a:r>
                      <a:endParaRPr lang="zh-TW" altLang="en-US" dirty="0"/>
                    </a:p>
                  </a:txBody>
                  <a:tcPr/>
                </a:tc>
                <a:tc>
                  <a:txBody>
                    <a:bodyPr/>
                    <a:lstStyle/>
                    <a:p>
                      <a:pPr algn="ctr"/>
                      <a:r>
                        <a:rPr lang="en-US" altLang="zh-TW" dirty="0" smtClean="0"/>
                        <a:t>   98,192</a:t>
                      </a:r>
                      <a:endParaRPr lang="zh-TW" altLang="en-US" dirty="0"/>
                    </a:p>
                  </a:txBody>
                  <a:tcPr/>
                </a:tc>
                <a:extLst>
                  <a:ext uri="{0D108BD9-81ED-4DB2-BD59-A6C34878D82A}">
                    <a16:rowId xmlns:a16="http://schemas.microsoft.com/office/drawing/2014/main" xmlns="" val="1340042769"/>
                  </a:ext>
                </a:extLst>
              </a:tr>
              <a:tr h="35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X3/12/31</a:t>
                      </a:r>
                      <a:endParaRPr lang="zh-TW" altLang="en-US" dirty="0" smtClean="0"/>
                    </a:p>
                  </a:txBody>
                  <a:tcPr/>
                </a:tc>
                <a:tc>
                  <a:txBody>
                    <a:bodyPr/>
                    <a:lstStyle/>
                    <a:p>
                      <a:r>
                        <a:rPr lang="en-US" altLang="zh-TW" sz="1800" kern="1200" dirty="0" smtClean="0">
                          <a:solidFill>
                            <a:schemeClr val="dk1"/>
                          </a:solidFill>
                          <a:effectLst/>
                          <a:latin typeface="+mn-lt"/>
                          <a:ea typeface="+mn-ea"/>
                          <a:cs typeface="+mn-cs"/>
                        </a:rPr>
                        <a:t>       6,000</a:t>
                      </a:r>
                      <a:endParaRPr lang="zh-TW" altLang="en-US" dirty="0"/>
                    </a:p>
                  </a:txBody>
                  <a:tcPr/>
                </a:tc>
                <a:tc>
                  <a:txBody>
                    <a:bodyPr/>
                    <a:lstStyle/>
                    <a:p>
                      <a:r>
                        <a:rPr lang="en-US" altLang="zh-TW" dirty="0" smtClean="0"/>
                        <a:t>           6,873</a:t>
                      </a:r>
                      <a:endParaRPr lang="zh-TW" altLang="en-US" dirty="0"/>
                    </a:p>
                  </a:txBody>
                  <a:tcPr/>
                </a:tc>
                <a:tc>
                  <a:txBody>
                    <a:bodyPr/>
                    <a:lstStyle/>
                    <a:p>
                      <a:r>
                        <a:rPr lang="en-US" altLang="zh-TW" dirty="0" smtClean="0"/>
                        <a:t>                 873</a:t>
                      </a:r>
                      <a:endParaRPr lang="zh-TW" altLang="en-US" dirty="0"/>
                    </a:p>
                  </a:txBody>
                  <a:tcPr/>
                </a:tc>
                <a:tc>
                  <a:txBody>
                    <a:bodyPr/>
                    <a:lstStyle/>
                    <a:p>
                      <a:pPr algn="ctr"/>
                      <a:r>
                        <a:rPr lang="en-US" altLang="zh-TW" dirty="0" smtClean="0"/>
                        <a:t>   99,065</a:t>
                      </a:r>
                      <a:endParaRPr lang="zh-TW" altLang="en-US" dirty="0"/>
                    </a:p>
                  </a:txBody>
                  <a:tcPr/>
                </a:tc>
                <a:extLst>
                  <a:ext uri="{0D108BD9-81ED-4DB2-BD59-A6C34878D82A}">
                    <a16:rowId xmlns:a16="http://schemas.microsoft.com/office/drawing/2014/main" xmlns="" val="3910993035"/>
                  </a:ext>
                </a:extLst>
              </a:tr>
              <a:tr h="35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X4/12/31</a:t>
                      </a:r>
                      <a:endParaRPr lang="zh-TW" altLang="en-US" dirty="0" smtClean="0"/>
                    </a:p>
                  </a:txBody>
                  <a:tcPr/>
                </a:tc>
                <a:tc>
                  <a:txBody>
                    <a:bodyPr/>
                    <a:lstStyle/>
                    <a:p>
                      <a:r>
                        <a:rPr lang="en-US" altLang="zh-TW" sz="1800" kern="1200" dirty="0" smtClean="0">
                          <a:solidFill>
                            <a:schemeClr val="dk1"/>
                          </a:solidFill>
                          <a:effectLst/>
                          <a:latin typeface="+mn-lt"/>
                          <a:ea typeface="+mn-ea"/>
                          <a:cs typeface="+mn-cs"/>
                        </a:rPr>
                        <a:t>       6,000</a:t>
                      </a:r>
                      <a:endParaRPr lang="zh-TW" altLang="en-US" dirty="0"/>
                    </a:p>
                  </a:txBody>
                  <a:tcPr/>
                </a:tc>
                <a:tc>
                  <a:txBody>
                    <a:bodyPr/>
                    <a:lstStyle/>
                    <a:p>
                      <a:r>
                        <a:rPr lang="en-US" altLang="zh-TW" dirty="0" smtClean="0"/>
                        <a:t>           6,935</a:t>
                      </a:r>
                      <a:endParaRPr lang="zh-TW" altLang="en-US" dirty="0"/>
                    </a:p>
                  </a:txBody>
                  <a:tcPr/>
                </a:tc>
                <a:tc>
                  <a:txBody>
                    <a:bodyPr/>
                    <a:lstStyle/>
                    <a:p>
                      <a:r>
                        <a:rPr lang="en-US" altLang="zh-TW" dirty="0" smtClean="0"/>
                        <a:t>                 935</a:t>
                      </a:r>
                      <a:endParaRPr lang="zh-TW" altLang="en-US" dirty="0"/>
                    </a:p>
                  </a:txBody>
                  <a:tcPr/>
                </a:tc>
                <a:tc>
                  <a:txBody>
                    <a:bodyPr/>
                    <a:lstStyle/>
                    <a:p>
                      <a:pPr algn="ctr"/>
                      <a:r>
                        <a:rPr lang="en-US" altLang="zh-TW" dirty="0" smtClean="0"/>
                        <a:t> 100,000</a:t>
                      </a:r>
                      <a:endParaRPr lang="zh-TW" altLang="en-US" dirty="0"/>
                    </a:p>
                  </a:txBody>
                  <a:tcPr/>
                </a:tc>
                <a:extLst>
                  <a:ext uri="{0D108BD9-81ED-4DB2-BD59-A6C34878D82A}">
                    <a16:rowId xmlns:a16="http://schemas.microsoft.com/office/drawing/2014/main" xmlns="" val="883517637"/>
                  </a:ext>
                </a:extLst>
              </a:tr>
              <a:tr h="35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a:txBody>
                    <a:bodyPr/>
                    <a:lstStyle/>
                    <a:p>
                      <a:pPr algn="ctr"/>
                      <a:r>
                        <a:rPr lang="en-US" altLang="zh-TW" dirty="0" smtClean="0"/>
                        <a:t>$ 18,000</a:t>
                      </a:r>
                      <a:endParaRPr lang="zh-TW" altLang="en-US" dirty="0"/>
                    </a:p>
                  </a:txBody>
                  <a:tcPr/>
                </a:tc>
                <a:tc>
                  <a:txBody>
                    <a:bodyPr/>
                    <a:lstStyle/>
                    <a:p>
                      <a:pPr algn="ctr"/>
                      <a:r>
                        <a:rPr lang="en-US" altLang="zh-TW" dirty="0" smtClean="0"/>
                        <a:t>$ 20,624</a:t>
                      </a:r>
                      <a:endParaRPr lang="zh-TW" altLang="en-US" dirty="0"/>
                    </a:p>
                  </a:txBody>
                  <a:tcPr/>
                </a:tc>
                <a:tc>
                  <a:txBody>
                    <a:bodyPr/>
                    <a:lstStyle/>
                    <a:p>
                      <a:pPr algn="ctr"/>
                      <a:r>
                        <a:rPr lang="en-US" altLang="zh-TW" dirty="0" smtClean="0"/>
                        <a:t>$ 2,624</a:t>
                      </a:r>
                      <a:endParaRPr lang="zh-TW" altLang="en-US" dirty="0"/>
                    </a:p>
                  </a:txBody>
                  <a:tcPr/>
                </a:tc>
                <a:tc>
                  <a:txBody>
                    <a:bodyPr/>
                    <a:lstStyle/>
                    <a:p>
                      <a:endParaRPr lang="zh-TW" altLang="en-US" dirty="0"/>
                    </a:p>
                  </a:txBody>
                  <a:tcPr/>
                </a:tc>
                <a:extLst>
                  <a:ext uri="{0D108BD9-81ED-4DB2-BD59-A6C34878D82A}">
                    <a16:rowId xmlns:a16="http://schemas.microsoft.com/office/drawing/2014/main" xmlns="" val="752722795"/>
                  </a:ext>
                </a:extLst>
              </a:tr>
            </a:tbl>
          </a:graphicData>
        </a:graphic>
      </p:graphicFrame>
    </p:spTree>
    <p:extLst>
      <p:ext uri="{BB962C8B-B14F-4D97-AF65-F5344CB8AC3E}">
        <p14:creationId xmlns:p14="http://schemas.microsoft.com/office/powerpoint/2010/main" val="243896371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4000" y="1988840"/>
            <a:ext cx="8856000" cy="3320268"/>
          </a:xfrm>
          <a:prstGeom prst="rect">
            <a:avLst/>
          </a:prstGeom>
        </p:spPr>
        <p:txBody>
          <a:bodyPr>
            <a:spAutoFit/>
          </a:bodyPr>
          <a:lstStyle/>
          <a:p>
            <a:pPr>
              <a:lnSpc>
                <a:spcPct val="114000"/>
              </a:lnSpc>
            </a:pPr>
            <a:r>
              <a:rPr lang="zh-TW" altLang="en-US" sz="2400" dirty="0" smtClean="0"/>
              <a:t>分錄如下：</a:t>
            </a:r>
            <a:endParaRPr lang="en-US" altLang="zh-TW" sz="2000" dirty="0" smtClean="0"/>
          </a:p>
          <a:p>
            <a:pPr>
              <a:lnSpc>
                <a:spcPct val="114000"/>
              </a:lnSpc>
            </a:pPr>
            <a:r>
              <a:rPr lang="en-US" altLang="zh-TW" sz="2000" dirty="0" smtClean="0"/>
              <a:t>X1/12/31</a:t>
            </a:r>
            <a:r>
              <a:rPr lang="zh-TW" altLang="en-US" sz="2000" dirty="0" smtClean="0"/>
              <a:t>按</a:t>
            </a:r>
            <a:r>
              <a:rPr lang="zh-TW" altLang="en-US" sz="2000" dirty="0"/>
              <a:t>攤銷後成本衡量之金融資產─債券*	</a:t>
            </a:r>
            <a:r>
              <a:rPr lang="en-US" altLang="zh-TW" sz="2000" dirty="0"/>
              <a:t>97,376*	</a:t>
            </a:r>
          </a:p>
          <a:p>
            <a:pPr>
              <a:lnSpc>
                <a:spcPct val="114000"/>
              </a:lnSpc>
            </a:pPr>
            <a:r>
              <a:rPr lang="en-US" altLang="zh-TW" sz="2000" dirty="0"/>
              <a:t>	</a:t>
            </a:r>
            <a:r>
              <a:rPr lang="zh-TW" altLang="en-US" sz="2000" dirty="0"/>
              <a:t>　　現　　金		</a:t>
            </a:r>
            <a:r>
              <a:rPr lang="en-US" altLang="zh-TW" sz="2000" dirty="0" smtClean="0"/>
              <a:t>			97,376</a:t>
            </a:r>
            <a:endParaRPr lang="en-US" altLang="zh-TW" sz="2000" dirty="0"/>
          </a:p>
          <a:p>
            <a:pPr>
              <a:lnSpc>
                <a:spcPct val="114000"/>
              </a:lnSpc>
            </a:pPr>
            <a:r>
              <a:rPr lang="en-US" altLang="zh-TW" sz="2000" dirty="0"/>
              <a:t>	</a:t>
            </a:r>
            <a:r>
              <a:rPr lang="en-US" altLang="zh-TW" sz="2000" b="1" dirty="0"/>
              <a:t>*$97,230+$146=$97,376</a:t>
            </a:r>
          </a:p>
          <a:p>
            <a:pPr>
              <a:lnSpc>
                <a:spcPct val="114000"/>
              </a:lnSpc>
            </a:pPr>
            <a:r>
              <a:rPr lang="en-US" altLang="zh-TW" sz="2000" b="1" dirty="0" smtClean="0"/>
              <a:t>	</a:t>
            </a:r>
            <a:r>
              <a:rPr lang="zh-TW" altLang="en-US" sz="2000" b="1" dirty="0" smtClean="0"/>
              <a:t>認</a:t>
            </a:r>
            <a:r>
              <a:rPr lang="zh-TW" altLang="en-US" sz="2000" b="1" dirty="0"/>
              <a:t>列債券投資</a:t>
            </a:r>
            <a:r>
              <a:rPr lang="zh-TW" altLang="en-US" sz="2000" b="1" dirty="0" smtClean="0"/>
              <a:t>。</a:t>
            </a:r>
            <a:endParaRPr lang="en-US" altLang="zh-TW" sz="2000" b="1" dirty="0" smtClean="0"/>
          </a:p>
          <a:p>
            <a:pPr>
              <a:lnSpc>
                <a:spcPct val="114000"/>
              </a:lnSpc>
            </a:pPr>
            <a:r>
              <a:rPr lang="en-US" altLang="zh-TW" sz="2000" dirty="0"/>
              <a:t>X2/12/31</a:t>
            </a:r>
            <a:r>
              <a:rPr lang="zh-TW" altLang="en-US" sz="2000" dirty="0"/>
              <a:t>現　　金（</a:t>
            </a:r>
            <a:r>
              <a:rPr lang="en-US" altLang="zh-TW" sz="2000" dirty="0"/>
              <a:t>$100,000×6%</a:t>
            </a:r>
            <a:r>
              <a:rPr lang="zh-TW" altLang="en-US" sz="2000" dirty="0"/>
              <a:t>）	</a:t>
            </a:r>
            <a:r>
              <a:rPr lang="en-US" altLang="zh-TW" sz="2000" dirty="0"/>
              <a:t>	6,000	</a:t>
            </a:r>
          </a:p>
          <a:p>
            <a:pPr>
              <a:lnSpc>
                <a:spcPct val="114000"/>
              </a:lnSpc>
            </a:pPr>
            <a:r>
              <a:rPr lang="en-US" altLang="zh-TW" sz="2000" dirty="0"/>
              <a:t>	</a:t>
            </a:r>
            <a:r>
              <a:rPr lang="zh-TW" altLang="en-US" sz="2000" dirty="0"/>
              <a:t>按攤銷後成本衡量之金融資產─債券	</a:t>
            </a:r>
            <a:r>
              <a:rPr lang="zh-TW" altLang="en-US" sz="2000" dirty="0" smtClean="0"/>
              <a:t>   </a:t>
            </a:r>
            <a:r>
              <a:rPr lang="en-US" altLang="zh-TW" sz="2000" dirty="0" smtClean="0"/>
              <a:t>816</a:t>
            </a:r>
            <a:r>
              <a:rPr lang="en-US" altLang="zh-TW" sz="2000" dirty="0"/>
              <a:t>	</a:t>
            </a:r>
          </a:p>
          <a:p>
            <a:pPr>
              <a:lnSpc>
                <a:spcPct val="114000"/>
              </a:lnSpc>
            </a:pPr>
            <a:r>
              <a:rPr lang="en-US" altLang="zh-TW" sz="2000" dirty="0"/>
              <a:t>	</a:t>
            </a:r>
            <a:r>
              <a:rPr lang="zh-TW" altLang="en-US" sz="2000" dirty="0"/>
              <a:t>　　利息收入		</a:t>
            </a:r>
            <a:r>
              <a:rPr lang="en-US" altLang="zh-TW" sz="2000" dirty="0"/>
              <a:t>			6,816</a:t>
            </a:r>
          </a:p>
          <a:p>
            <a:pPr>
              <a:lnSpc>
                <a:spcPct val="114000"/>
              </a:lnSpc>
            </a:pPr>
            <a:r>
              <a:rPr lang="zh-TW" altLang="en-US" sz="2000" dirty="0"/>
              <a:t>		</a:t>
            </a:r>
          </a:p>
        </p:txBody>
      </p:sp>
    </p:spTree>
    <p:extLst>
      <p:ext uri="{BB962C8B-B14F-4D97-AF65-F5344CB8AC3E}">
        <p14:creationId xmlns:p14="http://schemas.microsoft.com/office/powerpoint/2010/main" val="10758496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44463" y="1700808"/>
            <a:ext cx="8855075" cy="4608512"/>
          </a:xfrm>
        </p:spPr>
        <p:txBody>
          <a:bodyPr/>
          <a:lstStyle/>
          <a:p>
            <a:pPr marL="0" indent="0">
              <a:buNone/>
            </a:pPr>
            <a:r>
              <a:rPr lang="zh-TW" altLang="en-US" sz="2400" dirty="0"/>
              <a:t>資料完全與釋例</a:t>
            </a:r>
            <a:r>
              <a:rPr lang="en-US" altLang="zh-TW" sz="2400" dirty="0"/>
              <a:t>7</a:t>
            </a:r>
            <a:r>
              <a:rPr lang="zh-TW" altLang="en-US" sz="2400" dirty="0"/>
              <a:t>相同，惟購入成本（包括手續費）為</a:t>
            </a:r>
            <a:r>
              <a:rPr lang="en-US" altLang="zh-TW" sz="2400" dirty="0"/>
              <a:t>$102,723</a:t>
            </a:r>
            <a:r>
              <a:rPr lang="zh-TW" altLang="en-US" sz="2400" dirty="0" smtClean="0"/>
              <a:t>。</a:t>
            </a:r>
            <a:endParaRPr lang="en-US" altLang="zh-TW" sz="2400" dirty="0" smtClean="0"/>
          </a:p>
          <a:p>
            <a:pPr marL="0" indent="0">
              <a:buNone/>
            </a:pPr>
            <a:r>
              <a:rPr lang="zh-TW" altLang="en-US" sz="2000" b="1" dirty="0">
                <a:solidFill>
                  <a:srgbClr val="00B050"/>
                </a:solidFill>
              </a:rPr>
              <a:t>計算：</a:t>
            </a:r>
            <a:endParaRPr lang="en-US" altLang="zh-TW" sz="2000" b="1" dirty="0">
              <a:solidFill>
                <a:srgbClr val="00B050"/>
              </a:solidFill>
            </a:endParaRPr>
          </a:p>
          <a:p>
            <a:pPr marL="0" indent="0">
              <a:lnSpc>
                <a:spcPct val="80000"/>
              </a:lnSpc>
              <a:buNone/>
            </a:pPr>
            <a:r>
              <a:rPr lang="zh-TW" altLang="en-US" sz="2000" dirty="0"/>
              <a:t>巨輝公司債券投資的有效利率為年息</a:t>
            </a:r>
            <a:r>
              <a:rPr lang="en-US" altLang="zh-TW" sz="2000" dirty="0"/>
              <a:t>5</a:t>
            </a:r>
            <a:r>
              <a:rPr lang="en-US" altLang="zh-TW" sz="2000" dirty="0" smtClean="0"/>
              <a:t>%</a:t>
            </a:r>
          </a:p>
          <a:p>
            <a:pPr marL="0" indent="0">
              <a:lnSpc>
                <a:spcPct val="80000"/>
              </a:lnSpc>
              <a:buNone/>
            </a:pPr>
            <a:r>
              <a:rPr lang="en-US" altLang="zh-TW" sz="2000" dirty="0" smtClean="0"/>
              <a:t>($100,000×(1+5%)</a:t>
            </a:r>
            <a:r>
              <a:rPr lang="en-US" altLang="zh-TW" sz="2000" baseline="30000" dirty="0" smtClean="0"/>
              <a:t>-3</a:t>
            </a:r>
            <a:r>
              <a:rPr lang="zh-TW" altLang="en-US" sz="2000" dirty="0" smtClean="0"/>
              <a:t>＋</a:t>
            </a:r>
            <a:r>
              <a:rPr lang="en-US" altLang="zh-TW" sz="2000" dirty="0" smtClean="0"/>
              <a:t>$60,000×P</a:t>
            </a:r>
            <a:r>
              <a:rPr lang="en-US" altLang="zh-TW" sz="2000" baseline="-25000" dirty="0" smtClean="0"/>
              <a:t>3,5%</a:t>
            </a:r>
            <a:r>
              <a:rPr lang="zh-TW" altLang="en-US" sz="2000" dirty="0" smtClean="0"/>
              <a:t> ＝</a:t>
            </a:r>
            <a:r>
              <a:rPr lang="en-US" altLang="zh-TW" sz="2000" dirty="0" smtClean="0"/>
              <a:t> $102,723)</a:t>
            </a:r>
          </a:p>
        </p:txBody>
      </p:sp>
      <p:graphicFrame>
        <p:nvGraphicFramePr>
          <p:cNvPr id="6" name="表格 5"/>
          <p:cNvGraphicFramePr>
            <a:graphicFrameLocks noGrp="1"/>
          </p:cNvGraphicFramePr>
          <p:nvPr>
            <p:extLst>
              <p:ext uri="{D42A27DB-BD31-4B8C-83A1-F6EECF244321}">
                <p14:modId xmlns:p14="http://schemas.microsoft.com/office/powerpoint/2010/main" val="1489628120"/>
              </p:ext>
            </p:extLst>
          </p:nvPr>
        </p:nvGraphicFramePr>
        <p:xfrm>
          <a:off x="269768" y="3140968"/>
          <a:ext cx="8604464" cy="3657600"/>
        </p:xfrm>
        <a:graphic>
          <a:graphicData uri="http://schemas.openxmlformats.org/drawingml/2006/table">
            <a:tbl>
              <a:tblPr firstRow="1" bandRow="1">
                <a:tableStyleId>{5C22544A-7EE6-4342-B048-85BDC9FD1C3A}</a:tableStyleId>
              </a:tblPr>
              <a:tblGrid>
                <a:gridCol w="1153907">
                  <a:extLst>
                    <a:ext uri="{9D8B030D-6E8A-4147-A177-3AD203B41FA5}">
                      <a16:colId xmlns:a16="http://schemas.microsoft.com/office/drawing/2014/main" xmlns="" val="423784255"/>
                    </a:ext>
                  </a:extLst>
                </a:gridCol>
                <a:gridCol w="1189367">
                  <a:extLst>
                    <a:ext uri="{9D8B030D-6E8A-4147-A177-3AD203B41FA5}">
                      <a16:colId xmlns:a16="http://schemas.microsoft.com/office/drawing/2014/main" xmlns="" val="3074289462"/>
                    </a:ext>
                  </a:extLst>
                </a:gridCol>
                <a:gridCol w="1609144">
                  <a:extLst>
                    <a:ext uri="{9D8B030D-6E8A-4147-A177-3AD203B41FA5}">
                      <a16:colId xmlns:a16="http://schemas.microsoft.com/office/drawing/2014/main" xmlns="" val="3322189830"/>
                    </a:ext>
                  </a:extLst>
                </a:gridCol>
                <a:gridCol w="2098883">
                  <a:extLst>
                    <a:ext uri="{9D8B030D-6E8A-4147-A177-3AD203B41FA5}">
                      <a16:colId xmlns:a16="http://schemas.microsoft.com/office/drawing/2014/main" xmlns="" val="260970286"/>
                    </a:ext>
                  </a:extLst>
                </a:gridCol>
                <a:gridCol w="2553163">
                  <a:extLst>
                    <a:ext uri="{9D8B030D-6E8A-4147-A177-3AD203B41FA5}">
                      <a16:colId xmlns:a16="http://schemas.microsoft.com/office/drawing/2014/main" xmlns="" val="1395819415"/>
                    </a:ext>
                  </a:extLst>
                </a:gridCol>
              </a:tblGrid>
              <a:tr h="625278">
                <a:tc gridSpan="5">
                  <a:txBody>
                    <a:bodyPr/>
                    <a:lstStyle/>
                    <a:p>
                      <a:pPr algn="ctr"/>
                      <a:r>
                        <a:rPr lang="zh-TW" altLang="en-US" dirty="0" smtClean="0">
                          <a:solidFill>
                            <a:srgbClr val="7030A0"/>
                          </a:solidFill>
                        </a:rPr>
                        <a:t>按攤銷後成本衡量之金融資產──公司債折價攤銷表</a:t>
                      </a:r>
                      <a:endParaRPr lang="en-US" altLang="zh-TW" dirty="0" smtClean="0">
                        <a:solidFill>
                          <a:srgbClr val="7030A0"/>
                        </a:solidFill>
                      </a:endParaRPr>
                    </a:p>
                    <a:p>
                      <a:pPr algn="ctr"/>
                      <a:r>
                        <a:rPr lang="zh-TW" altLang="en-US" dirty="0" smtClean="0">
                          <a:solidFill>
                            <a:srgbClr val="7030A0"/>
                          </a:solidFill>
                        </a:rPr>
                        <a:t>有效利息法</a:t>
                      </a:r>
                      <a:endParaRPr lang="zh-TW" altLang="en-US" dirty="0">
                        <a:solidFill>
                          <a:srgbClr val="7030A0"/>
                        </a:solidFill>
                      </a:endParaRPr>
                    </a:p>
                  </a:txBody>
                  <a:tcPr anchor="ct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3879201973"/>
                  </a:ext>
                </a:extLst>
              </a:tr>
              <a:tr h="1161230">
                <a:tc>
                  <a:txBody>
                    <a:bodyPr/>
                    <a:lstStyle/>
                    <a:p>
                      <a:pPr algn="ctr"/>
                      <a:r>
                        <a:rPr lang="zh-TW" altLang="en-US" dirty="0" smtClean="0"/>
                        <a:t>日期</a:t>
                      </a:r>
                      <a:endParaRPr lang="zh-TW" altLang="en-US" dirty="0"/>
                    </a:p>
                  </a:txBody>
                  <a:tcPr/>
                </a:tc>
                <a:tc>
                  <a:txBody>
                    <a:bodyPr/>
                    <a:lstStyle/>
                    <a:p>
                      <a:pPr algn="ctr"/>
                      <a:r>
                        <a:rPr lang="zh-TW" altLang="en-US" dirty="0" smtClean="0"/>
                        <a:t>借：現金</a:t>
                      </a:r>
                    </a:p>
                    <a:p>
                      <a:pPr algn="ctr"/>
                      <a:r>
                        <a:rPr lang="en-US" altLang="zh-TW" dirty="0" smtClean="0"/>
                        <a:t>(1)</a:t>
                      </a:r>
                    </a:p>
                  </a:txBody>
                  <a:tcPr/>
                </a:tc>
                <a:tc>
                  <a:txBody>
                    <a:bodyPr/>
                    <a:lstStyle/>
                    <a:p>
                      <a:pPr algn="ctr"/>
                      <a:r>
                        <a:rPr lang="zh-TW" altLang="en-US" dirty="0" smtClean="0"/>
                        <a:t>貸：利息收入</a:t>
                      </a:r>
                    </a:p>
                    <a:p>
                      <a:pPr algn="ctr"/>
                      <a:r>
                        <a:rPr lang="en-US" altLang="zh-TW" dirty="0" smtClean="0"/>
                        <a:t>(2)</a:t>
                      </a:r>
                      <a:r>
                        <a:rPr lang="zh-TW" altLang="en-US" dirty="0" smtClean="0"/>
                        <a:t>＝有效利率</a:t>
                      </a:r>
                    </a:p>
                    <a:p>
                      <a:pPr algn="ctr"/>
                      <a:r>
                        <a:rPr lang="en-US" altLang="zh-TW" dirty="0" smtClean="0"/>
                        <a:t>×</a:t>
                      </a:r>
                      <a:r>
                        <a:rPr lang="zh-TW" altLang="en-US" dirty="0" smtClean="0"/>
                        <a:t>上期</a:t>
                      </a:r>
                      <a:r>
                        <a:rPr lang="en-US" altLang="zh-TW" dirty="0" smtClean="0"/>
                        <a:t>(4)</a:t>
                      </a:r>
                    </a:p>
                    <a:p>
                      <a:pPr algn="ctr"/>
                      <a:endParaRPr lang="zh-TW" altLang="en-US" dirty="0"/>
                    </a:p>
                  </a:txBody>
                  <a:tcPr/>
                </a:tc>
                <a:tc>
                  <a:txBody>
                    <a:bodyPr/>
                    <a:lstStyle/>
                    <a:p>
                      <a:pPr algn="ctr"/>
                      <a:r>
                        <a:rPr lang="zh-TW" altLang="en-US" dirty="0" smtClean="0"/>
                        <a:t>借：按攤銷後成本衡量之金融資產</a:t>
                      </a:r>
                    </a:p>
                    <a:p>
                      <a:pPr algn="ctr"/>
                      <a:r>
                        <a:rPr lang="en-US" altLang="zh-TW" dirty="0" smtClean="0"/>
                        <a:t>(3)=(2)</a:t>
                      </a:r>
                      <a:r>
                        <a:rPr lang="zh-TW" altLang="en-US" dirty="0" smtClean="0"/>
                        <a:t>－</a:t>
                      </a:r>
                      <a:r>
                        <a:rPr lang="en-US" altLang="zh-TW" dirty="0" smtClean="0"/>
                        <a:t>(1)</a:t>
                      </a:r>
                    </a:p>
                  </a:txBody>
                  <a:tcPr/>
                </a:tc>
                <a:tc>
                  <a:txBody>
                    <a:bodyPr/>
                    <a:lstStyle/>
                    <a:p>
                      <a:pPr algn="ctr"/>
                      <a:r>
                        <a:rPr lang="zh-TW" altLang="en-US" dirty="0" smtClean="0"/>
                        <a:t>按攤銷後成本衡量之金融資產總帳面金額</a:t>
                      </a:r>
                    </a:p>
                    <a:p>
                      <a:pPr algn="ctr"/>
                      <a:r>
                        <a:rPr lang="en-US" altLang="zh-TW" dirty="0" smtClean="0"/>
                        <a:t>(4)=(3)+</a:t>
                      </a:r>
                      <a:r>
                        <a:rPr lang="zh-TW" altLang="en-US" dirty="0" smtClean="0"/>
                        <a:t>上期</a:t>
                      </a:r>
                      <a:r>
                        <a:rPr lang="en-US" altLang="zh-TW" dirty="0" smtClean="0"/>
                        <a:t>(4)</a:t>
                      </a:r>
                    </a:p>
                    <a:p>
                      <a:pPr algn="ctr"/>
                      <a:endParaRPr lang="zh-TW" altLang="en-US" dirty="0"/>
                    </a:p>
                  </a:txBody>
                  <a:tcPr/>
                </a:tc>
                <a:extLst>
                  <a:ext uri="{0D108BD9-81ED-4DB2-BD59-A6C34878D82A}">
                    <a16:rowId xmlns:a16="http://schemas.microsoft.com/office/drawing/2014/main" xmlns="" val="1978735204"/>
                  </a:ext>
                </a:extLst>
              </a:tr>
              <a:tr h="357302">
                <a:tc>
                  <a:txBody>
                    <a:bodyPr/>
                    <a:lstStyle/>
                    <a:p>
                      <a:r>
                        <a:rPr lang="en-US" altLang="zh-TW" dirty="0" smtClean="0"/>
                        <a:t>X1/12/31</a:t>
                      </a:r>
                      <a:endParaRPr lang="zh-TW" altLang="en-US" dirty="0"/>
                    </a:p>
                  </a:txBody>
                  <a:tcPr/>
                </a:tc>
                <a:tc>
                  <a:txBody>
                    <a:bodyPr/>
                    <a:lstStyle/>
                    <a:p>
                      <a:r>
                        <a:rPr lang="en-US" altLang="zh-TW" dirty="0" smtClean="0"/>
                        <a:t>       </a:t>
                      </a:r>
                      <a:endParaRPr lang="zh-TW" altLang="en-US" dirty="0"/>
                    </a:p>
                  </a:txBody>
                  <a:tcPr/>
                </a:tc>
                <a:tc>
                  <a:txBody>
                    <a:bodyPr/>
                    <a:lstStyle/>
                    <a:p>
                      <a:endParaRPr lang="zh-TW" altLang="en-US" dirty="0"/>
                    </a:p>
                  </a:txBody>
                  <a:tcPr/>
                </a:tc>
                <a:tc>
                  <a:txBody>
                    <a:bodyPr/>
                    <a:lstStyle/>
                    <a:p>
                      <a:endParaRPr lang="zh-TW" altLang="en-US" dirty="0"/>
                    </a:p>
                  </a:txBody>
                  <a:tcPr/>
                </a:tc>
                <a:tc>
                  <a:txBody>
                    <a:bodyPr/>
                    <a:lstStyle/>
                    <a:p>
                      <a:pPr algn="ctr"/>
                      <a:r>
                        <a:rPr lang="en-US" altLang="zh-TW" dirty="0" smtClean="0"/>
                        <a:t>$ 102,723</a:t>
                      </a:r>
                      <a:endParaRPr lang="zh-TW" altLang="en-US" dirty="0"/>
                    </a:p>
                  </a:txBody>
                  <a:tcPr/>
                </a:tc>
                <a:extLst>
                  <a:ext uri="{0D108BD9-81ED-4DB2-BD59-A6C34878D82A}">
                    <a16:rowId xmlns:a16="http://schemas.microsoft.com/office/drawing/2014/main" xmlns="" val="1764940618"/>
                  </a:ext>
                </a:extLst>
              </a:tr>
              <a:tr h="35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X2/12/31</a:t>
                      </a:r>
                      <a:endParaRPr lang="zh-TW" altLang="en-US" dirty="0" smtClean="0"/>
                    </a:p>
                  </a:txBody>
                  <a:tcPr/>
                </a:tc>
                <a:tc>
                  <a:txBody>
                    <a:bodyPr/>
                    <a:lstStyle/>
                    <a:p>
                      <a:r>
                        <a:rPr lang="en-US" altLang="zh-TW" sz="1800" kern="1200" dirty="0" smtClean="0">
                          <a:solidFill>
                            <a:schemeClr val="dk1"/>
                          </a:solidFill>
                          <a:effectLst/>
                          <a:latin typeface="+mn-lt"/>
                          <a:ea typeface="+mn-ea"/>
                          <a:cs typeface="+mn-cs"/>
                        </a:rPr>
                        <a:t>       6,000</a:t>
                      </a:r>
                      <a:endParaRPr lang="zh-TW" altLang="en-US" dirty="0"/>
                    </a:p>
                  </a:txBody>
                  <a:tcPr/>
                </a:tc>
                <a:tc>
                  <a:txBody>
                    <a:bodyPr/>
                    <a:lstStyle/>
                    <a:p>
                      <a:r>
                        <a:rPr lang="en-US" altLang="zh-TW" dirty="0" smtClean="0"/>
                        <a:t>           5,136</a:t>
                      </a:r>
                      <a:endParaRPr lang="zh-TW" altLang="en-US" dirty="0"/>
                    </a:p>
                  </a:txBody>
                  <a:tcPr/>
                </a:tc>
                <a:tc>
                  <a:txBody>
                    <a:bodyPr/>
                    <a:lstStyle/>
                    <a:p>
                      <a:r>
                        <a:rPr lang="en-US" altLang="zh-TW" dirty="0" smtClean="0"/>
                        <a:t>                 864</a:t>
                      </a:r>
                      <a:endParaRPr lang="zh-TW" altLang="en-US" dirty="0"/>
                    </a:p>
                  </a:txBody>
                  <a:tcPr/>
                </a:tc>
                <a:tc>
                  <a:txBody>
                    <a:bodyPr/>
                    <a:lstStyle/>
                    <a:p>
                      <a:pPr algn="ctr"/>
                      <a:r>
                        <a:rPr lang="en-US" altLang="zh-TW" dirty="0" smtClean="0"/>
                        <a:t>   101,859</a:t>
                      </a:r>
                      <a:endParaRPr lang="zh-TW" altLang="en-US" dirty="0"/>
                    </a:p>
                  </a:txBody>
                  <a:tcPr/>
                </a:tc>
                <a:extLst>
                  <a:ext uri="{0D108BD9-81ED-4DB2-BD59-A6C34878D82A}">
                    <a16:rowId xmlns:a16="http://schemas.microsoft.com/office/drawing/2014/main" xmlns="" val="1340042769"/>
                  </a:ext>
                </a:extLst>
              </a:tr>
              <a:tr h="35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X3/12/31</a:t>
                      </a:r>
                      <a:endParaRPr lang="zh-TW" altLang="en-US" dirty="0" smtClean="0"/>
                    </a:p>
                  </a:txBody>
                  <a:tcPr/>
                </a:tc>
                <a:tc>
                  <a:txBody>
                    <a:bodyPr/>
                    <a:lstStyle/>
                    <a:p>
                      <a:r>
                        <a:rPr lang="en-US" altLang="zh-TW" sz="1800" kern="1200" dirty="0" smtClean="0">
                          <a:solidFill>
                            <a:schemeClr val="dk1"/>
                          </a:solidFill>
                          <a:effectLst/>
                          <a:latin typeface="+mn-lt"/>
                          <a:ea typeface="+mn-ea"/>
                          <a:cs typeface="+mn-cs"/>
                        </a:rPr>
                        <a:t>       6,000</a:t>
                      </a:r>
                      <a:endParaRPr lang="zh-TW" altLang="en-US" dirty="0"/>
                    </a:p>
                  </a:txBody>
                  <a:tcPr/>
                </a:tc>
                <a:tc>
                  <a:txBody>
                    <a:bodyPr/>
                    <a:lstStyle/>
                    <a:p>
                      <a:r>
                        <a:rPr lang="en-US" altLang="zh-TW" dirty="0" smtClean="0"/>
                        <a:t>           5,093</a:t>
                      </a:r>
                      <a:endParaRPr lang="zh-TW" altLang="en-US" dirty="0"/>
                    </a:p>
                  </a:txBody>
                  <a:tcPr/>
                </a:tc>
                <a:tc>
                  <a:txBody>
                    <a:bodyPr/>
                    <a:lstStyle/>
                    <a:p>
                      <a:r>
                        <a:rPr lang="en-US" altLang="zh-TW" dirty="0" smtClean="0"/>
                        <a:t>                 907</a:t>
                      </a:r>
                      <a:endParaRPr lang="zh-TW" altLang="en-US" dirty="0"/>
                    </a:p>
                  </a:txBody>
                  <a:tcPr/>
                </a:tc>
                <a:tc>
                  <a:txBody>
                    <a:bodyPr/>
                    <a:lstStyle/>
                    <a:p>
                      <a:pPr algn="ctr"/>
                      <a:r>
                        <a:rPr lang="en-US" altLang="zh-TW" dirty="0" smtClean="0"/>
                        <a:t>   100,952</a:t>
                      </a:r>
                      <a:endParaRPr lang="zh-TW" altLang="en-US" dirty="0"/>
                    </a:p>
                  </a:txBody>
                  <a:tcPr/>
                </a:tc>
                <a:extLst>
                  <a:ext uri="{0D108BD9-81ED-4DB2-BD59-A6C34878D82A}">
                    <a16:rowId xmlns:a16="http://schemas.microsoft.com/office/drawing/2014/main" xmlns="" val="3910993035"/>
                  </a:ext>
                </a:extLst>
              </a:tr>
              <a:tr h="35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X4/12/31</a:t>
                      </a:r>
                      <a:endParaRPr lang="zh-TW" altLang="en-US" dirty="0" smtClean="0"/>
                    </a:p>
                  </a:txBody>
                  <a:tcPr/>
                </a:tc>
                <a:tc>
                  <a:txBody>
                    <a:bodyPr/>
                    <a:lstStyle/>
                    <a:p>
                      <a:r>
                        <a:rPr lang="en-US" altLang="zh-TW" sz="1800" kern="1200" dirty="0" smtClean="0">
                          <a:solidFill>
                            <a:schemeClr val="dk1"/>
                          </a:solidFill>
                          <a:effectLst/>
                          <a:latin typeface="+mn-lt"/>
                          <a:ea typeface="+mn-ea"/>
                          <a:cs typeface="+mn-cs"/>
                        </a:rPr>
                        <a:t>       6,000</a:t>
                      </a:r>
                      <a:endParaRPr lang="zh-TW" altLang="en-US" dirty="0"/>
                    </a:p>
                  </a:txBody>
                  <a:tcPr/>
                </a:tc>
                <a:tc>
                  <a:txBody>
                    <a:bodyPr/>
                    <a:lstStyle/>
                    <a:p>
                      <a:r>
                        <a:rPr lang="en-US" altLang="zh-TW" dirty="0" smtClean="0"/>
                        <a:t>           5,048</a:t>
                      </a:r>
                      <a:endParaRPr lang="zh-TW" altLang="en-US" dirty="0"/>
                    </a:p>
                  </a:txBody>
                  <a:tcPr/>
                </a:tc>
                <a:tc>
                  <a:txBody>
                    <a:bodyPr/>
                    <a:lstStyle/>
                    <a:p>
                      <a:r>
                        <a:rPr lang="en-US" altLang="zh-TW" dirty="0" smtClean="0"/>
                        <a:t>                 952</a:t>
                      </a:r>
                      <a:endParaRPr lang="zh-TW" altLang="en-US" dirty="0"/>
                    </a:p>
                  </a:txBody>
                  <a:tcPr/>
                </a:tc>
                <a:tc>
                  <a:txBody>
                    <a:bodyPr/>
                    <a:lstStyle/>
                    <a:p>
                      <a:pPr algn="ctr"/>
                      <a:r>
                        <a:rPr lang="en-US" altLang="zh-TW" dirty="0" smtClean="0"/>
                        <a:t>   100,000</a:t>
                      </a:r>
                      <a:endParaRPr lang="zh-TW" altLang="en-US" dirty="0"/>
                    </a:p>
                  </a:txBody>
                  <a:tcPr/>
                </a:tc>
                <a:extLst>
                  <a:ext uri="{0D108BD9-81ED-4DB2-BD59-A6C34878D82A}">
                    <a16:rowId xmlns:a16="http://schemas.microsoft.com/office/drawing/2014/main" xmlns="" val="883517637"/>
                  </a:ext>
                </a:extLst>
              </a:tr>
              <a:tr h="357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a:txBody>
                    <a:bodyPr/>
                    <a:lstStyle/>
                    <a:p>
                      <a:pPr algn="ctr"/>
                      <a:r>
                        <a:rPr lang="en-US" altLang="zh-TW" dirty="0" smtClean="0"/>
                        <a:t>$ 18,000</a:t>
                      </a:r>
                      <a:endParaRPr lang="zh-TW" altLang="en-US" dirty="0"/>
                    </a:p>
                  </a:txBody>
                  <a:tcPr/>
                </a:tc>
                <a:tc>
                  <a:txBody>
                    <a:bodyPr/>
                    <a:lstStyle/>
                    <a:p>
                      <a:pPr algn="ctr"/>
                      <a:r>
                        <a:rPr lang="en-US" altLang="zh-TW" dirty="0" smtClean="0"/>
                        <a:t>$ 15,277</a:t>
                      </a:r>
                      <a:endParaRPr lang="zh-TW" altLang="en-US" dirty="0"/>
                    </a:p>
                  </a:txBody>
                  <a:tcPr/>
                </a:tc>
                <a:tc>
                  <a:txBody>
                    <a:bodyPr/>
                    <a:lstStyle/>
                    <a:p>
                      <a:pPr algn="ctr"/>
                      <a:r>
                        <a:rPr lang="en-US" altLang="zh-TW" dirty="0" smtClean="0"/>
                        <a:t>$ 2,723</a:t>
                      </a:r>
                      <a:endParaRPr lang="zh-TW" altLang="en-US" dirty="0"/>
                    </a:p>
                  </a:txBody>
                  <a:tcPr/>
                </a:tc>
                <a:tc>
                  <a:txBody>
                    <a:bodyPr/>
                    <a:lstStyle/>
                    <a:p>
                      <a:endParaRPr lang="zh-TW" altLang="en-US" dirty="0"/>
                    </a:p>
                  </a:txBody>
                  <a:tcPr/>
                </a:tc>
                <a:extLst>
                  <a:ext uri="{0D108BD9-81ED-4DB2-BD59-A6C34878D82A}">
                    <a16:rowId xmlns:a16="http://schemas.microsoft.com/office/drawing/2014/main" xmlns="" val="752722795"/>
                  </a:ext>
                </a:extLst>
              </a:tr>
            </a:tbl>
          </a:graphicData>
        </a:graphic>
      </p:graphicFrame>
      <p:sp>
        <p:nvSpPr>
          <p:cNvPr id="8" name="標題 1"/>
          <p:cNvSpPr>
            <a:spLocks noGrp="1"/>
          </p:cNvSpPr>
          <p:nvPr>
            <p:ph type="title"/>
          </p:nvPr>
        </p:nvSpPr>
        <p:spPr>
          <a:xfrm>
            <a:off x="457200" y="910233"/>
            <a:ext cx="8686800" cy="863600"/>
          </a:xfrm>
        </p:spPr>
        <p:txBody>
          <a:bodyPr/>
          <a:lstStyle/>
          <a:p>
            <a:r>
              <a:rPr lang="zh-TW" altLang="en-US" dirty="0"/>
              <a:t>釋</a:t>
            </a:r>
            <a:r>
              <a:rPr lang="zh-TW" altLang="en-US" dirty="0" smtClean="0"/>
              <a:t>例</a:t>
            </a:r>
            <a:r>
              <a:rPr lang="en-US" altLang="zh-TW" dirty="0" smtClean="0"/>
              <a:t>8</a:t>
            </a:r>
            <a:r>
              <a:rPr lang="zh-TW" altLang="en-US" dirty="0" smtClean="0"/>
              <a:t>：</a:t>
            </a:r>
            <a:r>
              <a:rPr lang="zh-TW" altLang="en-US" dirty="0"/>
              <a:t>「按攤銷後成本衡量之金融資產─債券</a:t>
            </a:r>
            <a:r>
              <a:rPr lang="zh-TW" altLang="en-US" dirty="0" smtClean="0"/>
              <a:t>」</a:t>
            </a:r>
            <a:r>
              <a:rPr lang="en-US" altLang="zh-TW" dirty="0" smtClean="0"/>
              <a:t/>
            </a:r>
            <a:br>
              <a:rPr lang="en-US" altLang="zh-TW" dirty="0" smtClean="0"/>
            </a:br>
            <a:r>
              <a:rPr lang="en-US" altLang="zh-TW" dirty="0"/>
              <a:t> </a:t>
            </a:r>
            <a:r>
              <a:rPr lang="en-US" altLang="zh-TW" dirty="0" smtClean="0"/>
              <a:t>               </a:t>
            </a:r>
            <a:r>
              <a:rPr lang="zh-TW" altLang="en-US" sz="2800" dirty="0" smtClean="0"/>
              <a:t>─</a:t>
            </a:r>
            <a:r>
              <a:rPr lang="zh-TW" altLang="en-US" sz="2800" dirty="0"/>
              <a:t>─認列利息及攤銷折價</a:t>
            </a:r>
          </a:p>
        </p:txBody>
      </p:sp>
    </p:spTree>
    <p:extLst>
      <p:ext uri="{BB962C8B-B14F-4D97-AF65-F5344CB8AC3E}">
        <p14:creationId xmlns:p14="http://schemas.microsoft.com/office/powerpoint/2010/main" val="1689612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4000" y="1988840"/>
            <a:ext cx="8856000" cy="2618537"/>
          </a:xfrm>
          <a:prstGeom prst="rect">
            <a:avLst/>
          </a:prstGeom>
        </p:spPr>
        <p:txBody>
          <a:bodyPr>
            <a:spAutoFit/>
          </a:bodyPr>
          <a:lstStyle/>
          <a:p>
            <a:pPr>
              <a:lnSpc>
                <a:spcPct val="114000"/>
              </a:lnSpc>
            </a:pPr>
            <a:r>
              <a:rPr lang="zh-TW" altLang="en-US" sz="2400" dirty="0"/>
              <a:t>分錄如下：</a:t>
            </a:r>
            <a:endParaRPr lang="en-US" altLang="zh-TW" sz="2400" dirty="0"/>
          </a:p>
          <a:p>
            <a:pPr>
              <a:lnSpc>
                <a:spcPct val="114000"/>
              </a:lnSpc>
            </a:pPr>
            <a:r>
              <a:rPr lang="en-US" altLang="zh-TW" sz="2000" dirty="0"/>
              <a:t>X1/12/31</a:t>
            </a:r>
            <a:r>
              <a:rPr lang="zh-TW" altLang="en-US" sz="2000" dirty="0"/>
              <a:t>按攤銷後成本衡量之金融資產─債券	</a:t>
            </a:r>
            <a:r>
              <a:rPr lang="en-US" altLang="zh-TW" sz="2000" dirty="0"/>
              <a:t>	102,723	</a:t>
            </a:r>
          </a:p>
          <a:p>
            <a:pPr>
              <a:lnSpc>
                <a:spcPct val="114000"/>
              </a:lnSpc>
            </a:pPr>
            <a:r>
              <a:rPr lang="en-US" altLang="zh-TW" sz="2000" dirty="0"/>
              <a:t>	</a:t>
            </a:r>
            <a:r>
              <a:rPr lang="zh-TW" altLang="en-US" sz="2000" dirty="0"/>
              <a:t>　　現　　金		</a:t>
            </a:r>
            <a:r>
              <a:rPr lang="en-US" altLang="zh-TW" sz="2000" dirty="0"/>
              <a:t>				102,723</a:t>
            </a:r>
          </a:p>
          <a:p>
            <a:pPr>
              <a:lnSpc>
                <a:spcPct val="114000"/>
              </a:lnSpc>
            </a:pPr>
            <a:r>
              <a:rPr lang="en-US" altLang="zh-TW" sz="2000" dirty="0"/>
              <a:t>X2/12/3	</a:t>
            </a:r>
            <a:r>
              <a:rPr lang="zh-TW" altLang="en-US" sz="2000" dirty="0"/>
              <a:t>現　　金	</a:t>
            </a:r>
            <a:r>
              <a:rPr lang="en-US" altLang="zh-TW" sz="2000" dirty="0"/>
              <a:t>				</a:t>
            </a:r>
            <a:r>
              <a:rPr lang="zh-TW" altLang="en-US" sz="2000" dirty="0"/>
              <a:t>    </a:t>
            </a:r>
            <a:r>
              <a:rPr lang="en-US" altLang="zh-TW" sz="2000" dirty="0"/>
              <a:t>6,000	</a:t>
            </a:r>
          </a:p>
          <a:p>
            <a:pPr>
              <a:lnSpc>
                <a:spcPct val="114000"/>
              </a:lnSpc>
            </a:pPr>
            <a:r>
              <a:rPr lang="en-US" altLang="zh-TW" sz="2000" dirty="0"/>
              <a:t>	</a:t>
            </a:r>
            <a:r>
              <a:rPr lang="zh-TW" altLang="en-US" sz="2000" dirty="0"/>
              <a:t>　　按攤銷後成本衡量之金融資產─債券		</a:t>
            </a:r>
            <a:r>
              <a:rPr lang="en-US" altLang="zh-TW" sz="2000" dirty="0"/>
              <a:t>	</a:t>
            </a:r>
            <a:r>
              <a:rPr lang="zh-TW" altLang="en-US" sz="2000" dirty="0"/>
              <a:t>       </a:t>
            </a:r>
            <a:r>
              <a:rPr lang="en-US" altLang="zh-TW" sz="2000" dirty="0"/>
              <a:t>864</a:t>
            </a:r>
          </a:p>
          <a:p>
            <a:pPr>
              <a:lnSpc>
                <a:spcPct val="114000"/>
              </a:lnSpc>
            </a:pPr>
            <a:r>
              <a:rPr lang="en-US" altLang="zh-TW" sz="2000" dirty="0"/>
              <a:t>	</a:t>
            </a:r>
            <a:r>
              <a:rPr lang="zh-TW" altLang="en-US" sz="2000" dirty="0"/>
              <a:t>　　利息收入		</a:t>
            </a:r>
            <a:r>
              <a:rPr lang="en-US" altLang="zh-TW" sz="2000" dirty="0"/>
              <a:t>				</a:t>
            </a:r>
            <a:r>
              <a:rPr lang="zh-TW" altLang="en-US" sz="2000" dirty="0"/>
              <a:t>    </a:t>
            </a:r>
            <a:r>
              <a:rPr lang="en-US" altLang="zh-TW" sz="2000" dirty="0"/>
              <a:t>5,136</a:t>
            </a:r>
          </a:p>
          <a:p>
            <a:pPr>
              <a:lnSpc>
                <a:spcPct val="114000"/>
              </a:lnSpc>
            </a:pPr>
            <a:r>
              <a:rPr lang="en-US" altLang="zh-TW" sz="2000" dirty="0"/>
              <a:t>			</a:t>
            </a:r>
          </a:p>
        </p:txBody>
      </p:sp>
    </p:spTree>
    <p:extLst>
      <p:ext uri="{BB962C8B-B14F-4D97-AF65-F5344CB8AC3E}">
        <p14:creationId xmlns:p14="http://schemas.microsoft.com/office/powerpoint/2010/main" val="20427997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435280" cy="863600"/>
          </a:xfrm>
        </p:spPr>
        <p:txBody>
          <a:bodyPr/>
          <a:lstStyle/>
          <a:p>
            <a:r>
              <a:rPr lang="zh-TW" altLang="en-US" dirty="0"/>
              <a:t>釋例</a:t>
            </a:r>
            <a:r>
              <a:rPr lang="en-US" altLang="zh-TW" dirty="0"/>
              <a:t>9</a:t>
            </a:r>
            <a:r>
              <a:rPr lang="zh-TW" altLang="en-US" dirty="0"/>
              <a:t>：「按攤銷後成本衡量之金融資產─債券</a:t>
            </a:r>
            <a:r>
              <a:rPr lang="zh-TW" altLang="en-US" dirty="0" smtClean="0"/>
              <a:t>」</a:t>
            </a:r>
            <a:r>
              <a:rPr lang="en-US" altLang="zh-TW" dirty="0" smtClean="0"/>
              <a:t/>
            </a:r>
            <a:br>
              <a:rPr lang="en-US" altLang="zh-TW" dirty="0" smtClean="0"/>
            </a:br>
            <a:r>
              <a:rPr lang="en-US" altLang="zh-TW" dirty="0"/>
              <a:t> </a:t>
            </a:r>
            <a:r>
              <a:rPr lang="en-US" altLang="zh-TW" dirty="0" smtClean="0"/>
              <a:t>               </a:t>
            </a:r>
            <a:r>
              <a:rPr lang="zh-TW" altLang="en-US" dirty="0" smtClean="0"/>
              <a:t>─</a:t>
            </a:r>
            <a:r>
              <a:rPr lang="zh-TW" altLang="en-US" dirty="0"/>
              <a:t>─提前出售的會計處理</a:t>
            </a:r>
          </a:p>
        </p:txBody>
      </p:sp>
      <p:sp>
        <p:nvSpPr>
          <p:cNvPr id="3" name="內容版面配置區 2"/>
          <p:cNvSpPr>
            <a:spLocks noGrp="1"/>
          </p:cNvSpPr>
          <p:nvPr>
            <p:ph idx="1"/>
          </p:nvPr>
        </p:nvSpPr>
        <p:spPr>
          <a:xfrm>
            <a:off x="144000" y="1989138"/>
            <a:ext cx="8856000" cy="4608214"/>
          </a:xfrm>
        </p:spPr>
        <p:txBody>
          <a:bodyPr/>
          <a:lstStyle/>
          <a:p>
            <a:pPr marL="0" indent="0">
              <a:lnSpc>
                <a:spcPct val="114000"/>
              </a:lnSpc>
              <a:buNone/>
            </a:pPr>
            <a:r>
              <a:rPr lang="zh-TW" altLang="en-US" sz="2400" dirty="0">
                <a:solidFill>
                  <a:srgbClr val="FF0000"/>
                </a:solidFill>
              </a:rPr>
              <a:t>沿釋例</a:t>
            </a:r>
            <a:r>
              <a:rPr lang="en-US" altLang="zh-TW" sz="2400" dirty="0">
                <a:solidFill>
                  <a:srgbClr val="FF0000"/>
                </a:solidFill>
              </a:rPr>
              <a:t>8</a:t>
            </a:r>
            <a:r>
              <a:rPr lang="zh-TW" altLang="en-US" sz="2400" dirty="0" smtClean="0"/>
              <a:t>，若</a:t>
            </a:r>
            <a:r>
              <a:rPr lang="zh-TW" altLang="en-US" sz="2400" dirty="0"/>
              <a:t>該公司於</a:t>
            </a:r>
            <a:r>
              <a:rPr lang="en-US" altLang="zh-TW" sz="2400" dirty="0"/>
              <a:t>X4</a:t>
            </a:r>
            <a:r>
              <a:rPr lang="zh-TW" altLang="en-US" sz="2400" dirty="0"/>
              <a:t>年</a:t>
            </a:r>
            <a:r>
              <a:rPr lang="en-US" altLang="zh-TW" sz="2400" dirty="0"/>
              <a:t>9</a:t>
            </a:r>
            <a:r>
              <a:rPr lang="zh-TW" altLang="en-US" sz="2400" dirty="0"/>
              <a:t>月</a:t>
            </a:r>
            <a:r>
              <a:rPr lang="en-US" altLang="zh-TW" sz="2400" dirty="0"/>
              <a:t>30</a:t>
            </a:r>
            <a:r>
              <a:rPr lang="zh-TW" altLang="en-US" sz="2400" dirty="0"/>
              <a:t>日將此債券出售，售價</a:t>
            </a:r>
            <a:r>
              <a:rPr lang="zh-TW" altLang="en-US" sz="2400" dirty="0" smtClean="0"/>
              <a:t>為</a:t>
            </a:r>
            <a:r>
              <a:rPr lang="en-US" altLang="zh-TW" sz="2400" dirty="0" smtClean="0"/>
              <a:t>$101,000</a:t>
            </a:r>
            <a:r>
              <a:rPr lang="zh-TW" altLang="en-US" sz="2400" dirty="0"/>
              <a:t>，付手續費</a:t>
            </a:r>
            <a:r>
              <a:rPr lang="en-US" altLang="zh-TW" sz="2400" dirty="0"/>
              <a:t>$144</a:t>
            </a:r>
            <a:r>
              <a:rPr lang="zh-TW" altLang="en-US" sz="2400" dirty="0"/>
              <a:t>，另加收應計利息</a:t>
            </a:r>
            <a:r>
              <a:rPr lang="en-US" altLang="zh-TW" sz="2400" dirty="0"/>
              <a:t>$4,500</a:t>
            </a:r>
            <a:r>
              <a:rPr lang="zh-TW" altLang="en-US" sz="2400" dirty="0" smtClean="0"/>
              <a:t>。</a:t>
            </a:r>
            <a:endParaRPr lang="en-US" altLang="zh-TW" sz="2400" dirty="0" smtClean="0"/>
          </a:p>
          <a:p>
            <a:pPr marL="0" indent="0">
              <a:lnSpc>
                <a:spcPct val="114000"/>
              </a:lnSpc>
              <a:buNone/>
            </a:pPr>
            <a:r>
              <a:rPr lang="zh-TW" altLang="en-US" sz="2200" b="1" dirty="0" smtClean="0">
                <a:solidFill>
                  <a:srgbClr val="00B050"/>
                </a:solidFill>
              </a:rPr>
              <a:t>計算：</a:t>
            </a:r>
            <a:endParaRPr lang="en-US" altLang="zh-TW" sz="2200" b="1" dirty="0" smtClean="0">
              <a:solidFill>
                <a:srgbClr val="00B050"/>
              </a:solidFill>
            </a:endParaRPr>
          </a:p>
          <a:p>
            <a:pPr marL="0" indent="0">
              <a:lnSpc>
                <a:spcPct val="114000"/>
              </a:lnSpc>
              <a:buNone/>
            </a:pPr>
            <a:r>
              <a:rPr lang="en-US" altLang="zh-TW" sz="2000" dirty="0" smtClean="0"/>
              <a:t>1.</a:t>
            </a:r>
            <a:r>
              <a:rPr lang="zh-TW" altLang="en-US" sz="2000" dirty="0" smtClean="0"/>
              <a:t>計算</a:t>
            </a:r>
            <a:r>
              <a:rPr lang="zh-TW" altLang="en-US" sz="2000" dirty="0"/>
              <a:t>至</a:t>
            </a:r>
            <a:r>
              <a:rPr lang="en-US" altLang="zh-TW" sz="2000" dirty="0"/>
              <a:t>X4</a:t>
            </a:r>
            <a:r>
              <a:rPr lang="zh-TW" altLang="en-US" sz="2000" dirty="0"/>
              <a:t>年</a:t>
            </a:r>
            <a:r>
              <a:rPr lang="en-US" altLang="zh-TW" sz="2000" dirty="0"/>
              <a:t>9</a:t>
            </a:r>
            <a:r>
              <a:rPr lang="zh-TW" altLang="en-US" sz="2000" dirty="0"/>
              <a:t>月</a:t>
            </a:r>
            <a:r>
              <a:rPr lang="en-US" altLang="zh-TW" sz="2000" dirty="0"/>
              <a:t>30</a:t>
            </a:r>
            <a:r>
              <a:rPr lang="zh-TW" altLang="en-US" sz="2000" dirty="0"/>
              <a:t>日債券投資的總帳面金額</a:t>
            </a:r>
            <a:r>
              <a:rPr lang="zh-TW" altLang="en-US" sz="2000" dirty="0" smtClean="0"/>
              <a:t>。</a:t>
            </a:r>
            <a:endParaRPr lang="en-US" altLang="zh-TW" sz="2000" dirty="0" smtClean="0"/>
          </a:p>
          <a:p>
            <a:pPr marL="0" indent="0">
              <a:lnSpc>
                <a:spcPct val="114000"/>
              </a:lnSpc>
              <a:buNone/>
            </a:pPr>
            <a:r>
              <a:rPr lang="zh-TW" altLang="en-US" sz="2000" dirty="0" smtClean="0"/>
              <a:t>至</a:t>
            </a:r>
            <a:r>
              <a:rPr lang="en-US" altLang="zh-TW" sz="2000" dirty="0"/>
              <a:t>X3</a:t>
            </a:r>
            <a:r>
              <a:rPr lang="zh-TW" altLang="en-US" sz="2000" dirty="0"/>
              <a:t>年</a:t>
            </a:r>
            <a:r>
              <a:rPr lang="en-US" altLang="zh-TW" sz="2000" dirty="0"/>
              <a:t>12</a:t>
            </a:r>
            <a:r>
              <a:rPr lang="zh-TW" altLang="en-US" sz="2000" dirty="0"/>
              <a:t>月</a:t>
            </a:r>
            <a:r>
              <a:rPr lang="en-US" altLang="zh-TW" sz="2000" dirty="0"/>
              <a:t>31</a:t>
            </a:r>
            <a:r>
              <a:rPr lang="zh-TW" altLang="en-US" sz="2000" dirty="0"/>
              <a:t>日的總帳面金額為</a:t>
            </a:r>
            <a:r>
              <a:rPr lang="en-US" altLang="zh-TW" sz="2000" dirty="0"/>
              <a:t>$</a:t>
            </a:r>
            <a:r>
              <a:rPr lang="en-US" altLang="zh-TW" sz="2000" dirty="0" smtClean="0"/>
              <a:t>100,952</a:t>
            </a:r>
          </a:p>
          <a:p>
            <a:pPr marL="0" indent="0">
              <a:lnSpc>
                <a:spcPct val="114000"/>
              </a:lnSpc>
              <a:buNone/>
            </a:pPr>
            <a:r>
              <a:rPr lang="en-US" altLang="zh-TW" sz="2000" dirty="0" smtClean="0"/>
              <a:t>X4</a:t>
            </a:r>
            <a:r>
              <a:rPr lang="zh-TW" altLang="en-US" sz="2000" dirty="0"/>
              <a:t>年</a:t>
            </a:r>
            <a:r>
              <a:rPr lang="en-US" altLang="zh-TW" sz="2000" dirty="0"/>
              <a:t>1</a:t>
            </a:r>
            <a:r>
              <a:rPr lang="zh-TW" altLang="en-US" sz="2000" dirty="0"/>
              <a:t>月</a:t>
            </a:r>
            <a:r>
              <a:rPr lang="en-US" altLang="zh-TW" sz="2000" dirty="0"/>
              <a:t>1</a:t>
            </a:r>
            <a:r>
              <a:rPr lang="zh-TW" altLang="en-US" sz="2000" dirty="0"/>
              <a:t>日至</a:t>
            </a:r>
            <a:r>
              <a:rPr lang="en-US" altLang="zh-TW" sz="2000" dirty="0"/>
              <a:t>X4</a:t>
            </a:r>
            <a:r>
              <a:rPr lang="zh-TW" altLang="en-US" sz="2000" dirty="0"/>
              <a:t>年</a:t>
            </a:r>
            <a:r>
              <a:rPr lang="en-US" altLang="zh-TW" sz="2000" dirty="0"/>
              <a:t>9</a:t>
            </a:r>
            <a:r>
              <a:rPr lang="zh-TW" altLang="en-US" sz="2000" dirty="0"/>
              <a:t>月</a:t>
            </a:r>
            <a:r>
              <a:rPr lang="en-US" altLang="zh-TW" sz="2000" dirty="0"/>
              <a:t>30</a:t>
            </a:r>
            <a:r>
              <a:rPr lang="zh-TW" altLang="en-US" sz="2000" dirty="0"/>
              <a:t>日九個月的</a:t>
            </a:r>
            <a:r>
              <a:rPr lang="zh-TW" altLang="en-US" sz="2000" dirty="0" smtClean="0"/>
              <a:t>利息收入：</a:t>
            </a:r>
            <a:r>
              <a:rPr lang="en-US" altLang="zh-TW" sz="2000" dirty="0" smtClean="0"/>
              <a:t>$</a:t>
            </a:r>
            <a:r>
              <a:rPr lang="en-US" altLang="zh-TW" sz="2000" dirty="0"/>
              <a:t>100,952×5%×</a:t>
            </a:r>
            <a:r>
              <a:rPr lang="en-US" altLang="zh-TW" sz="2000" dirty="0" smtClean="0"/>
              <a:t>9/12=</a:t>
            </a:r>
            <a:r>
              <a:rPr lang="en-US" altLang="zh-TW" sz="2000" dirty="0"/>
              <a:t> $3,786 </a:t>
            </a:r>
            <a:endParaRPr lang="en-US" altLang="zh-TW" sz="2000" dirty="0" smtClean="0"/>
          </a:p>
          <a:p>
            <a:pPr marL="0" indent="0">
              <a:lnSpc>
                <a:spcPct val="114000"/>
              </a:lnSpc>
              <a:buNone/>
            </a:pPr>
            <a:r>
              <a:rPr lang="zh-TW" altLang="en-US" sz="2000" dirty="0" smtClean="0"/>
              <a:t>債券</a:t>
            </a:r>
            <a:r>
              <a:rPr lang="zh-TW" altLang="en-US" sz="2000" dirty="0"/>
              <a:t>票面</a:t>
            </a:r>
            <a:r>
              <a:rPr lang="zh-TW" altLang="en-US" sz="2000" dirty="0" smtClean="0"/>
              <a:t>利息：</a:t>
            </a:r>
            <a:r>
              <a:rPr lang="en-US" altLang="zh-TW" sz="2000" dirty="0" smtClean="0"/>
              <a:t>$100,000×6</a:t>
            </a:r>
            <a:r>
              <a:rPr lang="en-US" altLang="zh-TW" sz="2000" dirty="0"/>
              <a:t>%×</a:t>
            </a:r>
            <a:r>
              <a:rPr lang="en-US" altLang="zh-TW" sz="2000" dirty="0" smtClean="0"/>
              <a:t>9/12=</a:t>
            </a:r>
            <a:r>
              <a:rPr lang="en-US" altLang="zh-TW" sz="2000" dirty="0"/>
              <a:t> $4,500 </a:t>
            </a:r>
            <a:r>
              <a:rPr lang="zh-TW" altLang="en-US" sz="2000" dirty="0" smtClean="0"/>
              <a:t>，應</a:t>
            </a:r>
            <a:r>
              <a:rPr lang="zh-TW" altLang="en-US" sz="2000" dirty="0"/>
              <a:t>攤銷溢</a:t>
            </a:r>
            <a:r>
              <a:rPr lang="zh-TW" altLang="en-US" sz="2000" dirty="0" smtClean="0"/>
              <a:t>價</a:t>
            </a:r>
            <a:r>
              <a:rPr lang="en-US" altLang="zh-TW" sz="2000" dirty="0" smtClean="0"/>
              <a:t>$</a:t>
            </a:r>
            <a:r>
              <a:rPr lang="en-US" altLang="zh-TW" sz="2000" dirty="0"/>
              <a:t>4,500</a:t>
            </a:r>
            <a:r>
              <a:rPr lang="zh-TW" altLang="en-US" sz="2000" dirty="0"/>
              <a:t>－</a:t>
            </a:r>
            <a:r>
              <a:rPr lang="en-US" altLang="zh-TW" sz="2000" dirty="0"/>
              <a:t>$</a:t>
            </a:r>
            <a:r>
              <a:rPr lang="en-US" altLang="zh-TW" sz="2000" dirty="0" smtClean="0"/>
              <a:t>3,786=</a:t>
            </a:r>
            <a:r>
              <a:rPr lang="en-US" altLang="zh-TW" sz="2000" dirty="0"/>
              <a:t> $</a:t>
            </a:r>
            <a:r>
              <a:rPr lang="en-US" altLang="zh-TW" sz="2000" dirty="0" smtClean="0"/>
              <a:t>714</a:t>
            </a:r>
            <a:r>
              <a:rPr lang="zh-TW" altLang="en-US" sz="2000" dirty="0" smtClean="0"/>
              <a:t>，攤</a:t>
            </a:r>
            <a:r>
              <a:rPr lang="zh-TW" altLang="en-US" sz="2000" dirty="0"/>
              <a:t>銷後總帳面金額</a:t>
            </a:r>
            <a:r>
              <a:rPr lang="zh-TW" altLang="en-US" sz="2000" dirty="0" smtClean="0"/>
              <a:t>為</a:t>
            </a:r>
            <a:r>
              <a:rPr lang="en-US" altLang="zh-TW" sz="2000" dirty="0" smtClean="0"/>
              <a:t>$</a:t>
            </a:r>
            <a:r>
              <a:rPr lang="en-US" altLang="zh-TW" sz="2000" dirty="0"/>
              <a:t>100,952</a:t>
            </a:r>
            <a:r>
              <a:rPr lang="zh-TW" altLang="en-US" sz="2000" dirty="0"/>
              <a:t>－</a:t>
            </a:r>
            <a:r>
              <a:rPr lang="en-US" altLang="zh-TW" sz="2000" dirty="0"/>
              <a:t>$</a:t>
            </a:r>
            <a:r>
              <a:rPr lang="en-US" altLang="zh-TW" sz="2000" dirty="0" smtClean="0"/>
              <a:t>714=</a:t>
            </a:r>
            <a:r>
              <a:rPr lang="en-US" altLang="zh-TW" sz="2000" dirty="0"/>
              <a:t> $100,238 </a:t>
            </a:r>
          </a:p>
          <a:p>
            <a:pPr marL="0" indent="0">
              <a:lnSpc>
                <a:spcPct val="114000"/>
              </a:lnSpc>
              <a:buNone/>
            </a:pPr>
            <a:r>
              <a:rPr lang="en-US" altLang="zh-TW" sz="2000" dirty="0" smtClean="0"/>
              <a:t>2.</a:t>
            </a:r>
            <a:r>
              <a:rPr lang="zh-TW" altLang="en-US" sz="2000" dirty="0" smtClean="0"/>
              <a:t>出售利益：</a:t>
            </a:r>
            <a:r>
              <a:rPr lang="en-US" altLang="zh-TW" sz="2000" dirty="0" smtClean="0"/>
              <a:t>$</a:t>
            </a:r>
            <a:r>
              <a:rPr lang="en-US" altLang="zh-TW" sz="2000" dirty="0"/>
              <a:t>101,000</a:t>
            </a:r>
            <a:r>
              <a:rPr lang="zh-TW" altLang="en-US" sz="2000" dirty="0" smtClean="0"/>
              <a:t>－</a:t>
            </a:r>
            <a:r>
              <a:rPr lang="en-US" altLang="zh-TW" sz="2000" dirty="0" smtClean="0"/>
              <a:t>$</a:t>
            </a:r>
            <a:r>
              <a:rPr lang="en-US" altLang="zh-TW" sz="2000" dirty="0"/>
              <a:t>144</a:t>
            </a:r>
            <a:r>
              <a:rPr lang="zh-TW" altLang="en-US" sz="2000" dirty="0" smtClean="0"/>
              <a:t>－</a:t>
            </a:r>
            <a:r>
              <a:rPr lang="en-US" altLang="zh-TW" sz="2000" dirty="0" smtClean="0"/>
              <a:t>$100,238=</a:t>
            </a:r>
            <a:r>
              <a:rPr lang="en-US" altLang="zh-TW" sz="2000" dirty="0"/>
              <a:t> $618</a:t>
            </a:r>
            <a:endParaRPr lang="en-US" altLang="zh-TW" sz="2000" dirty="0" smtClean="0"/>
          </a:p>
          <a:p>
            <a:pPr marL="0" indent="0">
              <a:lnSpc>
                <a:spcPct val="114000"/>
              </a:lnSpc>
              <a:buNone/>
            </a:pPr>
            <a:r>
              <a:rPr lang="zh-TW" altLang="en-US" sz="2400" dirty="0" smtClean="0"/>
              <a:t>分錄</a:t>
            </a:r>
            <a:r>
              <a:rPr lang="zh-TW" altLang="en-US" sz="2400" dirty="0"/>
              <a:t>如下：</a:t>
            </a:r>
          </a:p>
        </p:txBody>
      </p:sp>
    </p:spTree>
    <p:extLst>
      <p:ext uri="{BB962C8B-B14F-4D97-AF65-F5344CB8AC3E}">
        <p14:creationId xmlns:p14="http://schemas.microsoft.com/office/powerpoint/2010/main" val="423536926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988840"/>
            <a:ext cx="8856000" cy="3994363"/>
          </a:xfrm>
          <a:prstGeom prst="rect">
            <a:avLst/>
          </a:prstGeom>
        </p:spPr>
        <p:txBody>
          <a:bodyPr>
            <a:spAutoFit/>
          </a:bodyPr>
          <a:lstStyle/>
          <a:p>
            <a:pPr>
              <a:lnSpc>
                <a:spcPct val="114000"/>
              </a:lnSpc>
            </a:pPr>
            <a:r>
              <a:rPr lang="zh-TW" altLang="en-US" sz="2400" dirty="0"/>
              <a:t>分錄如下：</a:t>
            </a:r>
            <a:endParaRPr lang="en-US" altLang="zh-TW" sz="2000" dirty="0"/>
          </a:p>
          <a:p>
            <a:pPr>
              <a:lnSpc>
                <a:spcPct val="114000"/>
              </a:lnSpc>
            </a:pPr>
            <a:r>
              <a:rPr lang="en-US" altLang="zh-TW" sz="2000" dirty="0"/>
              <a:t>X4/9/30	</a:t>
            </a:r>
            <a:r>
              <a:rPr lang="zh-TW" altLang="en-US" sz="2000" dirty="0"/>
              <a:t>應收利息	</a:t>
            </a:r>
            <a:r>
              <a:rPr lang="en-US" altLang="zh-TW" sz="2000" dirty="0"/>
              <a:t>			    4,500	</a:t>
            </a:r>
          </a:p>
          <a:p>
            <a:pPr>
              <a:lnSpc>
                <a:spcPct val="114000"/>
              </a:lnSpc>
            </a:pPr>
            <a:r>
              <a:rPr lang="en-US" altLang="zh-TW" sz="2000" dirty="0"/>
              <a:t>	</a:t>
            </a:r>
            <a:r>
              <a:rPr lang="en-US" altLang="zh-TW" sz="2000" dirty="0" smtClean="0"/>
              <a:t>        </a:t>
            </a:r>
            <a:r>
              <a:rPr lang="zh-TW" altLang="en-US" sz="2000" dirty="0" smtClean="0"/>
              <a:t>按</a:t>
            </a:r>
            <a:r>
              <a:rPr lang="zh-TW" altLang="en-US" sz="2000" dirty="0"/>
              <a:t>攤銷後成本衡量之金融資產─</a:t>
            </a:r>
            <a:r>
              <a:rPr lang="en-US" altLang="zh-TW" sz="2000" dirty="0"/>
              <a:t/>
            </a:r>
            <a:br>
              <a:rPr lang="en-US" altLang="zh-TW" sz="2000" dirty="0"/>
            </a:br>
            <a:r>
              <a:rPr lang="en-US" altLang="zh-TW" sz="2000" dirty="0"/>
              <a:t>		  </a:t>
            </a:r>
            <a:r>
              <a:rPr lang="zh-TW" altLang="en-US" sz="2000" dirty="0" smtClean="0"/>
              <a:t>債券</a:t>
            </a:r>
            <a:r>
              <a:rPr lang="zh-TW" altLang="en-US" sz="2000" dirty="0"/>
              <a:t>		       </a:t>
            </a:r>
            <a:r>
              <a:rPr lang="en-US" altLang="zh-TW" sz="2000" dirty="0"/>
              <a:t>			       714</a:t>
            </a:r>
          </a:p>
          <a:p>
            <a:pPr>
              <a:lnSpc>
                <a:spcPct val="114000"/>
              </a:lnSpc>
            </a:pPr>
            <a:r>
              <a:rPr lang="en-US" altLang="zh-TW" sz="2000" dirty="0"/>
              <a:t>	</a:t>
            </a:r>
            <a:r>
              <a:rPr lang="en-US" altLang="zh-TW" sz="2000" dirty="0" smtClean="0"/>
              <a:t>        </a:t>
            </a:r>
            <a:r>
              <a:rPr lang="zh-TW" altLang="en-US" sz="2000" dirty="0" smtClean="0"/>
              <a:t>利息收入</a:t>
            </a:r>
            <a:r>
              <a:rPr lang="zh-TW" altLang="en-US" sz="2000" dirty="0"/>
              <a:t>		</a:t>
            </a:r>
            <a:r>
              <a:rPr lang="en-US" altLang="zh-TW" sz="2000" dirty="0"/>
              <a:t>			    3,786</a:t>
            </a:r>
          </a:p>
          <a:p>
            <a:pPr>
              <a:lnSpc>
                <a:spcPct val="114000"/>
              </a:lnSpc>
            </a:pPr>
            <a:r>
              <a:rPr lang="en-US" altLang="zh-TW" sz="2000" dirty="0"/>
              <a:t>	</a:t>
            </a:r>
            <a:r>
              <a:rPr lang="zh-TW" altLang="en-US" sz="2000" dirty="0"/>
              <a:t>現　  金</a:t>
            </a:r>
            <a:r>
              <a:rPr lang="en-US" altLang="zh-TW" sz="2000" dirty="0"/>
              <a:t>				</a:t>
            </a:r>
            <a:r>
              <a:rPr lang="zh-TW" altLang="en-US" sz="2000" dirty="0"/>
              <a:t>	</a:t>
            </a:r>
            <a:r>
              <a:rPr lang="en-US" altLang="zh-TW" sz="2000" dirty="0"/>
              <a:t>105,356	</a:t>
            </a:r>
          </a:p>
          <a:p>
            <a:pPr>
              <a:lnSpc>
                <a:spcPct val="114000"/>
              </a:lnSpc>
            </a:pPr>
            <a:r>
              <a:rPr lang="en-US" altLang="zh-TW" sz="2000" dirty="0"/>
              <a:t>	</a:t>
            </a:r>
            <a:r>
              <a:rPr lang="en-US" altLang="zh-TW" sz="2000" dirty="0" smtClean="0"/>
              <a:t>       </a:t>
            </a:r>
            <a:r>
              <a:rPr lang="zh-TW" altLang="en-US" sz="2000" dirty="0" smtClean="0"/>
              <a:t>應</a:t>
            </a:r>
            <a:r>
              <a:rPr lang="zh-TW" altLang="en-US" sz="2000" dirty="0"/>
              <a:t>收利息		</a:t>
            </a:r>
            <a:r>
              <a:rPr lang="en-US" altLang="zh-TW" sz="2000" dirty="0"/>
              <a:t>			    4,500</a:t>
            </a:r>
          </a:p>
          <a:p>
            <a:pPr>
              <a:lnSpc>
                <a:spcPct val="114000"/>
              </a:lnSpc>
            </a:pPr>
            <a:r>
              <a:rPr lang="en-US" altLang="zh-TW" sz="2000" dirty="0"/>
              <a:t>	</a:t>
            </a:r>
            <a:r>
              <a:rPr lang="en-US" altLang="zh-TW" sz="2000" dirty="0" smtClean="0"/>
              <a:t>       </a:t>
            </a:r>
            <a:r>
              <a:rPr lang="zh-TW" altLang="en-US" sz="2000" dirty="0" smtClean="0"/>
              <a:t>按</a:t>
            </a:r>
            <a:r>
              <a:rPr lang="zh-TW" altLang="en-US" sz="2000" dirty="0"/>
              <a:t>攤銷後成本衡量之金融資產─</a:t>
            </a:r>
            <a:r>
              <a:rPr lang="en-US" altLang="zh-TW" sz="2000" dirty="0"/>
              <a:t/>
            </a:r>
            <a:br>
              <a:rPr lang="en-US" altLang="zh-TW" sz="2000" dirty="0"/>
            </a:br>
            <a:r>
              <a:rPr lang="en-US" altLang="zh-TW" sz="2000" dirty="0"/>
              <a:t>		 </a:t>
            </a:r>
            <a:r>
              <a:rPr lang="zh-TW" altLang="en-US" sz="2000" dirty="0" smtClean="0"/>
              <a:t>債券</a:t>
            </a:r>
            <a:r>
              <a:rPr lang="en-US" altLang="zh-TW" sz="2000" dirty="0"/>
              <a:t>					100,238</a:t>
            </a:r>
          </a:p>
          <a:p>
            <a:pPr>
              <a:lnSpc>
                <a:spcPct val="114000"/>
              </a:lnSpc>
            </a:pPr>
            <a:r>
              <a:rPr lang="en-US" altLang="zh-TW" sz="2000" dirty="0"/>
              <a:t>	</a:t>
            </a:r>
            <a:r>
              <a:rPr lang="en-US" altLang="zh-TW" sz="2000" dirty="0" smtClean="0"/>
              <a:t>       </a:t>
            </a:r>
            <a:r>
              <a:rPr lang="zh-TW" altLang="en-US" sz="2000" dirty="0" smtClean="0"/>
              <a:t>出售</a:t>
            </a:r>
            <a:r>
              <a:rPr lang="zh-TW" altLang="en-US" sz="2000" dirty="0"/>
              <a:t>金融資產利益		</a:t>
            </a:r>
            <a:r>
              <a:rPr lang="en-US" altLang="zh-TW" sz="2000" dirty="0"/>
              <a:t>		       618</a:t>
            </a:r>
          </a:p>
          <a:p>
            <a:pPr>
              <a:lnSpc>
                <a:spcPct val="114000"/>
              </a:lnSpc>
            </a:pPr>
            <a:r>
              <a:rPr lang="en-US" altLang="zh-TW" sz="2000" dirty="0"/>
              <a:t>			</a:t>
            </a:r>
          </a:p>
        </p:txBody>
      </p:sp>
    </p:spTree>
    <p:extLst>
      <p:ext uri="{BB962C8B-B14F-4D97-AF65-F5344CB8AC3E}">
        <p14:creationId xmlns:p14="http://schemas.microsoft.com/office/powerpoint/2010/main" val="271614905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4260" y="1557288"/>
            <a:ext cx="9252520" cy="863600"/>
          </a:xfrm>
        </p:spPr>
        <p:txBody>
          <a:bodyPr/>
          <a:lstStyle/>
          <a:p>
            <a:pPr algn="ctr"/>
            <a:r>
              <a:rPr lang="zh-TW" altLang="en-US" dirty="0">
                <a:solidFill>
                  <a:srgbClr val="FF0000"/>
                </a:solidFill>
                <a:effectLst/>
              </a:rPr>
              <a:t>四、透過其他綜合損益按公允價值衡量之金融</a:t>
            </a:r>
            <a:r>
              <a:rPr lang="zh-TW" altLang="en-US" dirty="0" smtClean="0">
                <a:solidFill>
                  <a:srgbClr val="FF0000"/>
                </a:solidFill>
                <a:effectLst/>
              </a:rPr>
              <a:t>資產</a:t>
            </a:r>
            <a:r>
              <a:rPr lang="en-US" altLang="zh-TW" dirty="0">
                <a:solidFill>
                  <a:srgbClr val="FF0000"/>
                </a:solidFill>
                <a:effectLst/>
              </a:rPr>
              <a:t/>
            </a:r>
            <a:br>
              <a:rPr lang="en-US" altLang="zh-TW" dirty="0">
                <a:solidFill>
                  <a:srgbClr val="FF0000"/>
                </a:solidFill>
                <a:effectLst/>
              </a:rPr>
            </a:br>
            <a:r>
              <a:rPr lang="en-US" altLang="zh-TW" sz="2400" dirty="0">
                <a:solidFill>
                  <a:srgbClr val="FF0000"/>
                </a:solidFill>
                <a:effectLst/>
              </a:rPr>
              <a:t>(Financial Assets at Fair value through </a:t>
            </a:r>
            <a:r>
              <a:rPr lang="en-US" altLang="zh-TW" sz="2400" dirty="0" smtClean="0">
                <a:solidFill>
                  <a:srgbClr val="FF0000"/>
                </a:solidFill>
                <a:effectLst/>
              </a:rPr>
              <a:t>Other   </a:t>
            </a:r>
            <a:r>
              <a:rPr lang="en-US" altLang="zh-TW" sz="2400" dirty="0">
                <a:solidFill>
                  <a:srgbClr val="FF0000"/>
                </a:solidFill>
                <a:effectLst/>
              </a:rPr>
              <a:t/>
            </a:r>
            <a:br>
              <a:rPr lang="en-US" altLang="zh-TW" sz="2400" dirty="0">
                <a:solidFill>
                  <a:srgbClr val="FF0000"/>
                </a:solidFill>
                <a:effectLst/>
              </a:rPr>
            </a:br>
            <a:r>
              <a:rPr lang="en-US" altLang="zh-TW" sz="2400" dirty="0" smtClean="0">
                <a:solidFill>
                  <a:srgbClr val="FF0000"/>
                </a:solidFill>
                <a:effectLst/>
              </a:rPr>
              <a:t> </a:t>
            </a:r>
            <a:r>
              <a:rPr lang="en-US" altLang="zh-TW" sz="2400" dirty="0">
                <a:solidFill>
                  <a:srgbClr val="FF0000"/>
                </a:solidFill>
                <a:effectLst/>
              </a:rPr>
              <a:t>Comprehensive Income</a:t>
            </a:r>
            <a:r>
              <a:rPr lang="zh-TW" altLang="en-US" sz="2400" dirty="0">
                <a:solidFill>
                  <a:srgbClr val="FF0000"/>
                </a:solidFill>
                <a:effectLst/>
              </a:rPr>
              <a:t>，簡稱</a:t>
            </a:r>
            <a:r>
              <a:rPr lang="en-US" altLang="zh-TW" sz="2400" dirty="0">
                <a:solidFill>
                  <a:srgbClr val="FF0000"/>
                </a:solidFill>
                <a:effectLst/>
              </a:rPr>
              <a:t>FVOCI)</a:t>
            </a:r>
            <a:r>
              <a:rPr lang="en-US" altLang="zh-TW" dirty="0">
                <a:solidFill>
                  <a:srgbClr val="FF0000"/>
                </a:solidFill>
                <a:effectLst/>
              </a:rPr>
              <a:t/>
            </a:r>
            <a:br>
              <a:rPr lang="en-US" altLang="zh-TW" dirty="0">
                <a:solidFill>
                  <a:srgbClr val="FF0000"/>
                </a:solidFill>
                <a:effectLst/>
              </a:rPr>
            </a:br>
            <a:endParaRPr lang="zh-TW" altLang="en-US" dirty="0">
              <a:solidFill>
                <a:srgbClr val="FF0000"/>
              </a:solidFill>
              <a:effectLst/>
            </a:endParaRPr>
          </a:p>
        </p:txBody>
      </p:sp>
      <p:sp>
        <p:nvSpPr>
          <p:cNvPr id="2" name="圓角矩形 1"/>
          <p:cNvSpPr/>
          <p:nvPr/>
        </p:nvSpPr>
        <p:spPr bwMode="auto">
          <a:xfrm>
            <a:off x="971600" y="2780928"/>
            <a:ext cx="1728192" cy="720080"/>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dirty="0">
                <a:latin typeface="+mn-ea"/>
              </a:rPr>
              <a:t>債務工具</a:t>
            </a:r>
            <a:endParaRPr kumimoji="1" lang="zh-TW" altLang="en-US" sz="2800" b="0" i="0" u="none" strike="noStrike" cap="none" normalizeH="0" baseline="0" dirty="0" smtClean="0">
              <a:ln>
                <a:noFill/>
              </a:ln>
              <a:solidFill>
                <a:schemeClr val="tx1"/>
              </a:solidFill>
              <a:effectLst/>
              <a:latin typeface="+mn-ea"/>
            </a:endParaRPr>
          </a:p>
        </p:txBody>
      </p:sp>
      <p:sp>
        <p:nvSpPr>
          <p:cNvPr id="6" name="圓角矩形 5"/>
          <p:cNvSpPr/>
          <p:nvPr/>
        </p:nvSpPr>
        <p:spPr bwMode="auto">
          <a:xfrm>
            <a:off x="971792" y="4365104"/>
            <a:ext cx="1728000" cy="720000"/>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dirty="0" smtClean="0">
                <a:latin typeface="+mn-ea"/>
              </a:rPr>
              <a:t>權益工具</a:t>
            </a:r>
            <a:endParaRPr kumimoji="1" lang="zh-TW" altLang="en-US" sz="2800" b="0" i="0" u="none" strike="noStrike" cap="none" normalizeH="0" baseline="0" dirty="0" smtClean="0">
              <a:ln>
                <a:noFill/>
              </a:ln>
              <a:solidFill>
                <a:schemeClr val="tx1"/>
              </a:solidFill>
              <a:effectLst/>
              <a:latin typeface="+mn-ea"/>
            </a:endParaRPr>
          </a:p>
        </p:txBody>
      </p:sp>
      <p:sp>
        <p:nvSpPr>
          <p:cNvPr id="3" name="文字方塊 2"/>
          <p:cNvSpPr txBox="1"/>
          <p:nvPr/>
        </p:nvSpPr>
        <p:spPr>
          <a:xfrm>
            <a:off x="2843808" y="2910135"/>
            <a:ext cx="5976664" cy="461665"/>
          </a:xfrm>
          <a:prstGeom prst="rect">
            <a:avLst/>
          </a:prstGeom>
          <a:noFill/>
        </p:spPr>
        <p:txBody>
          <a:bodyPr wrap="square" rtlCol="0">
            <a:spAutoFit/>
          </a:bodyPr>
          <a:lstStyle/>
          <a:p>
            <a:r>
              <a:rPr lang="zh-TW" altLang="en-US" sz="2400" dirty="0"/>
              <a:t>除列時其他綜合損益應回收</a:t>
            </a:r>
            <a:r>
              <a:rPr lang="en-US" altLang="zh-TW" sz="2400" dirty="0"/>
              <a:t>(</a:t>
            </a:r>
            <a:r>
              <a:rPr lang="zh-TW" altLang="en-US" sz="2400" dirty="0"/>
              <a:t>重分類</a:t>
            </a:r>
            <a:r>
              <a:rPr lang="en-US" altLang="zh-TW" sz="2400" dirty="0"/>
              <a:t>)</a:t>
            </a:r>
            <a:r>
              <a:rPr lang="zh-TW" altLang="en-US" sz="2400" dirty="0"/>
              <a:t>至損益</a:t>
            </a:r>
          </a:p>
        </p:txBody>
      </p:sp>
      <p:sp>
        <p:nvSpPr>
          <p:cNvPr id="7" name="文字方塊 6"/>
          <p:cNvSpPr txBox="1"/>
          <p:nvPr/>
        </p:nvSpPr>
        <p:spPr>
          <a:xfrm>
            <a:off x="2844822" y="4494271"/>
            <a:ext cx="6299177" cy="461665"/>
          </a:xfrm>
          <a:prstGeom prst="rect">
            <a:avLst/>
          </a:prstGeom>
          <a:noFill/>
        </p:spPr>
        <p:txBody>
          <a:bodyPr wrap="square" rtlCol="0">
            <a:spAutoFit/>
          </a:bodyPr>
          <a:lstStyle/>
          <a:p>
            <a:r>
              <a:rPr lang="zh-TW" altLang="en-US" sz="2400" dirty="0"/>
              <a:t>除列時其他綜合損益不得回收</a:t>
            </a:r>
            <a:r>
              <a:rPr lang="en-US" altLang="zh-TW" sz="2400" dirty="0"/>
              <a:t>(</a:t>
            </a:r>
            <a:r>
              <a:rPr lang="zh-TW" altLang="en-US" sz="2400" dirty="0"/>
              <a:t>重分類</a:t>
            </a:r>
            <a:r>
              <a:rPr lang="en-US" altLang="zh-TW" sz="2400" dirty="0"/>
              <a:t>)</a:t>
            </a:r>
            <a:r>
              <a:rPr lang="zh-TW" altLang="en-US" sz="2400" dirty="0"/>
              <a:t>至損益</a:t>
            </a:r>
          </a:p>
        </p:txBody>
      </p:sp>
    </p:spTree>
    <p:extLst>
      <p:ext uri="{BB962C8B-B14F-4D97-AF65-F5344CB8AC3E}">
        <p14:creationId xmlns:p14="http://schemas.microsoft.com/office/powerpoint/2010/main" val="227218998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4784"/>
            <a:ext cx="8229600" cy="5040000"/>
          </a:xfrm>
        </p:spPr>
        <p:txBody>
          <a:bodyPr/>
          <a:lstStyle/>
          <a:p>
            <a:pPr marL="0" indent="0">
              <a:buNone/>
            </a:pPr>
            <a:r>
              <a:rPr lang="en-US" altLang="zh-TW" b="1" dirty="0" smtClean="0"/>
              <a:t>(4)</a:t>
            </a:r>
            <a:r>
              <a:rPr lang="zh-TW" altLang="en-US" b="1" dirty="0" smtClean="0"/>
              <a:t>將以或可能以企業本身的權益工具交割的合約</a:t>
            </a:r>
            <a:r>
              <a:rPr lang="en-US" altLang="zh-TW" b="1" dirty="0" smtClean="0"/>
              <a:t>(</a:t>
            </a:r>
            <a:r>
              <a:rPr lang="zh-TW" altLang="en-US" b="1" dirty="0" smtClean="0"/>
              <a:t>即結清交易時可能收受企業本身的股票或其他權益工具</a:t>
            </a:r>
            <a:r>
              <a:rPr lang="en-US" altLang="zh-TW" b="1" dirty="0" smtClean="0"/>
              <a:t>)</a:t>
            </a:r>
            <a:r>
              <a:rPr lang="zh-TW" altLang="en-US" b="1" dirty="0" smtClean="0"/>
              <a:t>，且該合約是下列二者之一：</a:t>
            </a:r>
            <a:endParaRPr lang="en-US" altLang="zh-TW" b="1" dirty="0" smtClean="0"/>
          </a:p>
          <a:p>
            <a:pPr marL="514350" indent="-514350">
              <a:buFont typeface="Wingdings" panose="05000000000000000000" pitchFamily="2" charset="2"/>
              <a:buAutoNum type="circleNumWdWhitePlain"/>
            </a:pPr>
            <a:r>
              <a:rPr lang="zh-TW" altLang="en-US" sz="2600" b="1" dirty="0" smtClean="0"/>
              <a:t>企業必須收取或可能必須收取變動數量企業本身權益工具的非衍生工具</a:t>
            </a:r>
            <a:r>
              <a:rPr lang="en-US" altLang="zh-TW" sz="2600" b="1" dirty="0"/>
              <a:t/>
            </a:r>
            <a:br>
              <a:rPr lang="en-US" altLang="zh-TW" sz="2600" b="1" dirty="0"/>
            </a:br>
            <a:r>
              <a:rPr lang="zh-TW" altLang="en-US" sz="2600" b="1" dirty="0" smtClean="0"/>
              <a:t>例如：合約規定債務人可以企業本身的股票償還積欠企業的債務，其金額固定，但股數則隨每股市價的變動而變動</a:t>
            </a:r>
            <a:endParaRPr lang="en-US" altLang="zh-TW" sz="2600" b="1" dirty="0"/>
          </a:p>
          <a:p>
            <a:pPr marL="514350" indent="-514350">
              <a:buFont typeface="Wingdings" panose="05000000000000000000" pitchFamily="2" charset="2"/>
              <a:buAutoNum type="circleNumWdWhitePlain"/>
            </a:pPr>
            <a:r>
              <a:rPr lang="zh-TW" altLang="en-US" sz="2600" b="1" dirty="0" smtClean="0"/>
              <a:t>非以或可能非以固定金額現金或其他金融資產交換固定數量企業本身權益工具的方式交割的衍生工具</a:t>
            </a:r>
            <a:r>
              <a:rPr lang="en-US" altLang="zh-TW" sz="2600" b="1" dirty="0" smtClean="0"/>
              <a:t/>
            </a:r>
            <a:br>
              <a:rPr lang="en-US" altLang="zh-TW" sz="2600" b="1" dirty="0" smtClean="0"/>
            </a:br>
            <a:r>
              <a:rPr lang="zh-TW" altLang="en-US" sz="2600" b="1" dirty="0" smtClean="0"/>
              <a:t>例如：以股份淨額交割且以企業本身的普通股為標的物的遠期購買合約</a:t>
            </a:r>
            <a:endParaRPr lang="en-US" altLang="zh-TW" sz="2600" b="1" dirty="0" smtClean="0"/>
          </a:p>
          <a:p>
            <a:pPr marL="0" indent="0">
              <a:buNone/>
            </a:pPr>
            <a:endParaRPr lang="en-US" altLang="zh-TW" sz="2600" b="1" dirty="0" smtClean="0"/>
          </a:p>
          <a:p>
            <a:pPr marL="0" indent="0">
              <a:buNone/>
            </a:pPr>
            <a:endParaRPr lang="zh-TW" altLang="en-US" dirty="0"/>
          </a:p>
        </p:txBody>
      </p:sp>
    </p:spTree>
    <p:extLst>
      <p:ext uri="{BB962C8B-B14F-4D97-AF65-F5344CB8AC3E}">
        <p14:creationId xmlns:p14="http://schemas.microsoft.com/office/powerpoint/2010/main" val="55355435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196752"/>
            <a:ext cx="8856000" cy="5400600"/>
          </a:xfrm>
        </p:spPr>
        <p:txBody>
          <a:bodyPr/>
          <a:lstStyle/>
          <a:p>
            <a:pPr marL="0" indent="0">
              <a:lnSpc>
                <a:spcPct val="90000"/>
              </a:lnSpc>
              <a:buNone/>
            </a:pPr>
            <a:r>
              <a:rPr lang="en-US" altLang="zh-TW" sz="2400" dirty="0"/>
              <a:t>1.</a:t>
            </a:r>
            <a:r>
              <a:rPr lang="zh-TW" altLang="en-US" sz="2400" dirty="0"/>
              <a:t>透過其他綜合損益按公允價值衡量之金融資產─債務</a:t>
            </a:r>
            <a:r>
              <a:rPr lang="zh-TW" altLang="en-US" sz="2400" dirty="0" smtClean="0"/>
              <a:t>工具</a:t>
            </a:r>
            <a:r>
              <a:rPr lang="en-US" altLang="zh-TW" sz="2400" dirty="0"/>
              <a:t> </a:t>
            </a:r>
            <a:r>
              <a:rPr lang="en-US" altLang="zh-TW" sz="2400" dirty="0" smtClean="0"/>
              <a:t>  </a:t>
            </a:r>
          </a:p>
          <a:p>
            <a:pPr marL="0" indent="0">
              <a:lnSpc>
                <a:spcPct val="90000"/>
              </a:lnSpc>
              <a:buNone/>
            </a:pPr>
            <a:r>
              <a:rPr lang="en-US" altLang="zh-TW" sz="2400" b="1" dirty="0">
                <a:solidFill>
                  <a:srgbClr val="FF0000"/>
                </a:solidFill>
              </a:rPr>
              <a:t> </a:t>
            </a:r>
            <a:r>
              <a:rPr lang="en-US" altLang="zh-TW" sz="2400" b="1" dirty="0" smtClean="0">
                <a:solidFill>
                  <a:srgbClr val="FF0000"/>
                </a:solidFill>
              </a:rPr>
              <a:t>    (</a:t>
            </a:r>
            <a:r>
              <a:rPr lang="en-US" altLang="zh-TW" sz="2400" b="1" dirty="0">
                <a:solidFill>
                  <a:srgbClr val="FF0000"/>
                </a:solidFill>
              </a:rPr>
              <a:t>FVOCI─R</a:t>
            </a:r>
            <a:r>
              <a:rPr lang="en-US" altLang="zh-TW" sz="2400" b="1" dirty="0" smtClean="0">
                <a:solidFill>
                  <a:srgbClr val="FF0000"/>
                </a:solidFill>
              </a:rPr>
              <a:t>)</a:t>
            </a:r>
          </a:p>
          <a:p>
            <a:pPr marL="0" indent="0">
              <a:lnSpc>
                <a:spcPct val="90000"/>
              </a:lnSpc>
              <a:buNone/>
            </a:pPr>
            <a:r>
              <a:rPr lang="en-US" altLang="zh-TW" sz="2400" dirty="0"/>
              <a:t>(1)</a:t>
            </a:r>
            <a:r>
              <a:rPr lang="zh-TW" altLang="en-US" sz="2400" dirty="0"/>
              <a:t>入帳金額（包括交易價格及交易成本），溢、折價的攤銷及期未總帳面</a:t>
            </a:r>
            <a:r>
              <a:rPr lang="zh-TW" altLang="en-US" sz="2400" dirty="0" smtClean="0"/>
              <a:t>金額的</a:t>
            </a:r>
            <a:r>
              <a:rPr lang="zh-TW" altLang="en-US" sz="2400" dirty="0"/>
              <a:t>決定，均與「按攤銷後成本衡量之金融資產」完全相同。</a:t>
            </a:r>
          </a:p>
          <a:p>
            <a:pPr marL="0" indent="0">
              <a:lnSpc>
                <a:spcPct val="90000"/>
              </a:lnSpc>
              <a:buNone/>
            </a:pPr>
            <a:r>
              <a:rPr lang="en-US" altLang="zh-TW" sz="2400" dirty="0"/>
              <a:t>(2)</a:t>
            </a:r>
            <a:r>
              <a:rPr lang="zh-TW" altLang="en-US" sz="2400" dirty="0"/>
              <a:t>期未將總帳面金額調整至公允價值，其差額為未實現</a:t>
            </a:r>
            <a:r>
              <a:rPr lang="zh-TW" altLang="en-US" sz="2400" dirty="0" smtClean="0"/>
              <a:t>損益，</a:t>
            </a:r>
            <a:r>
              <a:rPr lang="zh-TW" altLang="en-US" sz="2400" dirty="0"/>
              <a:t>該</a:t>
            </a:r>
            <a:r>
              <a:rPr lang="zh-TW" altLang="en-US" sz="2400" dirty="0" smtClean="0"/>
              <a:t>項目</a:t>
            </a:r>
            <a:r>
              <a:rPr lang="zh-TW" altLang="en-US" sz="2400" dirty="0"/>
              <a:t>係綜合損益表之其他綜合損益項目，結帳時</a:t>
            </a:r>
            <a:r>
              <a:rPr lang="zh-TW" altLang="en-US" sz="2400" dirty="0" smtClean="0"/>
              <a:t>轉入其他權益。</a:t>
            </a:r>
            <a:endParaRPr lang="en-US" altLang="zh-TW" sz="2400" dirty="0" smtClean="0"/>
          </a:p>
          <a:p>
            <a:pPr marL="0" indent="0">
              <a:lnSpc>
                <a:spcPct val="90000"/>
              </a:lnSpc>
              <a:buNone/>
            </a:pPr>
            <a:r>
              <a:rPr lang="en-US" altLang="zh-TW" sz="2400" dirty="0"/>
              <a:t>(3)</a:t>
            </a:r>
            <a:r>
              <a:rPr lang="zh-TW" altLang="en-US" sz="2400" dirty="0"/>
              <a:t>若前期已有調整公允價值變動的未實現損益餘額，則本期只要調整變動差額即可</a:t>
            </a:r>
            <a:r>
              <a:rPr lang="zh-TW" altLang="en-US" sz="2400" dirty="0" smtClean="0"/>
              <a:t>。</a:t>
            </a:r>
            <a:endParaRPr lang="en-US" altLang="zh-TW" sz="2400" dirty="0" smtClean="0"/>
          </a:p>
          <a:p>
            <a:pPr marL="0" indent="0">
              <a:lnSpc>
                <a:spcPct val="90000"/>
              </a:lnSpc>
              <a:buNone/>
            </a:pPr>
            <a:r>
              <a:rPr lang="en-US" altLang="zh-TW" sz="2400" dirty="0"/>
              <a:t>(4)</a:t>
            </a:r>
            <a:r>
              <a:rPr lang="zh-TW" altLang="en-US" sz="2400" dirty="0"/>
              <a:t>出售金融資產時，認列應收利息及利息收入至出售日，攤銷溢、折價，得出新的總帳面金額，再將新的總帳面金額透過其他綜合損益調整至淨售價，然後除列各相關項目。</a:t>
            </a:r>
          </a:p>
          <a:p>
            <a:pPr marL="0" indent="0">
              <a:lnSpc>
                <a:spcPct val="90000"/>
              </a:lnSpc>
              <a:buNone/>
            </a:pPr>
            <a:r>
              <a:rPr lang="en-US" altLang="zh-TW" sz="2400" dirty="0"/>
              <a:t>(5)</a:t>
            </a:r>
            <a:r>
              <a:rPr lang="zh-TW" altLang="en-US" sz="2400" dirty="0"/>
              <a:t>累計其他綜合損益應重分類（回收）至出售金額資產損益。</a:t>
            </a:r>
          </a:p>
          <a:p>
            <a:pPr marL="0" indent="0">
              <a:lnSpc>
                <a:spcPct val="90000"/>
              </a:lnSpc>
              <a:buNone/>
            </a:pPr>
            <a:endParaRPr lang="zh-TW" altLang="en-US" sz="2400" dirty="0"/>
          </a:p>
        </p:txBody>
      </p:sp>
    </p:spTree>
    <p:extLst>
      <p:ext uri="{BB962C8B-B14F-4D97-AF65-F5344CB8AC3E}">
        <p14:creationId xmlns:p14="http://schemas.microsoft.com/office/powerpoint/2010/main" val="206565423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435280" cy="863600"/>
          </a:xfrm>
        </p:spPr>
        <p:txBody>
          <a:bodyPr/>
          <a:lstStyle/>
          <a:p>
            <a:r>
              <a:rPr lang="zh-TW" altLang="en-US" dirty="0"/>
              <a:t>釋例</a:t>
            </a:r>
            <a:r>
              <a:rPr lang="en-US" altLang="zh-TW" dirty="0"/>
              <a:t>10</a:t>
            </a:r>
            <a:r>
              <a:rPr lang="zh-TW" altLang="en-US" dirty="0"/>
              <a:t>：「透過其他綜合損益按公允價值</a:t>
            </a:r>
            <a:r>
              <a:rPr lang="zh-TW" altLang="en-US" dirty="0" smtClean="0"/>
              <a:t>衡量</a:t>
            </a:r>
            <a:r>
              <a:rPr lang="en-US" altLang="zh-TW" dirty="0" smtClean="0"/>
              <a:t/>
            </a:r>
            <a:br>
              <a:rPr lang="en-US" altLang="zh-TW" dirty="0" smtClean="0"/>
            </a:br>
            <a:r>
              <a:rPr lang="en-US" altLang="zh-TW" dirty="0"/>
              <a:t> </a:t>
            </a:r>
            <a:r>
              <a:rPr lang="en-US" altLang="zh-TW" dirty="0" smtClean="0"/>
              <a:t>                   </a:t>
            </a:r>
            <a:r>
              <a:rPr lang="zh-TW" altLang="en-US" dirty="0" smtClean="0"/>
              <a:t>之</a:t>
            </a:r>
            <a:r>
              <a:rPr lang="zh-TW" altLang="en-US" dirty="0"/>
              <a:t>金融資產－債券」</a:t>
            </a:r>
          </a:p>
        </p:txBody>
      </p:sp>
      <p:sp>
        <p:nvSpPr>
          <p:cNvPr id="3" name="內容版面配置區 2"/>
          <p:cNvSpPr>
            <a:spLocks noGrp="1"/>
          </p:cNvSpPr>
          <p:nvPr>
            <p:ph idx="1"/>
          </p:nvPr>
        </p:nvSpPr>
        <p:spPr>
          <a:xfrm>
            <a:off x="144000" y="1989138"/>
            <a:ext cx="8856000" cy="4608214"/>
          </a:xfrm>
        </p:spPr>
        <p:txBody>
          <a:bodyPr/>
          <a:lstStyle/>
          <a:p>
            <a:pPr marL="0" indent="0">
              <a:buNone/>
            </a:pPr>
            <a:r>
              <a:rPr lang="zh-TW" altLang="en-US" sz="2400" dirty="0"/>
              <a:t>巨輝公司於</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日購入永裕公司發行的公司債，面額</a:t>
            </a:r>
            <a:r>
              <a:rPr lang="en-US" altLang="zh-TW" sz="2400" dirty="0"/>
              <a:t>$100,000</a:t>
            </a:r>
            <a:r>
              <a:rPr lang="zh-TW" altLang="en-US" sz="2400" dirty="0"/>
              <a:t>，票面利率</a:t>
            </a:r>
            <a:r>
              <a:rPr lang="en-US" altLang="zh-TW" sz="2400" dirty="0"/>
              <a:t>6%</a:t>
            </a:r>
            <a:r>
              <a:rPr lang="zh-TW" altLang="en-US" sz="2400" dirty="0"/>
              <a:t>，每年</a:t>
            </a:r>
            <a:r>
              <a:rPr lang="en-US" altLang="zh-TW" sz="2400" dirty="0"/>
              <a:t>12</a:t>
            </a:r>
            <a:r>
              <a:rPr lang="zh-TW" altLang="en-US" sz="2400" dirty="0"/>
              <a:t>月</a:t>
            </a:r>
            <a:r>
              <a:rPr lang="en-US" altLang="zh-TW" sz="2400" dirty="0"/>
              <a:t>31</a:t>
            </a:r>
            <a:r>
              <a:rPr lang="zh-TW" altLang="en-US" sz="2400" dirty="0"/>
              <a:t>日付息，</a:t>
            </a:r>
            <a:r>
              <a:rPr lang="en-US" altLang="zh-TW" sz="2400" dirty="0"/>
              <a:t>X4</a:t>
            </a:r>
            <a:r>
              <a:rPr lang="zh-TW" altLang="en-US" sz="2400" dirty="0"/>
              <a:t>年</a:t>
            </a:r>
            <a:r>
              <a:rPr lang="en-US" altLang="zh-TW" sz="2400" dirty="0"/>
              <a:t>12</a:t>
            </a:r>
            <a:r>
              <a:rPr lang="zh-TW" altLang="en-US" sz="2400" dirty="0"/>
              <a:t>月</a:t>
            </a:r>
            <a:r>
              <a:rPr lang="en-US" altLang="zh-TW" sz="2400" dirty="0"/>
              <a:t>31</a:t>
            </a:r>
            <a:r>
              <a:rPr lang="zh-TW" altLang="en-US" sz="2400" dirty="0"/>
              <a:t>日到期。按</a:t>
            </a:r>
            <a:r>
              <a:rPr lang="en-US" altLang="zh-TW" sz="2400" dirty="0"/>
              <a:t>$102,570</a:t>
            </a:r>
            <a:r>
              <a:rPr lang="zh-TW" altLang="en-US" sz="2400" dirty="0"/>
              <a:t>價格加計</a:t>
            </a:r>
            <a:r>
              <a:rPr lang="en-US" altLang="zh-TW" sz="2400" dirty="0"/>
              <a:t>$153</a:t>
            </a:r>
            <a:r>
              <a:rPr lang="zh-TW" altLang="en-US" sz="2400" dirty="0"/>
              <a:t>手續費購入，分類為透過其他綜合損益按公允價值衡量之金融資產。</a:t>
            </a:r>
          </a:p>
          <a:p>
            <a:pPr marL="0" indent="0">
              <a:buNone/>
            </a:pPr>
            <a:r>
              <a:rPr lang="zh-TW" altLang="en-US" sz="2400" dirty="0"/>
              <a:t>試作：</a:t>
            </a:r>
          </a:p>
          <a:p>
            <a:pPr marL="0" indent="0">
              <a:buNone/>
            </a:pPr>
            <a:r>
              <a:rPr lang="en-US" altLang="zh-TW" sz="2400" dirty="0"/>
              <a:t>(1)X1</a:t>
            </a:r>
            <a:r>
              <a:rPr lang="zh-TW" altLang="en-US" sz="2400" dirty="0"/>
              <a:t>年</a:t>
            </a:r>
            <a:r>
              <a:rPr lang="en-US" altLang="zh-TW" sz="2400" dirty="0"/>
              <a:t>12</a:t>
            </a:r>
            <a:r>
              <a:rPr lang="zh-TW" altLang="en-US" sz="2400" dirty="0"/>
              <a:t>月</a:t>
            </a:r>
            <a:r>
              <a:rPr lang="en-US" altLang="zh-TW" sz="2400" dirty="0"/>
              <a:t>31</a:t>
            </a:r>
            <a:r>
              <a:rPr lang="zh-TW" altLang="en-US" sz="2400" dirty="0"/>
              <a:t>日購入債券之分錄。</a:t>
            </a:r>
          </a:p>
          <a:p>
            <a:pPr marL="0" indent="0">
              <a:buNone/>
            </a:pPr>
            <a:r>
              <a:rPr lang="en-US" altLang="zh-TW" sz="2400" dirty="0"/>
              <a:t>(2)X2</a:t>
            </a:r>
            <a:r>
              <a:rPr lang="zh-TW" altLang="en-US" sz="2400" dirty="0"/>
              <a:t>年</a:t>
            </a:r>
            <a:r>
              <a:rPr lang="en-US" altLang="zh-TW" sz="2400" dirty="0"/>
              <a:t>12</a:t>
            </a:r>
            <a:r>
              <a:rPr lang="zh-TW" altLang="en-US" sz="2400" dirty="0"/>
              <a:t>月</a:t>
            </a:r>
            <a:r>
              <a:rPr lang="en-US" altLang="zh-TW" sz="2400" dirty="0"/>
              <a:t>31</a:t>
            </a:r>
            <a:r>
              <a:rPr lang="zh-TW" altLang="en-US" sz="2400" dirty="0"/>
              <a:t>日之分錄，當日該債券之公允價值為</a:t>
            </a:r>
            <a:r>
              <a:rPr lang="en-US" altLang="zh-TW" sz="2400" dirty="0"/>
              <a:t>$104,200</a:t>
            </a:r>
            <a:r>
              <a:rPr lang="zh-TW" altLang="en-US" sz="2400" dirty="0"/>
              <a:t>。</a:t>
            </a:r>
          </a:p>
          <a:p>
            <a:pPr marL="0" indent="0">
              <a:buNone/>
            </a:pPr>
            <a:r>
              <a:rPr lang="en-US" altLang="zh-TW" sz="2400" dirty="0"/>
              <a:t>(3)X3</a:t>
            </a:r>
            <a:r>
              <a:rPr lang="zh-TW" altLang="en-US" sz="2400" dirty="0"/>
              <a:t>年</a:t>
            </a:r>
            <a:r>
              <a:rPr lang="en-US" altLang="zh-TW" sz="2400" dirty="0"/>
              <a:t>12</a:t>
            </a:r>
            <a:r>
              <a:rPr lang="zh-TW" altLang="en-US" sz="2400" dirty="0"/>
              <a:t>月</a:t>
            </a:r>
            <a:r>
              <a:rPr lang="en-US" altLang="zh-TW" sz="2400" dirty="0"/>
              <a:t>31</a:t>
            </a:r>
            <a:r>
              <a:rPr lang="zh-TW" altLang="en-US" sz="2400" dirty="0"/>
              <a:t>日之分錄，當日該債券之公允價值為</a:t>
            </a:r>
            <a:r>
              <a:rPr lang="en-US" altLang="zh-TW" sz="2400" dirty="0"/>
              <a:t>$103,000</a:t>
            </a:r>
            <a:r>
              <a:rPr lang="zh-TW" altLang="en-US" sz="2400" dirty="0"/>
              <a:t>。</a:t>
            </a:r>
          </a:p>
          <a:p>
            <a:pPr marL="0" indent="0">
              <a:buNone/>
            </a:pPr>
            <a:r>
              <a:rPr lang="en-US" altLang="zh-TW" sz="2400" dirty="0"/>
              <a:t>(4)X4</a:t>
            </a:r>
            <a:r>
              <a:rPr lang="zh-TW" altLang="en-US" sz="2400" dirty="0"/>
              <a:t>年</a:t>
            </a:r>
            <a:r>
              <a:rPr lang="en-US" altLang="zh-TW" sz="2400" dirty="0"/>
              <a:t>9</a:t>
            </a:r>
            <a:r>
              <a:rPr lang="zh-TW" altLang="en-US" sz="2400" dirty="0"/>
              <a:t>月</a:t>
            </a:r>
            <a:r>
              <a:rPr lang="en-US" altLang="zh-TW" sz="2400" dirty="0"/>
              <a:t>30</a:t>
            </a:r>
            <a:r>
              <a:rPr lang="zh-TW" altLang="en-US" sz="2400" dirty="0"/>
              <a:t>日將該債券以</a:t>
            </a:r>
            <a:r>
              <a:rPr lang="en-US" altLang="zh-TW" sz="2400" dirty="0"/>
              <a:t>$105,356</a:t>
            </a:r>
            <a:r>
              <a:rPr lang="zh-TW" altLang="en-US" sz="2400" dirty="0"/>
              <a:t>出售（扣除交易成本、包含應收利息），作出售投資之分錄。</a:t>
            </a:r>
          </a:p>
        </p:txBody>
      </p:sp>
    </p:spTree>
    <p:extLst>
      <p:ext uri="{BB962C8B-B14F-4D97-AF65-F5344CB8AC3E}">
        <p14:creationId xmlns:p14="http://schemas.microsoft.com/office/powerpoint/2010/main" val="163902691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196752"/>
            <a:ext cx="8856000" cy="5355312"/>
          </a:xfrm>
          <a:prstGeom prst="rect">
            <a:avLst/>
          </a:prstGeom>
        </p:spPr>
        <p:txBody>
          <a:bodyPr>
            <a:spAutoFit/>
          </a:bodyPr>
          <a:lstStyle/>
          <a:p>
            <a:r>
              <a:rPr lang="en-US" altLang="zh-TW" dirty="0"/>
              <a:t>(</a:t>
            </a:r>
            <a:r>
              <a:rPr lang="en-US" altLang="zh-TW" dirty="0" smtClean="0"/>
              <a:t>1)X1/12/31</a:t>
            </a:r>
            <a:r>
              <a:rPr lang="zh-TW" altLang="en-US" dirty="0" smtClean="0"/>
              <a:t>透過</a:t>
            </a:r>
            <a:r>
              <a:rPr lang="zh-TW" altLang="en-US" dirty="0"/>
              <a:t>其他綜合損益按公允價值衡量之金融資產－</a:t>
            </a:r>
            <a:r>
              <a:rPr lang="zh-TW" altLang="en-US" dirty="0" smtClean="0"/>
              <a:t>債券        </a:t>
            </a:r>
            <a:r>
              <a:rPr lang="en-US" altLang="zh-TW" dirty="0" smtClean="0"/>
              <a:t>102,723</a:t>
            </a:r>
            <a:r>
              <a:rPr lang="en-US" altLang="zh-TW" dirty="0"/>
              <a:t>*	</a:t>
            </a:r>
          </a:p>
          <a:p>
            <a:r>
              <a:rPr lang="en-US" altLang="zh-TW" dirty="0"/>
              <a:t>	</a:t>
            </a:r>
            <a:r>
              <a:rPr lang="zh-TW" altLang="en-US" dirty="0"/>
              <a:t>　　</a:t>
            </a:r>
            <a:r>
              <a:rPr lang="zh-TW" altLang="en-US" dirty="0" smtClean="0"/>
              <a:t>    現</a:t>
            </a:r>
            <a:r>
              <a:rPr lang="zh-TW" altLang="en-US" dirty="0"/>
              <a:t>　　金		</a:t>
            </a:r>
            <a:r>
              <a:rPr lang="en-US" altLang="zh-TW" dirty="0" smtClean="0"/>
              <a:t>				        102,723</a:t>
            </a:r>
            <a:endParaRPr lang="en-US" altLang="zh-TW" dirty="0"/>
          </a:p>
          <a:p>
            <a:r>
              <a:rPr lang="en-US" altLang="zh-TW" dirty="0"/>
              <a:t>	</a:t>
            </a:r>
            <a:r>
              <a:rPr lang="zh-TW" altLang="en-US" b="1" dirty="0"/>
              <a:t>＊</a:t>
            </a:r>
            <a:r>
              <a:rPr lang="en-US" altLang="zh-TW" b="1" dirty="0"/>
              <a:t>$102,570+$153=$102,723</a:t>
            </a:r>
          </a:p>
          <a:p>
            <a:r>
              <a:rPr lang="en-US" altLang="zh-TW" b="1" dirty="0" smtClean="0"/>
              <a:t>	</a:t>
            </a:r>
            <a:r>
              <a:rPr lang="zh-TW" altLang="en-US" b="1" dirty="0" smtClean="0"/>
              <a:t>認</a:t>
            </a:r>
            <a:r>
              <a:rPr lang="zh-TW" altLang="en-US" b="1" dirty="0"/>
              <a:t>列債券投資。有效利率為</a:t>
            </a:r>
            <a:r>
              <a:rPr lang="en-US" altLang="zh-TW" b="1" dirty="0"/>
              <a:t>5%</a:t>
            </a:r>
            <a:r>
              <a:rPr lang="en-US" altLang="zh-TW" dirty="0"/>
              <a:t>		</a:t>
            </a:r>
          </a:p>
          <a:p>
            <a:r>
              <a:rPr lang="en-US" altLang="zh-TW" dirty="0"/>
              <a:t>(</a:t>
            </a:r>
            <a:r>
              <a:rPr lang="en-US" altLang="zh-TW" dirty="0" smtClean="0"/>
              <a:t>2)X2/12/31</a:t>
            </a:r>
            <a:r>
              <a:rPr lang="zh-TW" altLang="en-US" dirty="0" smtClean="0"/>
              <a:t>現</a:t>
            </a:r>
            <a:r>
              <a:rPr lang="zh-TW" altLang="en-US" dirty="0"/>
              <a:t>　　金	</a:t>
            </a:r>
            <a:r>
              <a:rPr lang="en-US" altLang="zh-TW" dirty="0" smtClean="0"/>
              <a:t>				            6,000</a:t>
            </a:r>
            <a:r>
              <a:rPr lang="en-US" altLang="zh-TW" dirty="0"/>
              <a:t>*	</a:t>
            </a:r>
          </a:p>
          <a:p>
            <a:r>
              <a:rPr lang="en-US" altLang="zh-TW" dirty="0"/>
              <a:t>	</a:t>
            </a:r>
            <a:r>
              <a:rPr lang="zh-TW" altLang="en-US" dirty="0"/>
              <a:t>　　</a:t>
            </a:r>
            <a:r>
              <a:rPr lang="zh-TW" altLang="en-US" dirty="0" smtClean="0"/>
              <a:t>    利息收入</a:t>
            </a:r>
            <a:r>
              <a:rPr lang="zh-TW" altLang="en-US" dirty="0"/>
              <a:t>		</a:t>
            </a:r>
            <a:r>
              <a:rPr lang="en-US" altLang="zh-TW" dirty="0" smtClean="0"/>
              <a:t>				            5,136</a:t>
            </a:r>
            <a:r>
              <a:rPr lang="en-US" altLang="zh-TW" dirty="0"/>
              <a:t>*</a:t>
            </a:r>
          </a:p>
          <a:p>
            <a:r>
              <a:rPr lang="en-US" altLang="zh-TW" dirty="0"/>
              <a:t>	 </a:t>
            </a:r>
            <a:r>
              <a:rPr lang="en-US" altLang="zh-TW" dirty="0" smtClean="0"/>
              <a:t>           </a:t>
            </a:r>
            <a:r>
              <a:rPr lang="zh-TW" altLang="en-US" dirty="0" smtClean="0"/>
              <a:t>透過</a:t>
            </a:r>
            <a:r>
              <a:rPr lang="zh-TW" altLang="en-US" dirty="0"/>
              <a:t>其他綜合損益按公允價值衡量之金融</a:t>
            </a:r>
            <a:r>
              <a:rPr lang="zh-TW" altLang="en-US" dirty="0" smtClean="0"/>
              <a:t>資產－債券</a:t>
            </a:r>
            <a:r>
              <a:rPr lang="en-US" altLang="zh-TW" dirty="0" smtClean="0"/>
              <a:t>	               864</a:t>
            </a:r>
            <a:endParaRPr lang="en-US" altLang="zh-TW" dirty="0"/>
          </a:p>
          <a:p>
            <a:r>
              <a:rPr lang="en-US" altLang="zh-TW" dirty="0"/>
              <a:t>	</a:t>
            </a:r>
            <a:r>
              <a:rPr lang="zh-TW" altLang="en-US" b="1" dirty="0"/>
              <a:t>＊</a:t>
            </a:r>
            <a:r>
              <a:rPr lang="en-US" altLang="zh-TW" b="1" dirty="0"/>
              <a:t>$100,000×6%=$6,000</a:t>
            </a:r>
          </a:p>
          <a:p>
            <a:r>
              <a:rPr lang="en-US" altLang="zh-TW" b="1" dirty="0" smtClean="0"/>
              <a:t>	</a:t>
            </a:r>
            <a:r>
              <a:rPr lang="zh-TW" altLang="en-US" b="1" dirty="0" smtClean="0"/>
              <a:t>＊＊</a:t>
            </a:r>
            <a:r>
              <a:rPr lang="en-US" altLang="zh-TW" b="1" dirty="0" smtClean="0"/>
              <a:t>$</a:t>
            </a:r>
            <a:r>
              <a:rPr lang="en-US" altLang="zh-TW" b="1" dirty="0"/>
              <a:t>102,723×5%=$5,136</a:t>
            </a:r>
          </a:p>
          <a:p>
            <a:r>
              <a:rPr lang="zh-TW" altLang="en-US" b="1" dirty="0"/>
              <a:t>註：溢價攤銷表參見表</a:t>
            </a:r>
            <a:r>
              <a:rPr lang="en-US" altLang="zh-TW" b="1" dirty="0"/>
              <a:t>10-2</a:t>
            </a:r>
          </a:p>
          <a:p>
            <a:r>
              <a:rPr lang="zh-TW" altLang="en-US" b="1" dirty="0"/>
              <a:t>經此分錄後，總帳面金額為</a:t>
            </a:r>
            <a:r>
              <a:rPr lang="en-US" altLang="zh-TW" b="1" dirty="0"/>
              <a:t>$101,859</a:t>
            </a:r>
            <a:r>
              <a:rPr lang="zh-TW" altLang="en-US" b="1" dirty="0"/>
              <a:t>（</a:t>
            </a:r>
            <a:r>
              <a:rPr lang="en-US" altLang="zh-TW" b="1" dirty="0"/>
              <a:t>=$102,723-$864</a:t>
            </a:r>
            <a:r>
              <a:rPr lang="zh-TW" altLang="en-US" b="1" dirty="0" smtClean="0"/>
              <a:t>）</a:t>
            </a:r>
            <a:endParaRPr lang="zh-TW" altLang="en-US" b="1" dirty="0"/>
          </a:p>
          <a:p>
            <a:r>
              <a:rPr lang="en-US" altLang="zh-TW" dirty="0" smtClean="0"/>
              <a:t>	     </a:t>
            </a:r>
            <a:r>
              <a:rPr lang="zh-TW" altLang="en-US" dirty="0" smtClean="0"/>
              <a:t>透過</a:t>
            </a:r>
            <a:r>
              <a:rPr lang="zh-TW" altLang="en-US" dirty="0"/>
              <a:t>其他綜合損益按公允價值衡量之金融資產</a:t>
            </a:r>
            <a:r>
              <a:rPr lang="zh-TW" altLang="en-US" dirty="0" smtClean="0"/>
              <a:t>評價調整</a:t>
            </a:r>
            <a:r>
              <a:rPr lang="en-US" altLang="zh-TW" dirty="0"/>
              <a:t> </a:t>
            </a:r>
            <a:r>
              <a:rPr lang="en-US" altLang="zh-TW" dirty="0" smtClean="0"/>
              <a:t>        2,341</a:t>
            </a:r>
            <a:r>
              <a:rPr lang="en-US" altLang="zh-TW" dirty="0"/>
              <a:t>	</a:t>
            </a:r>
          </a:p>
          <a:p>
            <a:r>
              <a:rPr lang="en-US" altLang="zh-TW" dirty="0"/>
              <a:t>	</a:t>
            </a:r>
            <a:r>
              <a:rPr lang="zh-TW" altLang="en-US" dirty="0"/>
              <a:t>　　</a:t>
            </a:r>
            <a:r>
              <a:rPr lang="zh-TW" altLang="en-US" dirty="0" smtClean="0"/>
              <a:t>     其他</a:t>
            </a:r>
            <a:r>
              <a:rPr lang="zh-TW" altLang="en-US" dirty="0"/>
              <a:t>綜合損益－透過其他綜合損益按公允</a:t>
            </a:r>
            <a:r>
              <a:rPr lang="zh-TW" altLang="en-US" dirty="0" smtClean="0"/>
              <a:t>價值衡量</a:t>
            </a:r>
            <a:r>
              <a:rPr lang="en-US" altLang="zh-TW" dirty="0" smtClean="0"/>
              <a:t/>
            </a:r>
            <a:br>
              <a:rPr lang="en-US" altLang="zh-TW" dirty="0" smtClean="0"/>
            </a:br>
            <a:r>
              <a:rPr lang="en-US" altLang="zh-TW" dirty="0" smtClean="0"/>
              <a:t>		     </a:t>
            </a:r>
            <a:r>
              <a:rPr lang="zh-TW" altLang="en-US" dirty="0" smtClean="0"/>
              <a:t>之</a:t>
            </a:r>
            <a:r>
              <a:rPr lang="zh-TW" altLang="en-US" dirty="0"/>
              <a:t>金融資產未實現損益	</a:t>
            </a:r>
            <a:r>
              <a:rPr lang="en-US" altLang="zh-TW" dirty="0" smtClean="0"/>
              <a:t>			           2,341</a:t>
            </a:r>
            <a:endParaRPr lang="en-US" altLang="zh-TW" dirty="0"/>
          </a:p>
          <a:p>
            <a:r>
              <a:rPr lang="en-US" altLang="zh-TW" dirty="0"/>
              <a:t>	</a:t>
            </a:r>
            <a:r>
              <a:rPr lang="zh-TW" altLang="en-US" b="1" dirty="0"/>
              <a:t>將總帳面金額調整至公允價值（</a:t>
            </a:r>
            <a:r>
              <a:rPr lang="en-US" altLang="zh-TW" b="1" dirty="0"/>
              <a:t>$104,200-$101,859=$2,341</a:t>
            </a:r>
            <a:r>
              <a:rPr lang="zh-TW" altLang="en-US" b="1" dirty="0"/>
              <a:t>）</a:t>
            </a:r>
          </a:p>
          <a:p>
            <a:r>
              <a:rPr lang="zh-TW" altLang="en-US" dirty="0"/>
              <a:t>	</a:t>
            </a:r>
            <a:r>
              <a:rPr lang="zh-TW" altLang="en-US" dirty="0" smtClean="0"/>
              <a:t>     其他</a:t>
            </a:r>
            <a:r>
              <a:rPr lang="zh-TW" altLang="en-US" dirty="0"/>
              <a:t>綜合損益－透過其他綜合損益按公允價值</a:t>
            </a:r>
            <a:r>
              <a:rPr lang="zh-TW" altLang="en-US" dirty="0" smtClean="0"/>
              <a:t>衡量之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a:t>
            </a:r>
            <a:r>
              <a:rPr lang="zh-TW" altLang="en-US" dirty="0" smtClean="0"/>
              <a:t>損益</a:t>
            </a:r>
            <a:r>
              <a:rPr lang="en-US" altLang="zh-TW" dirty="0" smtClean="0"/>
              <a:t>				              2,341</a:t>
            </a:r>
            <a:r>
              <a:rPr lang="en-US" altLang="zh-TW" dirty="0"/>
              <a:t>	</a:t>
            </a:r>
          </a:p>
          <a:p>
            <a:r>
              <a:rPr lang="en-US" altLang="zh-TW" dirty="0"/>
              <a:t>	</a:t>
            </a:r>
            <a:r>
              <a:rPr lang="zh-TW" altLang="en-US" dirty="0"/>
              <a:t>　　</a:t>
            </a:r>
            <a:r>
              <a:rPr lang="zh-TW" altLang="en-US" dirty="0" smtClean="0"/>
              <a:t>     其他</a:t>
            </a:r>
            <a:r>
              <a:rPr lang="zh-TW" altLang="en-US" dirty="0"/>
              <a:t>權益－透過其他綜合損益按公允價值</a:t>
            </a:r>
            <a:r>
              <a:rPr lang="zh-TW" altLang="en-US" dirty="0" smtClean="0"/>
              <a:t>衡量之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a:t>
            </a:r>
            <a:r>
              <a:rPr lang="zh-TW" altLang="en-US" dirty="0" smtClean="0"/>
              <a:t>損益</a:t>
            </a:r>
            <a:r>
              <a:rPr lang="en-US" altLang="zh-TW" dirty="0" smtClean="0"/>
              <a:t>				           2,341</a:t>
            </a:r>
            <a:endParaRPr lang="zh-TW" altLang="en-US" dirty="0"/>
          </a:p>
        </p:txBody>
      </p:sp>
    </p:spTree>
    <p:extLst>
      <p:ext uri="{BB962C8B-B14F-4D97-AF65-F5344CB8AC3E}">
        <p14:creationId xmlns:p14="http://schemas.microsoft.com/office/powerpoint/2010/main" val="128618657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196752"/>
            <a:ext cx="8856000" cy="5493812"/>
          </a:xfrm>
          <a:prstGeom prst="rect">
            <a:avLst/>
          </a:prstGeom>
        </p:spPr>
        <p:txBody>
          <a:bodyPr>
            <a:spAutoFit/>
          </a:bodyPr>
          <a:lstStyle/>
          <a:p>
            <a:pPr>
              <a:lnSpc>
                <a:spcPct val="150000"/>
              </a:lnSpc>
            </a:pPr>
            <a:r>
              <a:rPr lang="en-US" altLang="zh-TW" dirty="0" smtClean="0"/>
              <a:t>(3)X3/12/31</a:t>
            </a:r>
            <a:r>
              <a:rPr lang="zh-TW" altLang="en-US" dirty="0" smtClean="0"/>
              <a:t>現　　金（</a:t>
            </a:r>
            <a:r>
              <a:rPr lang="en-US" altLang="zh-TW" dirty="0" smtClean="0"/>
              <a:t>$100,000×6%</a:t>
            </a:r>
            <a:r>
              <a:rPr lang="zh-TW" altLang="en-US" dirty="0" smtClean="0"/>
              <a:t>）	</a:t>
            </a:r>
            <a:r>
              <a:rPr lang="en-US" altLang="zh-TW" dirty="0" smtClean="0"/>
              <a:t>			6,000	</a:t>
            </a:r>
          </a:p>
          <a:p>
            <a:pPr>
              <a:lnSpc>
                <a:spcPct val="150000"/>
              </a:lnSpc>
            </a:pPr>
            <a:r>
              <a:rPr lang="en-US" altLang="zh-TW" dirty="0" smtClean="0"/>
              <a:t>	</a:t>
            </a:r>
            <a:r>
              <a:rPr lang="zh-TW" altLang="en-US" dirty="0" smtClean="0"/>
              <a:t>　　    利息收入（</a:t>
            </a:r>
            <a:r>
              <a:rPr lang="en-US" altLang="zh-TW" dirty="0" smtClean="0"/>
              <a:t>$101,859×5%</a:t>
            </a:r>
            <a:r>
              <a:rPr lang="zh-TW" altLang="en-US" dirty="0" smtClean="0"/>
              <a:t>）		</a:t>
            </a:r>
            <a:r>
              <a:rPr lang="en-US" altLang="zh-TW" dirty="0" smtClean="0"/>
              <a:t>		             5,093</a:t>
            </a:r>
          </a:p>
          <a:p>
            <a:pPr>
              <a:lnSpc>
                <a:spcPct val="150000"/>
              </a:lnSpc>
            </a:pPr>
            <a:r>
              <a:rPr lang="en-US" altLang="zh-TW" dirty="0" smtClean="0"/>
              <a:t>	</a:t>
            </a:r>
            <a:r>
              <a:rPr lang="zh-TW" altLang="en-US" dirty="0" smtClean="0"/>
              <a:t>　　    透過其他綜合損益按公允價值衡量之金融資產－債券</a:t>
            </a:r>
            <a:r>
              <a:rPr lang="en-US" altLang="zh-TW" dirty="0" smtClean="0"/>
              <a:t>		907</a:t>
            </a:r>
          </a:p>
          <a:p>
            <a:pPr>
              <a:lnSpc>
                <a:spcPct val="150000"/>
              </a:lnSpc>
            </a:pPr>
            <a:r>
              <a:rPr lang="en-US" altLang="zh-TW" dirty="0" smtClean="0"/>
              <a:t>	</a:t>
            </a:r>
            <a:r>
              <a:rPr lang="zh-TW" altLang="en-US" b="1" dirty="0" smtClean="0"/>
              <a:t>經此分錄後，總帳面金額為</a:t>
            </a:r>
            <a:r>
              <a:rPr lang="en-US" altLang="zh-TW" b="1" dirty="0" smtClean="0"/>
              <a:t>$100,952</a:t>
            </a:r>
            <a:r>
              <a:rPr lang="zh-TW" altLang="en-US" b="1" dirty="0" smtClean="0"/>
              <a:t>（</a:t>
            </a:r>
            <a:r>
              <a:rPr lang="en-US" altLang="zh-TW" b="1" dirty="0" smtClean="0"/>
              <a:t>=$101,859-$907</a:t>
            </a:r>
            <a:r>
              <a:rPr lang="zh-TW" altLang="en-US" b="1" dirty="0" smtClean="0"/>
              <a:t>）</a:t>
            </a:r>
          </a:p>
          <a:p>
            <a:pPr>
              <a:lnSpc>
                <a:spcPct val="150000"/>
              </a:lnSpc>
            </a:pPr>
            <a:r>
              <a:rPr lang="zh-TW" altLang="en-US" dirty="0" smtClean="0"/>
              <a:t>	    其他綜合損益－透過其他綜合損益按公允價值衡量之</a:t>
            </a:r>
            <a:r>
              <a:rPr lang="en-US" altLang="zh-TW" dirty="0" smtClean="0"/>
              <a:t/>
            </a:r>
            <a:br>
              <a:rPr lang="en-US" altLang="zh-TW" dirty="0" smtClean="0"/>
            </a:br>
            <a:r>
              <a:rPr lang="en-US" altLang="zh-TW" dirty="0" smtClean="0"/>
              <a:t>	           </a:t>
            </a:r>
            <a:r>
              <a:rPr lang="zh-TW" altLang="en-US" dirty="0" smtClean="0"/>
              <a:t>金融資產未實現損益</a:t>
            </a:r>
            <a:r>
              <a:rPr lang="en-US" altLang="zh-TW" dirty="0" smtClean="0"/>
              <a:t>					   293	</a:t>
            </a:r>
            <a:r>
              <a:rPr lang="zh-TW" altLang="en-US" dirty="0" smtClean="0"/>
              <a:t>　　</a:t>
            </a:r>
            <a:endParaRPr lang="en-US" altLang="zh-TW" dirty="0" smtClean="0"/>
          </a:p>
          <a:p>
            <a:pPr>
              <a:lnSpc>
                <a:spcPct val="150000"/>
              </a:lnSpc>
            </a:pPr>
            <a:r>
              <a:rPr lang="en-US" altLang="zh-TW" dirty="0" smtClean="0"/>
              <a:t>	            </a:t>
            </a:r>
            <a:r>
              <a:rPr lang="zh-TW" altLang="en-US" dirty="0" smtClean="0"/>
              <a:t>透過其他綜合損益按公允價值衡量之金融資產評價調整</a:t>
            </a:r>
            <a:r>
              <a:rPr lang="en-US" altLang="zh-TW" dirty="0" smtClean="0"/>
              <a:t>		293</a:t>
            </a:r>
          </a:p>
          <a:p>
            <a:pPr>
              <a:lnSpc>
                <a:spcPct val="150000"/>
              </a:lnSpc>
            </a:pPr>
            <a:r>
              <a:rPr lang="zh-TW" altLang="en-US" b="1" dirty="0"/>
              <a:t> </a:t>
            </a:r>
            <a:r>
              <a:rPr lang="zh-TW" altLang="en-US" b="1" dirty="0" smtClean="0"/>
              <a:t>        公允價值</a:t>
            </a:r>
            <a:r>
              <a:rPr lang="en-US" altLang="zh-TW" b="1" dirty="0" smtClean="0"/>
              <a:t>$103,000-</a:t>
            </a:r>
            <a:r>
              <a:rPr lang="zh-TW" altLang="en-US" b="1" dirty="0" smtClean="0"/>
              <a:t>總帳面金額</a:t>
            </a:r>
            <a:r>
              <a:rPr lang="en-US" altLang="zh-TW" b="1" dirty="0" smtClean="0"/>
              <a:t>$100,952=$2,048</a:t>
            </a:r>
            <a:r>
              <a:rPr lang="en-US" altLang="zh-TW" b="1" dirty="0" smtClean="0">
                <a:solidFill>
                  <a:srgbClr val="FF0000"/>
                </a:solidFill>
              </a:rPr>
              <a:t>…</a:t>
            </a:r>
            <a:r>
              <a:rPr lang="zh-TW" altLang="en-US" b="1" dirty="0" smtClean="0">
                <a:solidFill>
                  <a:srgbClr val="FF0000"/>
                </a:solidFill>
              </a:rPr>
              <a:t>其他綜合損益應有之貸方餘額</a:t>
            </a:r>
            <a:r>
              <a:rPr lang="zh-TW" altLang="en-US" dirty="0" smtClean="0">
                <a:solidFill>
                  <a:srgbClr val="FF0000"/>
                </a:solidFill>
              </a:rPr>
              <a:t>。</a:t>
            </a:r>
          </a:p>
          <a:p>
            <a:pPr>
              <a:lnSpc>
                <a:spcPct val="150000"/>
              </a:lnSpc>
            </a:pPr>
            <a:r>
              <a:rPr lang="zh-TW" altLang="en-US" b="1" dirty="0"/>
              <a:t> </a:t>
            </a:r>
            <a:r>
              <a:rPr lang="zh-TW" altLang="en-US" b="1" dirty="0" smtClean="0"/>
              <a:t>        </a:t>
            </a:r>
            <a:r>
              <a:rPr lang="en-US" altLang="zh-TW" b="1" dirty="0" smtClean="0"/>
              <a:t>$2,048</a:t>
            </a:r>
            <a:r>
              <a:rPr lang="zh-TW" altLang="en-US" b="1" dirty="0" smtClean="0"/>
              <a:t>－已提列其他綜合損益貸餘</a:t>
            </a:r>
            <a:r>
              <a:rPr lang="en-US" altLang="zh-TW" b="1" dirty="0" smtClean="0"/>
              <a:t>$2,341=</a:t>
            </a:r>
            <a:r>
              <a:rPr lang="zh-TW" altLang="en-US" b="1" dirty="0" smtClean="0"/>
              <a:t>－</a:t>
            </a:r>
            <a:r>
              <a:rPr lang="en-US" altLang="zh-TW" b="1" dirty="0" smtClean="0"/>
              <a:t>$293</a:t>
            </a:r>
            <a:r>
              <a:rPr lang="en-US" altLang="zh-TW" b="1" dirty="0" smtClean="0">
                <a:solidFill>
                  <a:srgbClr val="FF0000"/>
                </a:solidFill>
              </a:rPr>
              <a:t>…</a:t>
            </a:r>
            <a:r>
              <a:rPr lang="zh-TW" altLang="en-US" b="1" dirty="0" smtClean="0">
                <a:solidFill>
                  <a:srgbClr val="FF0000"/>
                </a:solidFill>
              </a:rPr>
              <a:t>應沖銷之其他綜合損益貸餘</a:t>
            </a:r>
            <a:r>
              <a:rPr lang="zh-TW" altLang="en-US" dirty="0" smtClean="0">
                <a:solidFill>
                  <a:srgbClr val="FF0000"/>
                </a:solidFill>
              </a:rPr>
              <a:t>。</a:t>
            </a:r>
          </a:p>
          <a:p>
            <a:pPr>
              <a:lnSpc>
                <a:spcPct val="150000"/>
              </a:lnSpc>
            </a:pPr>
            <a:r>
              <a:rPr lang="en-US" altLang="zh-TW" dirty="0" smtClean="0"/>
              <a:t>	     </a:t>
            </a:r>
            <a:r>
              <a:rPr lang="zh-TW" altLang="en-US" dirty="0" smtClean="0"/>
              <a:t>其他權益－透過其他綜合損益按公允價值衡量之</a:t>
            </a:r>
            <a:r>
              <a:rPr lang="en-US" altLang="zh-TW" dirty="0" smtClean="0"/>
              <a:t/>
            </a:r>
            <a:br>
              <a:rPr lang="en-US" altLang="zh-TW" dirty="0" smtClean="0"/>
            </a:br>
            <a:r>
              <a:rPr lang="en-US" altLang="zh-TW" dirty="0" smtClean="0"/>
              <a:t>	         </a:t>
            </a:r>
            <a:r>
              <a:rPr lang="zh-TW" altLang="en-US" dirty="0" smtClean="0"/>
              <a:t>金融資產未實現損益</a:t>
            </a:r>
            <a:r>
              <a:rPr lang="en-US" altLang="zh-TW" dirty="0" smtClean="0"/>
              <a:t>					   293	          </a:t>
            </a:r>
          </a:p>
          <a:p>
            <a:pPr>
              <a:lnSpc>
                <a:spcPct val="150000"/>
              </a:lnSpc>
            </a:pPr>
            <a:r>
              <a:rPr lang="en-US" altLang="zh-TW" dirty="0"/>
              <a:t>	</a:t>
            </a:r>
            <a:r>
              <a:rPr lang="en-US" altLang="zh-TW" dirty="0" smtClean="0"/>
              <a:t>             </a:t>
            </a:r>
            <a:r>
              <a:rPr lang="zh-TW" altLang="en-US" dirty="0" smtClean="0"/>
              <a:t>其他綜合損益－透過其他綜合損益按公允價值衡量之</a:t>
            </a:r>
            <a:r>
              <a:rPr lang="en-US" altLang="zh-TW" dirty="0" smtClean="0"/>
              <a:t/>
            </a:r>
            <a:br>
              <a:rPr lang="en-US" altLang="zh-TW" dirty="0" smtClean="0"/>
            </a:br>
            <a:r>
              <a:rPr lang="en-US" altLang="zh-TW" dirty="0" smtClean="0"/>
              <a:t>	                 </a:t>
            </a:r>
            <a:r>
              <a:rPr lang="zh-TW" altLang="en-US" dirty="0" smtClean="0"/>
              <a:t>金融資產未實現損益</a:t>
            </a:r>
            <a:r>
              <a:rPr lang="en-US" altLang="zh-TW" dirty="0" smtClean="0"/>
              <a:t>					293</a:t>
            </a:r>
          </a:p>
        </p:txBody>
      </p:sp>
    </p:spTree>
    <p:extLst>
      <p:ext uri="{BB962C8B-B14F-4D97-AF65-F5344CB8AC3E}">
        <p14:creationId xmlns:p14="http://schemas.microsoft.com/office/powerpoint/2010/main" val="198231161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000" y="1196752"/>
            <a:ext cx="8856000" cy="4805226"/>
          </a:xfrm>
          <a:prstGeom prst="rect">
            <a:avLst/>
          </a:prstGeom>
        </p:spPr>
        <p:txBody>
          <a:bodyPr>
            <a:spAutoFit/>
          </a:bodyPr>
          <a:lstStyle/>
          <a:p>
            <a:pPr>
              <a:lnSpc>
                <a:spcPct val="114000"/>
              </a:lnSpc>
            </a:pPr>
            <a:r>
              <a:rPr lang="en-US" altLang="zh-TW" dirty="0"/>
              <a:t>(4)X4/9/3	</a:t>
            </a:r>
            <a:r>
              <a:rPr lang="zh-TW" altLang="en-US" dirty="0"/>
              <a:t>應收利息（</a:t>
            </a:r>
            <a:r>
              <a:rPr lang="en-US" altLang="zh-TW" dirty="0"/>
              <a:t>$100,000×6%×9/12</a:t>
            </a:r>
            <a:r>
              <a:rPr lang="zh-TW" altLang="en-US" dirty="0"/>
              <a:t>）	</a:t>
            </a:r>
            <a:r>
              <a:rPr lang="en-US" altLang="zh-TW" dirty="0" smtClean="0"/>
              <a:t>			4,500</a:t>
            </a:r>
            <a:r>
              <a:rPr lang="en-US" altLang="zh-TW" dirty="0"/>
              <a:t>	</a:t>
            </a:r>
          </a:p>
          <a:p>
            <a:pPr>
              <a:lnSpc>
                <a:spcPct val="114000"/>
              </a:lnSpc>
            </a:pPr>
            <a:r>
              <a:rPr lang="en-US" altLang="zh-TW" dirty="0"/>
              <a:t>	</a:t>
            </a:r>
            <a:r>
              <a:rPr lang="zh-TW" altLang="en-US" dirty="0"/>
              <a:t>　　利息收入（</a:t>
            </a:r>
            <a:r>
              <a:rPr lang="en-US" altLang="zh-TW" dirty="0"/>
              <a:t>$100,952×5%×9/12</a:t>
            </a:r>
            <a:r>
              <a:rPr lang="zh-TW" altLang="en-US" dirty="0"/>
              <a:t>）		</a:t>
            </a:r>
            <a:r>
              <a:rPr lang="en-US" altLang="zh-TW" dirty="0" smtClean="0"/>
              <a:t>		             3,786</a:t>
            </a:r>
            <a:endParaRPr lang="en-US" altLang="zh-TW" dirty="0"/>
          </a:p>
          <a:p>
            <a:pPr>
              <a:lnSpc>
                <a:spcPct val="114000"/>
              </a:lnSpc>
            </a:pPr>
            <a:r>
              <a:rPr lang="en-US" altLang="zh-TW" dirty="0"/>
              <a:t>	 </a:t>
            </a:r>
            <a:r>
              <a:rPr lang="en-US" altLang="zh-TW" dirty="0" smtClean="0"/>
              <a:t>       </a:t>
            </a:r>
            <a:r>
              <a:rPr lang="zh-TW" altLang="en-US" dirty="0" smtClean="0"/>
              <a:t>透過</a:t>
            </a:r>
            <a:r>
              <a:rPr lang="zh-TW" altLang="en-US" dirty="0"/>
              <a:t>其他綜合損益按公允價值衡量之金融資產</a:t>
            </a:r>
            <a:r>
              <a:rPr lang="zh-TW" altLang="en-US" dirty="0" smtClean="0"/>
              <a:t>－債券</a:t>
            </a:r>
            <a:r>
              <a:rPr lang="en-US" altLang="zh-TW" dirty="0" smtClean="0"/>
              <a:t>		714</a:t>
            </a:r>
            <a:endParaRPr lang="en-US" altLang="zh-TW" dirty="0"/>
          </a:p>
          <a:p>
            <a:pPr>
              <a:lnSpc>
                <a:spcPct val="114000"/>
              </a:lnSpc>
            </a:pPr>
            <a:r>
              <a:rPr lang="en-US" altLang="zh-TW" dirty="0"/>
              <a:t>	</a:t>
            </a:r>
            <a:r>
              <a:rPr lang="zh-TW" altLang="en-US" b="1" dirty="0"/>
              <a:t>認列利息收入並攤銷溢價</a:t>
            </a:r>
            <a:r>
              <a:rPr lang="zh-TW" altLang="en-US" b="1" dirty="0" smtClean="0"/>
              <a:t>。</a:t>
            </a:r>
            <a:r>
              <a:rPr lang="en-US" altLang="zh-TW" b="1" dirty="0" smtClean="0"/>
              <a:t/>
            </a:r>
            <a:br>
              <a:rPr lang="en-US" altLang="zh-TW" b="1" dirty="0" smtClean="0"/>
            </a:br>
            <a:r>
              <a:rPr lang="en-US" altLang="zh-TW" b="1" dirty="0" smtClean="0"/>
              <a:t>	</a:t>
            </a:r>
            <a:r>
              <a:rPr lang="zh-TW" altLang="en-US" b="1" dirty="0" smtClean="0"/>
              <a:t>攤</a:t>
            </a:r>
            <a:r>
              <a:rPr lang="zh-TW" altLang="en-US" b="1" dirty="0"/>
              <a:t>銷後總帳面金額為</a:t>
            </a:r>
            <a:r>
              <a:rPr lang="en-US" altLang="zh-TW" b="1" dirty="0"/>
              <a:t>$100,238</a:t>
            </a:r>
            <a:r>
              <a:rPr lang="zh-TW" altLang="en-US" b="1" dirty="0"/>
              <a:t>（</a:t>
            </a:r>
            <a:r>
              <a:rPr lang="en-US" altLang="zh-TW" b="1" dirty="0"/>
              <a:t>=$100,952-$714</a:t>
            </a:r>
            <a:r>
              <a:rPr lang="zh-TW" altLang="en-US" b="1" dirty="0"/>
              <a:t>）。</a:t>
            </a:r>
          </a:p>
          <a:p>
            <a:pPr>
              <a:lnSpc>
                <a:spcPct val="114000"/>
              </a:lnSpc>
            </a:pPr>
            <a:r>
              <a:rPr lang="en-US" altLang="zh-TW" dirty="0" smtClean="0"/>
              <a:t>	</a:t>
            </a:r>
            <a:r>
              <a:rPr lang="zh-TW" altLang="en-US" dirty="0" smtClean="0"/>
              <a:t>其他</a:t>
            </a:r>
            <a:r>
              <a:rPr lang="zh-TW" altLang="en-US" dirty="0"/>
              <a:t>綜合損益－透過其他綜合損益按公允價值衡量</a:t>
            </a:r>
            <a:r>
              <a:rPr lang="zh-TW" altLang="en-US" dirty="0" smtClean="0"/>
              <a:t>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a:t>
            </a:r>
            <a:r>
              <a:rPr lang="zh-TW" altLang="en-US" dirty="0" smtClean="0"/>
              <a:t>損益</a:t>
            </a:r>
            <a:r>
              <a:rPr lang="en-US" altLang="zh-TW" dirty="0" smtClean="0"/>
              <a:t>					1,430</a:t>
            </a:r>
            <a:r>
              <a:rPr lang="en-US" altLang="zh-TW" dirty="0"/>
              <a:t>	</a:t>
            </a:r>
          </a:p>
          <a:p>
            <a:pPr>
              <a:lnSpc>
                <a:spcPct val="114000"/>
              </a:lnSpc>
            </a:pPr>
            <a:r>
              <a:rPr lang="en-US" altLang="zh-TW" dirty="0"/>
              <a:t>	</a:t>
            </a:r>
            <a:r>
              <a:rPr lang="zh-TW" altLang="en-US" dirty="0"/>
              <a:t>　　透過其他綜合損益按公允價值衡量之金融資產</a:t>
            </a:r>
            <a:r>
              <a:rPr lang="zh-TW" altLang="en-US" dirty="0" smtClean="0"/>
              <a:t>評價</a:t>
            </a:r>
            <a:r>
              <a:rPr lang="zh-TW" altLang="en-US" dirty="0"/>
              <a:t>調整	</a:t>
            </a:r>
            <a:r>
              <a:rPr lang="en-US" altLang="zh-TW" dirty="0"/>
              <a:t> </a:t>
            </a:r>
            <a:r>
              <a:rPr lang="en-US" altLang="zh-TW" dirty="0" smtClean="0"/>
              <a:t>            1,430</a:t>
            </a:r>
            <a:endParaRPr lang="en-US" altLang="zh-TW" dirty="0"/>
          </a:p>
          <a:p>
            <a:pPr>
              <a:lnSpc>
                <a:spcPct val="114000"/>
              </a:lnSpc>
            </a:pPr>
            <a:r>
              <a:rPr lang="en-US" altLang="zh-TW" dirty="0" smtClean="0"/>
              <a:t>     </a:t>
            </a:r>
            <a:r>
              <a:rPr lang="zh-TW" altLang="en-US" b="1" dirty="0" smtClean="0"/>
              <a:t>淨</a:t>
            </a:r>
            <a:r>
              <a:rPr lang="zh-TW" altLang="en-US" b="1" dirty="0"/>
              <a:t>售價</a:t>
            </a:r>
            <a:r>
              <a:rPr lang="en-US" altLang="zh-TW" b="1" dirty="0"/>
              <a:t>$100,856</a:t>
            </a:r>
            <a:r>
              <a:rPr lang="zh-TW" altLang="en-US" b="1" dirty="0"/>
              <a:t>（</a:t>
            </a:r>
            <a:r>
              <a:rPr lang="en-US" altLang="zh-TW" b="1" dirty="0"/>
              <a:t>=$105,356-</a:t>
            </a:r>
            <a:r>
              <a:rPr lang="zh-TW" altLang="en-US" b="1" dirty="0"/>
              <a:t>應收利息</a:t>
            </a:r>
            <a:r>
              <a:rPr lang="en-US" altLang="zh-TW" b="1" dirty="0"/>
              <a:t>$4,500</a:t>
            </a:r>
            <a:r>
              <a:rPr lang="zh-TW" altLang="en-US" b="1" dirty="0"/>
              <a:t>）－總帳面</a:t>
            </a:r>
            <a:r>
              <a:rPr lang="zh-TW" altLang="en-US" b="1" dirty="0" smtClean="0"/>
              <a:t>金額</a:t>
            </a:r>
            <a:r>
              <a:rPr lang="en-US" altLang="zh-TW" b="1" dirty="0" smtClean="0"/>
              <a:t>$</a:t>
            </a:r>
            <a:r>
              <a:rPr lang="en-US" altLang="zh-TW" b="1" dirty="0"/>
              <a:t>100,238=$618</a:t>
            </a:r>
            <a:r>
              <a:rPr lang="en-US" altLang="zh-TW" b="1" dirty="0" smtClean="0"/>
              <a:t>…</a:t>
            </a:r>
            <a:r>
              <a:rPr lang="zh-TW" altLang="en-US" b="1" dirty="0" smtClean="0"/>
              <a:t>其他綜</a:t>
            </a:r>
            <a:endParaRPr lang="en-US" altLang="zh-TW" b="1" dirty="0" smtClean="0"/>
          </a:p>
          <a:p>
            <a:pPr>
              <a:lnSpc>
                <a:spcPct val="114000"/>
              </a:lnSpc>
            </a:pPr>
            <a:r>
              <a:rPr lang="en-US" altLang="zh-TW" b="1" dirty="0"/>
              <a:t> </a:t>
            </a:r>
            <a:r>
              <a:rPr lang="en-US" altLang="zh-TW" b="1" dirty="0" smtClean="0"/>
              <a:t>       </a:t>
            </a:r>
            <a:r>
              <a:rPr lang="zh-TW" altLang="en-US" b="1" dirty="0" smtClean="0"/>
              <a:t>合</a:t>
            </a:r>
            <a:r>
              <a:rPr lang="zh-TW" altLang="en-US" b="1" dirty="0"/>
              <a:t>損益應有之貸方餘額</a:t>
            </a:r>
            <a:r>
              <a:rPr lang="zh-TW" altLang="en-US" b="1" dirty="0" smtClean="0"/>
              <a:t>。</a:t>
            </a:r>
            <a:endParaRPr lang="en-US" altLang="zh-TW" b="1" dirty="0" smtClean="0"/>
          </a:p>
          <a:p>
            <a:pPr>
              <a:lnSpc>
                <a:spcPct val="114000"/>
              </a:lnSpc>
            </a:pPr>
            <a:r>
              <a:rPr lang="en-US" altLang="zh-TW" b="1" dirty="0" smtClean="0"/>
              <a:t>     $</a:t>
            </a:r>
            <a:r>
              <a:rPr lang="en-US" altLang="zh-TW" b="1" dirty="0"/>
              <a:t>618</a:t>
            </a:r>
            <a:r>
              <a:rPr lang="zh-TW" altLang="en-US" b="1" dirty="0"/>
              <a:t>－已提列其他綜合損益貸餘</a:t>
            </a:r>
            <a:r>
              <a:rPr lang="en-US" altLang="zh-TW" b="1" dirty="0"/>
              <a:t>$2,048=$1,430</a:t>
            </a:r>
            <a:r>
              <a:rPr lang="en-US" altLang="zh-TW" b="1" dirty="0" smtClean="0"/>
              <a:t>…</a:t>
            </a:r>
            <a:r>
              <a:rPr lang="zh-TW" altLang="en-US" b="1" dirty="0" smtClean="0"/>
              <a:t>應</a:t>
            </a:r>
            <a:r>
              <a:rPr lang="zh-TW" altLang="en-US" b="1" dirty="0"/>
              <a:t>沖銷之其他綜合損益貸餘。</a:t>
            </a:r>
          </a:p>
          <a:p>
            <a:pPr>
              <a:lnSpc>
                <a:spcPct val="114000"/>
              </a:lnSpc>
            </a:pPr>
            <a:r>
              <a:rPr lang="zh-TW" altLang="en-US" dirty="0"/>
              <a:t>	現　　金	</a:t>
            </a:r>
            <a:r>
              <a:rPr lang="en-US" altLang="zh-TW" dirty="0" smtClean="0"/>
              <a:t>				             105,356</a:t>
            </a:r>
            <a:r>
              <a:rPr lang="en-US" altLang="zh-TW" dirty="0"/>
              <a:t>	</a:t>
            </a:r>
          </a:p>
          <a:p>
            <a:pPr>
              <a:lnSpc>
                <a:spcPct val="114000"/>
              </a:lnSpc>
            </a:pPr>
            <a:r>
              <a:rPr lang="en-US" altLang="zh-TW" dirty="0"/>
              <a:t>	</a:t>
            </a:r>
            <a:r>
              <a:rPr lang="zh-TW" altLang="en-US" dirty="0"/>
              <a:t>應收利息		</a:t>
            </a:r>
            <a:r>
              <a:rPr lang="en-US" altLang="zh-TW" dirty="0" smtClean="0"/>
              <a:t>				 4,500</a:t>
            </a:r>
            <a:endParaRPr lang="en-US" altLang="zh-TW" dirty="0"/>
          </a:p>
          <a:p>
            <a:pPr>
              <a:lnSpc>
                <a:spcPct val="114000"/>
              </a:lnSpc>
            </a:pPr>
            <a:r>
              <a:rPr lang="en-US" altLang="zh-TW" dirty="0"/>
              <a:t>	</a:t>
            </a:r>
            <a:r>
              <a:rPr lang="zh-TW" altLang="en-US" dirty="0"/>
              <a:t>　　透過其他綜合損益按公允價值衡量之金融資產</a:t>
            </a:r>
            <a:r>
              <a:rPr lang="zh-TW" altLang="en-US" dirty="0" smtClean="0"/>
              <a:t>－債券</a:t>
            </a:r>
            <a:r>
              <a:rPr lang="en-US" altLang="zh-TW" dirty="0" smtClean="0"/>
              <a:t>	         100,238</a:t>
            </a:r>
            <a:endParaRPr lang="en-US" altLang="zh-TW" dirty="0"/>
          </a:p>
          <a:p>
            <a:pPr>
              <a:lnSpc>
                <a:spcPct val="114000"/>
              </a:lnSpc>
            </a:pPr>
            <a:r>
              <a:rPr lang="en-US" altLang="zh-TW" dirty="0"/>
              <a:t>	</a:t>
            </a:r>
            <a:r>
              <a:rPr lang="zh-TW" altLang="en-US" dirty="0"/>
              <a:t>　　透過其他綜合損益按公允價值衡量之金融資產</a:t>
            </a:r>
            <a:r>
              <a:rPr lang="zh-TW" altLang="en-US" dirty="0" smtClean="0"/>
              <a:t>評價調整</a:t>
            </a:r>
            <a:r>
              <a:rPr lang="en-US" altLang="zh-TW" dirty="0" smtClean="0"/>
              <a:t>		618</a:t>
            </a:r>
            <a:endParaRPr lang="zh-TW" altLang="en-US" dirty="0"/>
          </a:p>
        </p:txBody>
      </p:sp>
    </p:spTree>
    <p:extLst>
      <p:ext uri="{BB962C8B-B14F-4D97-AF65-F5344CB8AC3E}">
        <p14:creationId xmlns:p14="http://schemas.microsoft.com/office/powerpoint/2010/main" val="115478648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000" y="1196752"/>
            <a:ext cx="8856000" cy="4773614"/>
          </a:xfrm>
          <a:prstGeom prst="rect">
            <a:avLst/>
          </a:prstGeom>
        </p:spPr>
        <p:txBody>
          <a:bodyPr>
            <a:spAutoFit/>
          </a:bodyPr>
          <a:lstStyle/>
          <a:p>
            <a:pPr>
              <a:lnSpc>
                <a:spcPct val="130000"/>
              </a:lnSpc>
            </a:pPr>
            <a:r>
              <a:rPr lang="zh-TW" altLang="en-US" dirty="0"/>
              <a:t>	其他綜合損益－透過其他綜合損益按公允價值衡量</a:t>
            </a:r>
            <a:r>
              <a:rPr lang="zh-TW" altLang="en-US" dirty="0" smtClean="0"/>
              <a:t>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資產未實現損益－重分類調整	</a:t>
            </a:r>
            <a:r>
              <a:rPr lang="en-US" altLang="zh-TW" dirty="0" smtClean="0"/>
              <a:t>			   618</a:t>
            </a:r>
            <a:r>
              <a:rPr lang="en-US" altLang="zh-TW" dirty="0"/>
              <a:t>	</a:t>
            </a:r>
          </a:p>
          <a:p>
            <a:pPr>
              <a:lnSpc>
                <a:spcPct val="130000"/>
              </a:lnSpc>
            </a:pPr>
            <a:r>
              <a:rPr lang="en-US" altLang="zh-TW" dirty="0"/>
              <a:t>	 </a:t>
            </a:r>
            <a:r>
              <a:rPr lang="en-US" altLang="zh-TW" dirty="0" smtClean="0"/>
              <a:t>      </a:t>
            </a:r>
            <a:r>
              <a:rPr lang="zh-TW" altLang="en-US" dirty="0" smtClean="0"/>
              <a:t>出售</a:t>
            </a:r>
            <a:r>
              <a:rPr lang="zh-TW" altLang="en-US" dirty="0"/>
              <a:t>金融資產利益		</a:t>
            </a:r>
            <a:r>
              <a:rPr lang="en-US" altLang="zh-TW" dirty="0" smtClean="0"/>
              <a:t>				618</a:t>
            </a:r>
            <a:endParaRPr lang="en-US" altLang="zh-TW" dirty="0"/>
          </a:p>
          <a:p>
            <a:pPr>
              <a:lnSpc>
                <a:spcPct val="130000"/>
              </a:lnSpc>
            </a:pPr>
            <a:r>
              <a:rPr lang="en-US" altLang="zh-TW" dirty="0"/>
              <a:t>	</a:t>
            </a:r>
            <a:r>
              <a:rPr lang="zh-TW" altLang="en-US" b="1" dirty="0"/>
              <a:t>將累計其他綜合損益貸方餘額重分類（回收）至損益</a:t>
            </a:r>
          </a:p>
          <a:p>
            <a:pPr>
              <a:lnSpc>
                <a:spcPct val="130000"/>
              </a:lnSpc>
            </a:pPr>
            <a:r>
              <a:rPr lang="zh-TW" altLang="en-US" dirty="0"/>
              <a:t>	其他權益－透過其他綜合損益按公允價值衡量</a:t>
            </a:r>
            <a:r>
              <a:rPr lang="zh-TW" altLang="en-US" dirty="0" smtClean="0"/>
              <a:t>之</a:t>
            </a:r>
            <a:r>
              <a:rPr lang="en-US" altLang="zh-TW" dirty="0" smtClean="0"/>
              <a:t/>
            </a:r>
            <a:br>
              <a:rPr lang="en-US" altLang="zh-TW" dirty="0" smtClean="0"/>
            </a:br>
            <a:r>
              <a:rPr lang="en-US" altLang="zh-TW" dirty="0"/>
              <a:t>	</a:t>
            </a:r>
            <a:r>
              <a:rPr lang="en-US" altLang="zh-TW" dirty="0" smtClean="0"/>
              <a:t>    </a:t>
            </a:r>
            <a:r>
              <a:rPr lang="zh-TW" altLang="en-US" dirty="0" smtClean="0"/>
              <a:t>金融資產</a:t>
            </a:r>
            <a:r>
              <a:rPr lang="zh-TW" altLang="en-US" dirty="0"/>
              <a:t>未實現</a:t>
            </a:r>
            <a:r>
              <a:rPr lang="zh-TW" altLang="en-US" dirty="0" smtClean="0"/>
              <a:t>損益</a:t>
            </a:r>
            <a:r>
              <a:rPr lang="en-US" altLang="zh-TW" dirty="0" smtClean="0"/>
              <a:t>					2,048</a:t>
            </a:r>
            <a:r>
              <a:rPr lang="en-US" altLang="zh-TW" dirty="0"/>
              <a:t>	</a:t>
            </a:r>
            <a:r>
              <a:rPr lang="zh-TW" altLang="en-US" dirty="0"/>
              <a:t>　　</a:t>
            </a:r>
            <a:endParaRPr lang="en-US" altLang="zh-TW" dirty="0" smtClean="0"/>
          </a:p>
          <a:p>
            <a:pPr>
              <a:lnSpc>
                <a:spcPct val="130000"/>
              </a:lnSpc>
            </a:pPr>
            <a:r>
              <a:rPr lang="en-US" altLang="zh-TW" dirty="0"/>
              <a:t>	 </a:t>
            </a:r>
            <a:r>
              <a:rPr lang="en-US" altLang="zh-TW" dirty="0" smtClean="0"/>
              <a:t>       </a:t>
            </a:r>
            <a:r>
              <a:rPr lang="zh-TW" altLang="en-US" dirty="0" smtClean="0"/>
              <a:t>其他</a:t>
            </a:r>
            <a:r>
              <a:rPr lang="zh-TW" altLang="en-US" dirty="0"/>
              <a:t>綜合損益－透過其他綜合損益按公允價值</a:t>
            </a:r>
            <a:r>
              <a:rPr lang="zh-TW" altLang="en-US" dirty="0" smtClean="0"/>
              <a:t>衡量之</a:t>
            </a:r>
            <a:r>
              <a:rPr lang="en-US" altLang="zh-TW" dirty="0" smtClean="0"/>
              <a:t/>
            </a:r>
            <a:br>
              <a:rPr lang="en-US" altLang="zh-TW" dirty="0" smtClean="0"/>
            </a:br>
            <a:r>
              <a:rPr lang="en-US" altLang="zh-TW" dirty="0" smtClean="0"/>
              <a:t>	</a:t>
            </a:r>
            <a:r>
              <a:rPr lang="en-US" altLang="zh-TW" dirty="0"/>
              <a:t> </a:t>
            </a:r>
            <a:r>
              <a:rPr lang="en-US" altLang="zh-TW" dirty="0" smtClean="0"/>
              <a:t>          </a:t>
            </a:r>
            <a:r>
              <a:rPr lang="zh-TW" altLang="en-US" dirty="0" smtClean="0"/>
              <a:t>金融</a:t>
            </a:r>
            <a:r>
              <a:rPr lang="zh-TW" altLang="en-US" dirty="0"/>
              <a:t>資產未實現損益	</a:t>
            </a:r>
            <a:r>
              <a:rPr lang="en-US" altLang="zh-TW" dirty="0" smtClean="0"/>
              <a:t>				             1,430</a:t>
            </a:r>
            <a:endParaRPr lang="en-US" altLang="zh-TW" dirty="0"/>
          </a:p>
          <a:p>
            <a:pPr>
              <a:lnSpc>
                <a:spcPct val="130000"/>
              </a:lnSpc>
            </a:pPr>
            <a:r>
              <a:rPr lang="en-US" altLang="zh-TW" dirty="0"/>
              <a:t>	 </a:t>
            </a:r>
            <a:r>
              <a:rPr lang="en-US" altLang="zh-TW" dirty="0" smtClean="0"/>
              <a:t>       </a:t>
            </a:r>
            <a:r>
              <a:rPr lang="zh-TW" altLang="en-US" dirty="0" smtClean="0"/>
              <a:t>其他</a:t>
            </a:r>
            <a:r>
              <a:rPr lang="zh-TW" altLang="en-US" dirty="0"/>
              <a:t>綜合損益－透過其他綜合損益按公允價值</a:t>
            </a:r>
            <a:r>
              <a:rPr lang="zh-TW" altLang="en-US" dirty="0" smtClean="0"/>
              <a:t>衡量之</a:t>
            </a:r>
            <a:r>
              <a:rPr lang="en-US" altLang="zh-TW" dirty="0" smtClean="0"/>
              <a:t/>
            </a:r>
            <a:br>
              <a:rPr lang="en-US" altLang="zh-TW" dirty="0" smtClean="0"/>
            </a:br>
            <a:r>
              <a:rPr lang="en-US" altLang="zh-TW" dirty="0" smtClean="0"/>
              <a:t>	            </a:t>
            </a:r>
            <a:r>
              <a:rPr lang="zh-TW" altLang="en-US" dirty="0" smtClean="0"/>
              <a:t>金融資產</a:t>
            </a:r>
            <a:r>
              <a:rPr lang="zh-TW" altLang="en-US" dirty="0"/>
              <a:t>未實現損益－重分類調整	</a:t>
            </a:r>
            <a:r>
              <a:rPr lang="en-US" altLang="zh-TW" dirty="0" smtClean="0"/>
              <a:t>			618</a:t>
            </a:r>
            <a:endParaRPr lang="en-US" altLang="zh-TW" dirty="0"/>
          </a:p>
          <a:p>
            <a:pPr>
              <a:lnSpc>
                <a:spcPct val="130000"/>
              </a:lnSpc>
            </a:pPr>
            <a:r>
              <a:rPr lang="en-US" altLang="zh-TW" dirty="0"/>
              <a:t>	</a:t>
            </a:r>
            <a:r>
              <a:rPr lang="zh-TW" altLang="en-US" dirty="0"/>
              <a:t>		</a:t>
            </a:r>
          </a:p>
          <a:p>
            <a:pPr>
              <a:lnSpc>
                <a:spcPct val="130000"/>
              </a:lnSpc>
            </a:pPr>
            <a:r>
              <a:rPr lang="zh-TW" altLang="en-US" b="1" dirty="0">
                <a:solidFill>
                  <a:srgbClr val="0070C0"/>
                </a:solidFill>
              </a:rPr>
              <a:t>讀者宜注意，透過其他綜合損益按公允價值衡量之金融資產其認列於損益之金額與按攤銷後成本衡量之金融資產完全相同。</a:t>
            </a:r>
          </a:p>
        </p:txBody>
      </p:sp>
    </p:spTree>
    <p:extLst>
      <p:ext uri="{BB962C8B-B14F-4D97-AF65-F5344CB8AC3E}">
        <p14:creationId xmlns:p14="http://schemas.microsoft.com/office/powerpoint/2010/main" val="322068896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196752"/>
            <a:ext cx="8856000" cy="5400600"/>
          </a:xfrm>
        </p:spPr>
        <p:txBody>
          <a:bodyPr/>
          <a:lstStyle/>
          <a:p>
            <a:pPr marL="0" indent="0">
              <a:lnSpc>
                <a:spcPct val="80000"/>
              </a:lnSpc>
              <a:buNone/>
            </a:pPr>
            <a:r>
              <a:rPr lang="en-US" altLang="zh-TW" sz="2400" dirty="0"/>
              <a:t>2.</a:t>
            </a:r>
            <a:r>
              <a:rPr lang="zh-TW" altLang="en-US" sz="2400" dirty="0"/>
              <a:t>指定透過其他綜合損益按公允價值衡量之金融資產─權益</a:t>
            </a:r>
            <a:r>
              <a:rPr lang="zh-TW" altLang="en-US" sz="2400" dirty="0" smtClean="0"/>
              <a:t>工具</a:t>
            </a:r>
            <a:endParaRPr lang="en-US" altLang="zh-TW" sz="2400" dirty="0" smtClean="0"/>
          </a:p>
          <a:p>
            <a:pPr marL="0" indent="0">
              <a:lnSpc>
                <a:spcPct val="80000"/>
              </a:lnSpc>
              <a:buNone/>
            </a:pPr>
            <a:r>
              <a:rPr lang="en-US" altLang="zh-TW" sz="2400" b="1" dirty="0">
                <a:solidFill>
                  <a:srgbClr val="FF0000"/>
                </a:solidFill>
              </a:rPr>
              <a:t> </a:t>
            </a:r>
            <a:r>
              <a:rPr lang="en-US" altLang="zh-TW" sz="2400" b="1" dirty="0" smtClean="0">
                <a:solidFill>
                  <a:srgbClr val="FF0000"/>
                </a:solidFill>
              </a:rPr>
              <a:t>    (FVOCI─NR)</a:t>
            </a:r>
          </a:p>
          <a:p>
            <a:pPr marL="0" indent="0">
              <a:lnSpc>
                <a:spcPct val="80000"/>
              </a:lnSpc>
              <a:buNone/>
            </a:pPr>
            <a:endParaRPr lang="zh-TW" altLang="en-US" sz="2400" dirty="0"/>
          </a:p>
        </p:txBody>
      </p:sp>
      <p:sp>
        <p:nvSpPr>
          <p:cNvPr id="5" name="文字方塊 4"/>
          <p:cNvSpPr txBox="1"/>
          <p:nvPr/>
        </p:nvSpPr>
        <p:spPr>
          <a:xfrm>
            <a:off x="144000" y="1898802"/>
            <a:ext cx="8856000" cy="3046988"/>
          </a:xfrm>
          <a:prstGeom prst="rect">
            <a:avLst/>
          </a:prstGeom>
          <a:noFill/>
        </p:spPr>
        <p:txBody>
          <a:bodyPr wrap="square" rtlCol="0">
            <a:spAutoFit/>
          </a:bodyPr>
          <a:lstStyle/>
          <a:p>
            <a:r>
              <a:rPr lang="en-US" altLang="zh-TW" sz="2400" dirty="0"/>
              <a:t>(1)</a:t>
            </a:r>
            <a:r>
              <a:rPr lang="zh-TW" altLang="en-US" sz="2400" dirty="0"/>
              <a:t>須於原始認列時按個別公司股票</a:t>
            </a:r>
            <a:r>
              <a:rPr lang="en-US" altLang="zh-TW" sz="2400" dirty="0"/>
              <a:t>(</a:t>
            </a:r>
            <a:r>
              <a:rPr lang="zh-TW" altLang="en-US" sz="2400" dirty="0"/>
              <a:t>如台積電、鴻海等</a:t>
            </a:r>
            <a:r>
              <a:rPr lang="en-US" altLang="zh-TW" sz="2400" dirty="0"/>
              <a:t>)</a:t>
            </a:r>
            <a:r>
              <a:rPr lang="zh-TW" altLang="en-US" sz="2400" dirty="0"/>
              <a:t>指定，後續</a:t>
            </a:r>
            <a:r>
              <a:rPr lang="zh-TW" altLang="en-US" sz="2400" b="1" dirty="0">
                <a:solidFill>
                  <a:srgbClr val="FF0000"/>
                </a:solidFill>
              </a:rPr>
              <a:t>不得撤銷指定</a:t>
            </a:r>
            <a:r>
              <a:rPr lang="en-US" altLang="zh-TW" sz="2400" dirty="0"/>
              <a:t>(</a:t>
            </a:r>
            <a:r>
              <a:rPr lang="zh-TW" altLang="en-US" sz="2400" dirty="0"/>
              <a:t>不得重分類</a:t>
            </a:r>
            <a:r>
              <a:rPr lang="en-US" altLang="zh-TW" sz="2400" dirty="0"/>
              <a:t>)</a:t>
            </a:r>
            <a:r>
              <a:rPr lang="zh-TW" altLang="en-US" sz="2400" dirty="0"/>
              <a:t>，原始認列時未指定者後續亦不得再指定。</a:t>
            </a:r>
          </a:p>
          <a:p>
            <a:r>
              <a:rPr lang="en-US" altLang="zh-TW" sz="2400" dirty="0"/>
              <a:t>(2)</a:t>
            </a:r>
            <a:r>
              <a:rPr lang="zh-TW" altLang="en-US" sz="2400" dirty="0"/>
              <a:t>按公允價值衡量，公允價值變動計入其他綜合損益，除列投資時不得將累計其他綜合損益重分類</a:t>
            </a:r>
            <a:r>
              <a:rPr lang="en-US" altLang="zh-TW" sz="2400" dirty="0"/>
              <a:t>(</a:t>
            </a:r>
            <a:r>
              <a:rPr lang="zh-TW" altLang="en-US" sz="2400" dirty="0"/>
              <a:t>回收</a:t>
            </a:r>
            <a:r>
              <a:rPr lang="en-US" altLang="zh-TW" sz="2400" dirty="0"/>
              <a:t>)</a:t>
            </a:r>
            <a:r>
              <a:rPr lang="zh-TW" altLang="en-US" sz="2400" dirty="0"/>
              <a:t>至損益，但得將其他綜合損益轉入保留盈餘或其他權益。</a:t>
            </a:r>
          </a:p>
          <a:p>
            <a:r>
              <a:rPr lang="en-US" altLang="zh-TW" sz="2400" dirty="0"/>
              <a:t>(3)</a:t>
            </a:r>
            <a:r>
              <a:rPr lang="zh-TW" altLang="en-US" sz="2400" dirty="0"/>
              <a:t>股利收入</a:t>
            </a:r>
            <a:r>
              <a:rPr lang="en-US" altLang="zh-TW" sz="2400" dirty="0"/>
              <a:t>(</a:t>
            </a:r>
            <a:r>
              <a:rPr lang="zh-TW" altLang="en-US" sz="2400" dirty="0"/>
              <a:t>現金股利</a:t>
            </a:r>
            <a:r>
              <a:rPr lang="en-US" altLang="zh-TW" sz="2400" dirty="0"/>
              <a:t>)</a:t>
            </a:r>
            <a:r>
              <a:rPr lang="zh-TW" altLang="en-US" sz="2400" dirty="0"/>
              <a:t>應認列於損益，除非其明顯為投資成本的回收</a:t>
            </a:r>
            <a:r>
              <a:rPr lang="en-US" altLang="zh-TW" sz="2400" dirty="0"/>
              <a:t>(</a:t>
            </a:r>
            <a:r>
              <a:rPr lang="zh-TW" altLang="en-US" sz="2400" dirty="0"/>
              <a:t>例如公司辦理減資</a:t>
            </a:r>
            <a:r>
              <a:rPr lang="en-US" altLang="zh-TW" sz="2400" dirty="0"/>
              <a:t>)</a:t>
            </a:r>
          </a:p>
        </p:txBody>
      </p:sp>
      <p:sp>
        <p:nvSpPr>
          <p:cNvPr id="6" name="矩形 5"/>
          <p:cNvSpPr/>
          <p:nvPr/>
        </p:nvSpPr>
        <p:spPr bwMode="auto">
          <a:xfrm>
            <a:off x="1655056" y="5013176"/>
            <a:ext cx="3240000" cy="648072"/>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持有供交易</a:t>
            </a:r>
          </a:p>
        </p:txBody>
      </p:sp>
      <p:sp>
        <p:nvSpPr>
          <p:cNvPr id="7" name="矩形 6"/>
          <p:cNvSpPr/>
          <p:nvPr/>
        </p:nvSpPr>
        <p:spPr bwMode="auto">
          <a:xfrm>
            <a:off x="1654696" y="5942992"/>
            <a:ext cx="3240360" cy="648072"/>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smtClean="0">
                <a:latin typeface="+mn-ea"/>
              </a:rPr>
              <a:t>合併所</a:t>
            </a:r>
            <a:r>
              <a:rPr kumimoji="1" lang="zh-TW" altLang="en-US" sz="2400" dirty="0">
                <a:latin typeface="+mn-ea"/>
              </a:rPr>
              <a:t>認列之或有對價</a:t>
            </a:r>
            <a:endParaRPr kumimoji="1" lang="zh-TW" altLang="en-US" sz="2400" b="0" i="0" u="none" strike="noStrike" cap="none" normalizeH="0" baseline="0" dirty="0" smtClean="0">
              <a:ln>
                <a:noFill/>
              </a:ln>
              <a:solidFill>
                <a:schemeClr val="tx1"/>
              </a:solidFill>
              <a:effectLst/>
              <a:latin typeface="+mn-ea"/>
            </a:endParaRPr>
          </a:p>
        </p:txBody>
      </p:sp>
      <p:pic>
        <p:nvPicPr>
          <p:cNvPr id="8" name="圖片 7"/>
          <p:cNvPicPr>
            <a:picLocks noChangeAspect="1"/>
          </p:cNvPicPr>
          <p:nvPr/>
        </p:nvPicPr>
        <p:blipFill>
          <a:blip r:embed="rId2" cstate="print">
            <a:extLst>
              <a:ext uri="{BEBA8EAE-BF5A-486C-A8C5-ECC9F3942E4B}">
                <a14:imgProps xmlns:a14="http://schemas.microsoft.com/office/drawing/2010/main">
                  <a14:imgLayer r:embed="rId3">
                    <a14:imgEffect>
                      <a14:backgroundRemoval t="7259" b="79957" l="51462" r="97462"/>
                    </a14:imgEffect>
                  </a14:imgLayer>
                </a14:imgProps>
              </a:ext>
              <a:ext uri="{28A0092B-C50C-407E-A947-70E740481C1C}">
                <a14:useLocalDpi xmlns:a14="http://schemas.microsoft.com/office/drawing/2010/main" val="0"/>
              </a:ext>
            </a:extLst>
          </a:blip>
          <a:stretch>
            <a:fillRect/>
          </a:stretch>
        </p:blipFill>
        <p:spPr>
          <a:xfrm>
            <a:off x="3670920" y="4741065"/>
            <a:ext cx="1981200" cy="1406652"/>
          </a:xfrm>
          <a:prstGeom prst="rect">
            <a:avLst/>
          </a:prstGeom>
        </p:spPr>
      </p:pic>
      <p:pic>
        <p:nvPicPr>
          <p:cNvPr id="9" name="圖片 8"/>
          <p:cNvPicPr>
            <a:picLocks noChangeAspect="1"/>
          </p:cNvPicPr>
          <p:nvPr/>
        </p:nvPicPr>
        <p:blipFill>
          <a:blip r:embed="rId2" cstate="print">
            <a:extLst>
              <a:ext uri="{BEBA8EAE-BF5A-486C-A8C5-ECC9F3942E4B}">
                <a14:imgProps xmlns:a14="http://schemas.microsoft.com/office/drawing/2010/main">
                  <a14:imgLayer r:embed="rId3">
                    <a14:imgEffect>
                      <a14:backgroundRemoval t="7259" b="79957" l="51462" r="97462"/>
                    </a14:imgEffect>
                  </a14:imgLayer>
                </a14:imgProps>
              </a:ext>
              <a:ext uri="{28A0092B-C50C-407E-A947-70E740481C1C}">
                <a14:useLocalDpi xmlns:a14="http://schemas.microsoft.com/office/drawing/2010/main" val="0"/>
              </a:ext>
            </a:extLst>
          </a:blip>
          <a:stretch>
            <a:fillRect/>
          </a:stretch>
        </p:blipFill>
        <p:spPr>
          <a:xfrm>
            <a:off x="3670920" y="5647840"/>
            <a:ext cx="1981200" cy="1406652"/>
          </a:xfrm>
          <a:prstGeom prst="rect">
            <a:avLst/>
          </a:prstGeom>
        </p:spPr>
      </p:pic>
    </p:spTree>
    <p:extLst>
      <p:ext uri="{BB962C8B-B14F-4D97-AF65-F5344CB8AC3E}">
        <p14:creationId xmlns:p14="http://schemas.microsoft.com/office/powerpoint/2010/main" val="279874859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363272" cy="863600"/>
          </a:xfrm>
        </p:spPr>
        <p:txBody>
          <a:bodyPr/>
          <a:lstStyle/>
          <a:p>
            <a:r>
              <a:rPr lang="zh-TW" altLang="en-US" dirty="0"/>
              <a:t>釋例</a:t>
            </a:r>
            <a:r>
              <a:rPr lang="en-US" altLang="zh-TW" dirty="0"/>
              <a:t>11</a:t>
            </a:r>
            <a:r>
              <a:rPr lang="zh-TW" altLang="en-US" dirty="0"/>
              <a:t>：「指定透過其他綜合損益按公允</a:t>
            </a:r>
            <a:r>
              <a:rPr lang="zh-TW" altLang="en-US" dirty="0" smtClean="0"/>
              <a:t>價值</a:t>
            </a:r>
            <a:r>
              <a:rPr lang="en-US" altLang="zh-TW" dirty="0" smtClean="0"/>
              <a:t/>
            </a:r>
            <a:br>
              <a:rPr lang="en-US" altLang="zh-TW" dirty="0" smtClean="0"/>
            </a:br>
            <a:r>
              <a:rPr lang="en-US" altLang="zh-TW" dirty="0"/>
              <a:t> </a:t>
            </a:r>
            <a:r>
              <a:rPr lang="en-US" altLang="zh-TW" dirty="0" smtClean="0"/>
              <a:t>                   </a:t>
            </a:r>
            <a:r>
              <a:rPr lang="zh-TW" altLang="en-US" dirty="0" smtClean="0"/>
              <a:t>衡量</a:t>
            </a:r>
            <a:r>
              <a:rPr lang="zh-TW" altLang="en-US" dirty="0"/>
              <a:t>之金融資產─股票」</a:t>
            </a:r>
          </a:p>
        </p:txBody>
      </p:sp>
      <p:sp>
        <p:nvSpPr>
          <p:cNvPr id="3" name="內容版面配置區 2"/>
          <p:cNvSpPr>
            <a:spLocks noGrp="1"/>
          </p:cNvSpPr>
          <p:nvPr>
            <p:ph idx="1"/>
          </p:nvPr>
        </p:nvSpPr>
        <p:spPr>
          <a:xfrm>
            <a:off x="127800" y="1989138"/>
            <a:ext cx="8888400" cy="4608214"/>
          </a:xfrm>
        </p:spPr>
        <p:txBody>
          <a:bodyPr/>
          <a:lstStyle/>
          <a:p>
            <a:pPr marL="0" indent="0">
              <a:buNone/>
            </a:pPr>
            <a:r>
              <a:rPr lang="zh-TW" altLang="en-US" sz="2400" dirty="0"/>
              <a:t>東山公司於</a:t>
            </a:r>
            <a:r>
              <a:rPr lang="en-US" altLang="zh-TW" sz="2400" dirty="0"/>
              <a:t>X1</a:t>
            </a:r>
            <a:r>
              <a:rPr lang="zh-TW" altLang="en-US" sz="2400" dirty="0"/>
              <a:t>年</a:t>
            </a:r>
            <a:r>
              <a:rPr lang="en-US" altLang="zh-TW" sz="2400" dirty="0"/>
              <a:t>10</a:t>
            </a:r>
            <a:r>
              <a:rPr lang="zh-TW" altLang="en-US" sz="2400" dirty="0"/>
              <a:t>月</a:t>
            </a:r>
            <a:r>
              <a:rPr lang="en-US" altLang="zh-TW" sz="2400" dirty="0"/>
              <a:t>15</a:t>
            </a:r>
            <a:r>
              <a:rPr lang="zh-TW" altLang="en-US" sz="2400" dirty="0"/>
              <a:t>日以每股</a:t>
            </a:r>
            <a:r>
              <a:rPr lang="en-US" altLang="zh-TW" sz="2400" dirty="0"/>
              <a:t>$100</a:t>
            </a:r>
            <a:r>
              <a:rPr lang="zh-TW" altLang="en-US" sz="2400" dirty="0"/>
              <a:t>價格購買鴻海股票</a:t>
            </a:r>
            <a:r>
              <a:rPr lang="en-US" altLang="zh-TW" sz="2400" dirty="0"/>
              <a:t>1,000</a:t>
            </a:r>
            <a:r>
              <a:rPr lang="zh-TW" altLang="en-US" sz="2400" dirty="0"/>
              <a:t>股，另付手續費</a:t>
            </a:r>
            <a:r>
              <a:rPr lang="en-US" altLang="zh-TW" sz="2400" dirty="0"/>
              <a:t>$143</a:t>
            </a:r>
            <a:r>
              <a:rPr lang="zh-TW" altLang="en-US" sz="2400" dirty="0"/>
              <a:t>。東山公司將該筆投資指定為指定透過其他綜合損益按公允價值衡量之金融資產。其他相關資料如下：</a:t>
            </a:r>
          </a:p>
          <a:p>
            <a:pPr marL="0" indent="0">
              <a:buNone/>
            </a:pPr>
            <a:r>
              <a:rPr lang="en-US" altLang="zh-TW" sz="2400" dirty="0"/>
              <a:t>(1)X1</a:t>
            </a:r>
            <a:r>
              <a:rPr lang="zh-TW" altLang="en-US" sz="2400" dirty="0"/>
              <a:t>年</a:t>
            </a:r>
            <a:r>
              <a:rPr lang="en-US" altLang="zh-TW" sz="2400" dirty="0"/>
              <a:t>12</a:t>
            </a:r>
            <a:r>
              <a:rPr lang="zh-TW" altLang="en-US" sz="2400" dirty="0"/>
              <a:t>月</a:t>
            </a:r>
            <a:r>
              <a:rPr lang="en-US" altLang="zh-TW" sz="2400" dirty="0"/>
              <a:t>31</a:t>
            </a:r>
            <a:r>
              <a:rPr lang="zh-TW" altLang="en-US" sz="2400" dirty="0"/>
              <a:t>日鴻海股票收盤價為每股</a:t>
            </a:r>
            <a:r>
              <a:rPr lang="en-US" altLang="zh-TW" sz="2400" dirty="0"/>
              <a:t>$110</a:t>
            </a:r>
            <a:r>
              <a:rPr lang="zh-TW" altLang="en-US" sz="2400" dirty="0"/>
              <a:t>。</a:t>
            </a:r>
          </a:p>
          <a:p>
            <a:pPr marL="0" indent="0">
              <a:buNone/>
            </a:pPr>
            <a:r>
              <a:rPr lang="en-US" altLang="zh-TW" sz="2400" dirty="0"/>
              <a:t>(2)X2</a:t>
            </a:r>
            <a:r>
              <a:rPr lang="zh-TW" altLang="en-US" sz="2400" dirty="0"/>
              <a:t>年</a:t>
            </a:r>
            <a:r>
              <a:rPr lang="en-US" altLang="zh-TW" sz="2400" dirty="0"/>
              <a:t>8</a:t>
            </a:r>
            <a:r>
              <a:rPr lang="zh-TW" altLang="en-US" sz="2400" dirty="0"/>
              <a:t>月</a:t>
            </a:r>
            <a:r>
              <a:rPr lang="en-US" altLang="zh-TW" sz="2400" dirty="0"/>
              <a:t>15</a:t>
            </a:r>
            <a:r>
              <a:rPr lang="zh-TW" altLang="en-US" sz="2400" dirty="0"/>
              <a:t>日收到現金股利每股</a:t>
            </a:r>
            <a:r>
              <a:rPr lang="en-US" altLang="zh-TW" sz="2400" dirty="0"/>
              <a:t>$2</a:t>
            </a:r>
            <a:r>
              <a:rPr lang="zh-TW" altLang="en-US" sz="2400" dirty="0"/>
              <a:t>，股票股利</a:t>
            </a:r>
            <a:r>
              <a:rPr lang="en-US" altLang="zh-TW" sz="2400" dirty="0"/>
              <a:t>10%</a:t>
            </a:r>
          </a:p>
          <a:p>
            <a:pPr marL="0" indent="0">
              <a:buNone/>
            </a:pPr>
            <a:r>
              <a:rPr lang="zh-TW" altLang="en-US" sz="2400" dirty="0"/>
              <a:t>　</a:t>
            </a:r>
            <a:r>
              <a:rPr lang="en-US" altLang="zh-TW" sz="2400" dirty="0" smtClean="0"/>
              <a:t>X2</a:t>
            </a:r>
            <a:r>
              <a:rPr lang="zh-TW" altLang="en-US" sz="2400" dirty="0"/>
              <a:t>年</a:t>
            </a:r>
            <a:r>
              <a:rPr lang="en-US" altLang="zh-TW" sz="2400" dirty="0"/>
              <a:t>12</a:t>
            </a:r>
            <a:r>
              <a:rPr lang="zh-TW" altLang="en-US" sz="2400" dirty="0"/>
              <a:t>月</a:t>
            </a:r>
            <a:r>
              <a:rPr lang="en-US" altLang="zh-TW" sz="2400" dirty="0"/>
              <a:t>31</a:t>
            </a:r>
            <a:r>
              <a:rPr lang="zh-TW" altLang="en-US" sz="2400" dirty="0"/>
              <a:t>日鴻海股票收盤價為每股</a:t>
            </a:r>
            <a:r>
              <a:rPr lang="en-US" altLang="zh-TW" sz="2400" dirty="0"/>
              <a:t>$108</a:t>
            </a:r>
          </a:p>
          <a:p>
            <a:pPr marL="0" indent="0">
              <a:buNone/>
            </a:pPr>
            <a:r>
              <a:rPr lang="en-US" altLang="zh-TW" sz="2400" dirty="0"/>
              <a:t>(3)X3</a:t>
            </a:r>
            <a:r>
              <a:rPr lang="zh-TW" altLang="en-US" sz="2400" dirty="0"/>
              <a:t>年</a:t>
            </a:r>
            <a:r>
              <a:rPr lang="en-US" altLang="zh-TW" sz="2400" dirty="0"/>
              <a:t>6</a:t>
            </a:r>
            <a:r>
              <a:rPr lang="zh-TW" altLang="en-US" sz="2400" dirty="0"/>
              <a:t>月</a:t>
            </a:r>
            <a:r>
              <a:rPr lang="en-US" altLang="zh-TW" sz="2400" dirty="0"/>
              <a:t>1</a:t>
            </a:r>
            <a:r>
              <a:rPr lang="zh-TW" altLang="en-US" sz="2400" dirty="0"/>
              <a:t>日將鴻海股票全部出售，每股售價</a:t>
            </a:r>
            <a:r>
              <a:rPr lang="en-US" altLang="zh-TW" sz="2400" dirty="0"/>
              <a:t>$120</a:t>
            </a:r>
            <a:r>
              <a:rPr lang="zh-TW" altLang="en-US" sz="2400" dirty="0"/>
              <a:t>，另付</a:t>
            </a:r>
            <a:r>
              <a:rPr lang="zh-TW" altLang="en-US" sz="2400" dirty="0" smtClean="0"/>
              <a:t>交易稅 </a:t>
            </a:r>
            <a:endParaRPr lang="en-US" altLang="zh-TW" sz="2400" dirty="0" smtClean="0"/>
          </a:p>
          <a:p>
            <a:pPr marL="0" indent="0">
              <a:buNone/>
            </a:pPr>
            <a:r>
              <a:rPr lang="en-US" altLang="zh-TW" sz="2400" dirty="0"/>
              <a:t> </a:t>
            </a:r>
            <a:r>
              <a:rPr lang="en-US" altLang="zh-TW" sz="2400" dirty="0" smtClean="0"/>
              <a:t>   </a:t>
            </a:r>
            <a:r>
              <a:rPr lang="zh-TW" altLang="en-US" sz="2400" dirty="0" smtClean="0"/>
              <a:t>與</a:t>
            </a:r>
            <a:r>
              <a:rPr lang="zh-TW" altLang="en-US" sz="2400" dirty="0"/>
              <a:t>手續費共計</a:t>
            </a:r>
            <a:r>
              <a:rPr lang="en-US" altLang="zh-TW" sz="2400" dirty="0"/>
              <a:t>$584</a:t>
            </a:r>
          </a:p>
          <a:p>
            <a:pPr marL="0" indent="0">
              <a:buNone/>
            </a:pPr>
            <a:r>
              <a:rPr lang="zh-TW" altLang="en-US" sz="2400" dirty="0"/>
              <a:t>試作：投資鴻海股票的全部分錄。</a:t>
            </a:r>
          </a:p>
          <a:p>
            <a:endParaRPr lang="zh-TW" altLang="en-US" sz="2400" dirty="0"/>
          </a:p>
        </p:txBody>
      </p:sp>
    </p:spTree>
    <p:extLst>
      <p:ext uri="{BB962C8B-B14F-4D97-AF65-F5344CB8AC3E}">
        <p14:creationId xmlns:p14="http://schemas.microsoft.com/office/powerpoint/2010/main" val="80977788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000" y="1253073"/>
            <a:ext cx="8856000" cy="5444054"/>
          </a:xfrm>
          <a:prstGeom prst="rect">
            <a:avLst/>
          </a:prstGeom>
        </p:spPr>
        <p:txBody>
          <a:bodyPr>
            <a:spAutoFit/>
          </a:bodyPr>
          <a:lstStyle/>
          <a:p>
            <a:pPr>
              <a:lnSpc>
                <a:spcPct val="150000"/>
              </a:lnSpc>
            </a:pPr>
            <a:r>
              <a:rPr lang="en-US" altLang="zh-TW" dirty="0"/>
              <a:t>(</a:t>
            </a:r>
            <a:r>
              <a:rPr lang="en-US" altLang="zh-TW" dirty="0" smtClean="0"/>
              <a:t>1)X1/10/15</a:t>
            </a:r>
            <a:r>
              <a:rPr lang="zh-TW" altLang="en-US" dirty="0" smtClean="0"/>
              <a:t>指定</a:t>
            </a:r>
            <a:r>
              <a:rPr lang="zh-TW" altLang="en-US" dirty="0"/>
              <a:t>透過其他綜合損益按公允價值衡量之</a:t>
            </a:r>
            <a:r>
              <a:rPr lang="zh-TW" altLang="en-US" dirty="0" smtClean="0"/>
              <a:t>金融資產</a:t>
            </a:r>
            <a:r>
              <a:rPr lang="zh-TW" altLang="en-US" dirty="0"/>
              <a:t>─</a:t>
            </a:r>
            <a:r>
              <a:rPr lang="zh-TW" altLang="en-US" dirty="0" smtClean="0"/>
              <a:t>股票</a:t>
            </a:r>
            <a:r>
              <a:rPr lang="en-US" altLang="zh-TW" dirty="0"/>
              <a:t> </a:t>
            </a:r>
            <a:r>
              <a:rPr lang="en-US" altLang="zh-TW" dirty="0" smtClean="0"/>
              <a:t>     100,143</a:t>
            </a:r>
            <a:r>
              <a:rPr lang="en-US" altLang="zh-TW" dirty="0"/>
              <a:t>	</a:t>
            </a:r>
          </a:p>
          <a:p>
            <a:pPr>
              <a:lnSpc>
                <a:spcPct val="150000"/>
              </a:lnSpc>
            </a:pPr>
            <a:r>
              <a:rPr lang="en-US" altLang="zh-TW" dirty="0"/>
              <a:t>	 </a:t>
            </a:r>
            <a:r>
              <a:rPr lang="en-US" altLang="zh-TW" dirty="0" smtClean="0"/>
              <a:t>           </a:t>
            </a:r>
            <a:r>
              <a:rPr lang="zh-TW" altLang="en-US" dirty="0" smtClean="0"/>
              <a:t>現</a:t>
            </a:r>
            <a:r>
              <a:rPr lang="zh-TW" altLang="en-US" dirty="0"/>
              <a:t>　　金		</a:t>
            </a:r>
            <a:r>
              <a:rPr lang="en-US" altLang="zh-TW" dirty="0" smtClean="0"/>
              <a:t>				          100,143</a:t>
            </a:r>
            <a:endParaRPr lang="en-US" altLang="zh-TW" dirty="0"/>
          </a:p>
          <a:p>
            <a:pPr>
              <a:lnSpc>
                <a:spcPct val="150000"/>
              </a:lnSpc>
            </a:pPr>
            <a:r>
              <a:rPr lang="en-US" altLang="zh-TW" dirty="0"/>
              <a:t> </a:t>
            </a:r>
            <a:r>
              <a:rPr lang="en-US" altLang="zh-TW" dirty="0" smtClean="0"/>
              <a:t>         12/31 </a:t>
            </a:r>
            <a:r>
              <a:rPr lang="zh-TW" altLang="en-US" dirty="0" smtClean="0"/>
              <a:t>指定</a:t>
            </a:r>
            <a:r>
              <a:rPr lang="zh-TW" altLang="en-US" dirty="0"/>
              <a:t>透過其他綜合損益按公允價值衡量</a:t>
            </a:r>
            <a:r>
              <a:rPr lang="zh-TW" altLang="en-US" dirty="0" smtClean="0"/>
              <a:t>之</a:t>
            </a:r>
            <a:r>
              <a:rPr lang="en-US" altLang="zh-TW" dirty="0" smtClean="0"/>
              <a:t/>
            </a:r>
            <a:br>
              <a:rPr lang="en-US" altLang="zh-TW" dirty="0" smtClean="0"/>
            </a:br>
            <a:r>
              <a:rPr lang="en-US" altLang="zh-TW" dirty="0" smtClean="0"/>
              <a:t>	</a:t>
            </a:r>
            <a:r>
              <a:rPr lang="en-US" altLang="zh-TW" dirty="0"/>
              <a:t> </a:t>
            </a:r>
            <a:r>
              <a:rPr lang="en-US" altLang="zh-TW" dirty="0" smtClean="0"/>
              <a:t>       </a:t>
            </a:r>
            <a:r>
              <a:rPr lang="zh-TW" altLang="en-US" dirty="0" smtClean="0"/>
              <a:t>金融資產</a:t>
            </a:r>
            <a:r>
              <a:rPr lang="zh-TW" altLang="en-US" dirty="0"/>
              <a:t>評價</a:t>
            </a:r>
            <a:r>
              <a:rPr lang="zh-TW" altLang="en-US" dirty="0" smtClean="0"/>
              <a:t>調整</a:t>
            </a:r>
            <a:r>
              <a:rPr lang="en-US" altLang="zh-TW" dirty="0" smtClean="0"/>
              <a:t>				 	9,857</a:t>
            </a:r>
            <a:r>
              <a:rPr lang="en-US" altLang="zh-TW" dirty="0"/>
              <a:t>	</a:t>
            </a:r>
          </a:p>
          <a:p>
            <a:pPr>
              <a:lnSpc>
                <a:spcPct val="150000"/>
              </a:lnSpc>
            </a:pPr>
            <a:r>
              <a:rPr lang="en-US" altLang="zh-TW" dirty="0"/>
              <a:t>	</a:t>
            </a:r>
            <a:r>
              <a:rPr lang="en-US" altLang="zh-TW" dirty="0" smtClean="0"/>
              <a:t>            </a:t>
            </a:r>
            <a:r>
              <a:rPr lang="zh-TW" altLang="en-US" dirty="0" smtClean="0"/>
              <a:t>其他</a:t>
            </a:r>
            <a:r>
              <a:rPr lang="zh-TW" altLang="en-US" dirty="0"/>
              <a:t>綜合損益─指定透過其他綜合損益</a:t>
            </a:r>
            <a:r>
              <a:rPr lang="zh-TW" altLang="en-US" dirty="0" smtClean="0"/>
              <a:t>按公允</a:t>
            </a:r>
            <a:r>
              <a:rPr lang="zh-TW" altLang="en-US" dirty="0"/>
              <a:t>價值衡量</a:t>
            </a:r>
            <a:r>
              <a:rPr lang="zh-TW" altLang="en-US" dirty="0" smtClean="0"/>
              <a:t>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資產未實現損益		</a:t>
            </a:r>
            <a:r>
              <a:rPr lang="en-US" altLang="zh-TW" dirty="0" smtClean="0"/>
              <a:t>		              9,857</a:t>
            </a:r>
            <a:endParaRPr lang="en-US" altLang="zh-TW" dirty="0"/>
          </a:p>
          <a:p>
            <a:pPr>
              <a:lnSpc>
                <a:spcPct val="150000"/>
              </a:lnSpc>
            </a:pPr>
            <a:r>
              <a:rPr lang="en-US" altLang="zh-TW" dirty="0"/>
              <a:t>		</a:t>
            </a:r>
            <a:r>
              <a:rPr lang="en-US" altLang="zh-TW" b="1" dirty="0" smtClean="0"/>
              <a:t>$</a:t>
            </a:r>
            <a:r>
              <a:rPr lang="en-US" altLang="zh-TW" b="1" dirty="0"/>
              <a:t>110×1,000</a:t>
            </a:r>
            <a:r>
              <a:rPr lang="zh-TW" altLang="en-US" b="1" dirty="0"/>
              <a:t>股</a:t>
            </a:r>
            <a:r>
              <a:rPr lang="en-US" altLang="zh-TW" b="1" dirty="0"/>
              <a:t>-$100,143=$9,857		</a:t>
            </a:r>
          </a:p>
          <a:p>
            <a:pPr>
              <a:lnSpc>
                <a:spcPct val="150000"/>
              </a:lnSpc>
            </a:pPr>
            <a:r>
              <a:rPr lang="en-US" altLang="zh-TW" b="1" dirty="0"/>
              <a:t>		</a:t>
            </a:r>
            <a:r>
              <a:rPr lang="zh-TW" altLang="en-US" b="1" dirty="0"/>
              <a:t>認列未實現損益，股票之公允價值為</a:t>
            </a:r>
            <a:r>
              <a:rPr lang="en-US" altLang="zh-TW" b="1" dirty="0"/>
              <a:t>$110,000</a:t>
            </a:r>
            <a:r>
              <a:rPr lang="en-US" altLang="zh-TW" dirty="0"/>
              <a:t>		</a:t>
            </a:r>
          </a:p>
          <a:p>
            <a:pPr>
              <a:lnSpc>
                <a:spcPct val="150000"/>
              </a:lnSpc>
            </a:pPr>
            <a:r>
              <a:rPr lang="en-US" altLang="zh-TW" dirty="0"/>
              <a:t>	</a:t>
            </a:r>
            <a:r>
              <a:rPr lang="en-US" altLang="zh-TW" dirty="0" smtClean="0"/>
              <a:t>    </a:t>
            </a:r>
            <a:r>
              <a:rPr lang="zh-TW" altLang="en-US" dirty="0" smtClean="0"/>
              <a:t>其他</a:t>
            </a:r>
            <a:r>
              <a:rPr lang="zh-TW" altLang="en-US" dirty="0"/>
              <a:t>綜合損益─指定透過其他綜合損益按</a:t>
            </a:r>
            <a:r>
              <a:rPr lang="zh-TW" altLang="en-US" dirty="0" smtClean="0"/>
              <a:t>公允價值</a:t>
            </a:r>
            <a:r>
              <a:rPr lang="zh-TW" altLang="en-US" dirty="0"/>
              <a:t>衡量</a:t>
            </a:r>
            <a:r>
              <a:rPr lang="zh-TW" altLang="en-US" dirty="0" smtClean="0"/>
              <a:t>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a:t>
            </a:r>
            <a:r>
              <a:rPr lang="zh-TW" altLang="en-US" dirty="0" smtClean="0"/>
              <a:t>損益</a:t>
            </a:r>
            <a:r>
              <a:rPr lang="en-US" altLang="zh-TW" dirty="0" smtClean="0"/>
              <a:t>					9,857	</a:t>
            </a:r>
          </a:p>
          <a:p>
            <a:pPr>
              <a:lnSpc>
                <a:spcPct val="150000"/>
              </a:lnSpc>
            </a:pPr>
            <a:r>
              <a:rPr lang="en-US" altLang="zh-TW" dirty="0"/>
              <a:t>	</a:t>
            </a:r>
            <a:r>
              <a:rPr lang="en-US" altLang="zh-TW" dirty="0" smtClean="0"/>
              <a:t>            </a:t>
            </a:r>
            <a:r>
              <a:rPr lang="zh-TW" altLang="en-US" dirty="0" smtClean="0"/>
              <a:t>其他</a:t>
            </a:r>
            <a:r>
              <a:rPr lang="zh-TW" altLang="en-US" dirty="0"/>
              <a:t>權益─指定透過其他綜合損益按</a:t>
            </a:r>
            <a:r>
              <a:rPr lang="zh-TW" altLang="en-US" dirty="0" smtClean="0"/>
              <a:t>公允價值</a:t>
            </a:r>
            <a:r>
              <a:rPr lang="zh-TW" altLang="en-US" dirty="0"/>
              <a:t>衡量</a:t>
            </a:r>
            <a:r>
              <a:rPr lang="zh-TW" altLang="en-US" dirty="0" smtClean="0"/>
              <a:t>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資產未實現損益	</a:t>
            </a:r>
            <a:r>
              <a:rPr lang="en-US" altLang="zh-TW" dirty="0" smtClean="0"/>
              <a:t>			              9,857</a:t>
            </a:r>
            <a:endParaRPr lang="en-US" altLang="zh-TW" dirty="0"/>
          </a:p>
          <a:p>
            <a:pPr>
              <a:lnSpc>
                <a:spcPct val="150000"/>
              </a:lnSpc>
            </a:pPr>
            <a:r>
              <a:rPr lang="en-US" altLang="zh-TW" dirty="0"/>
              <a:t>		</a:t>
            </a:r>
            <a:endParaRPr lang="zh-TW" altLang="en-US" dirty="0"/>
          </a:p>
        </p:txBody>
      </p:sp>
    </p:spTree>
    <p:extLst>
      <p:ext uri="{BB962C8B-B14F-4D97-AF65-F5344CB8AC3E}">
        <p14:creationId xmlns:p14="http://schemas.microsoft.com/office/powerpoint/2010/main" val="356561246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000" y="1170032"/>
            <a:ext cx="8856000" cy="5444054"/>
          </a:xfrm>
          <a:prstGeom prst="rect">
            <a:avLst/>
          </a:prstGeom>
        </p:spPr>
        <p:txBody>
          <a:bodyPr>
            <a:spAutoFit/>
          </a:bodyPr>
          <a:lstStyle/>
          <a:p>
            <a:pPr>
              <a:lnSpc>
                <a:spcPct val="150000"/>
              </a:lnSpc>
            </a:pPr>
            <a:r>
              <a:rPr lang="en-US" altLang="zh-TW" dirty="0"/>
              <a:t>(</a:t>
            </a:r>
            <a:r>
              <a:rPr lang="en-US" altLang="zh-TW" dirty="0" smtClean="0"/>
              <a:t>2)X2/8/15</a:t>
            </a:r>
            <a:r>
              <a:rPr lang="zh-TW" altLang="en-US" dirty="0" smtClean="0"/>
              <a:t>現</a:t>
            </a:r>
            <a:r>
              <a:rPr lang="zh-TW" altLang="en-US" dirty="0"/>
              <a:t>　　金</a:t>
            </a:r>
            <a:r>
              <a:rPr lang="en-US" altLang="zh-TW" dirty="0"/>
              <a:t>($2×1,000)	</a:t>
            </a:r>
            <a:r>
              <a:rPr lang="en-US" altLang="zh-TW" dirty="0" smtClean="0"/>
              <a:t>				2,000</a:t>
            </a:r>
            <a:r>
              <a:rPr lang="en-US" altLang="zh-TW" dirty="0"/>
              <a:t>	</a:t>
            </a:r>
          </a:p>
          <a:p>
            <a:pPr>
              <a:lnSpc>
                <a:spcPct val="150000"/>
              </a:lnSpc>
            </a:pPr>
            <a:r>
              <a:rPr lang="en-US" altLang="zh-TW" dirty="0"/>
              <a:t>	</a:t>
            </a:r>
            <a:r>
              <a:rPr lang="en-US" altLang="zh-TW" dirty="0" smtClean="0"/>
              <a:t>         </a:t>
            </a:r>
            <a:r>
              <a:rPr lang="zh-TW" altLang="en-US" dirty="0" smtClean="0"/>
              <a:t>股利收入</a:t>
            </a:r>
            <a:r>
              <a:rPr lang="en-US" altLang="zh-TW" dirty="0" smtClean="0"/>
              <a:t>	</a:t>
            </a:r>
            <a:r>
              <a:rPr lang="zh-TW" altLang="en-US" dirty="0"/>
              <a:t>		</a:t>
            </a:r>
            <a:r>
              <a:rPr lang="en-US" altLang="zh-TW" dirty="0" smtClean="0"/>
              <a:t>			             2,000</a:t>
            </a:r>
            <a:endParaRPr lang="en-US" altLang="zh-TW" dirty="0"/>
          </a:p>
          <a:p>
            <a:pPr>
              <a:lnSpc>
                <a:spcPct val="150000"/>
              </a:lnSpc>
            </a:pPr>
            <a:r>
              <a:rPr lang="en-US" altLang="zh-TW" dirty="0"/>
              <a:t>		</a:t>
            </a:r>
            <a:r>
              <a:rPr lang="zh-TW" altLang="en-US" b="1" dirty="0"/>
              <a:t>另股票股利</a:t>
            </a:r>
            <a:r>
              <a:rPr lang="en-US" altLang="zh-TW" b="1" dirty="0"/>
              <a:t>10%</a:t>
            </a:r>
            <a:r>
              <a:rPr lang="zh-TW" altLang="en-US" b="1" dirty="0"/>
              <a:t>使股份增加</a:t>
            </a:r>
            <a:r>
              <a:rPr lang="en-US" altLang="zh-TW" b="1" dirty="0"/>
              <a:t>100</a:t>
            </a:r>
            <a:r>
              <a:rPr lang="zh-TW" altLang="en-US" b="1" dirty="0"/>
              <a:t>股。</a:t>
            </a:r>
            <a:r>
              <a:rPr lang="zh-TW" altLang="en-US" dirty="0"/>
              <a:t>		</a:t>
            </a:r>
          </a:p>
          <a:p>
            <a:pPr>
              <a:lnSpc>
                <a:spcPct val="150000"/>
              </a:lnSpc>
            </a:pPr>
            <a:r>
              <a:rPr lang="zh-TW" altLang="en-US" dirty="0" smtClean="0"/>
              <a:t>         </a:t>
            </a:r>
            <a:r>
              <a:rPr lang="en-US" altLang="zh-TW" dirty="0" smtClean="0"/>
              <a:t>12/31</a:t>
            </a:r>
            <a:r>
              <a:rPr lang="zh-TW" altLang="en-US" dirty="0" smtClean="0"/>
              <a:t>指定</a:t>
            </a:r>
            <a:r>
              <a:rPr lang="zh-TW" altLang="en-US" dirty="0"/>
              <a:t>透過其他綜合損益按公允價值衡量</a:t>
            </a:r>
            <a:r>
              <a:rPr lang="zh-TW" altLang="en-US" dirty="0" smtClean="0"/>
              <a:t>之</a:t>
            </a:r>
            <a:r>
              <a:rPr lang="en-US" altLang="zh-TW" dirty="0" smtClean="0"/>
              <a:t/>
            </a:r>
            <a:br>
              <a:rPr lang="en-US" altLang="zh-TW" dirty="0" smtClean="0"/>
            </a:br>
            <a:r>
              <a:rPr lang="en-US" altLang="zh-TW" dirty="0" smtClean="0"/>
              <a:t>	      </a:t>
            </a:r>
            <a:r>
              <a:rPr lang="zh-TW" altLang="en-US" dirty="0" smtClean="0"/>
              <a:t>金融資產評價</a:t>
            </a:r>
            <a:r>
              <a:rPr lang="zh-TW" altLang="en-US" dirty="0"/>
              <a:t>調整	</a:t>
            </a:r>
            <a:r>
              <a:rPr lang="en-US" altLang="zh-TW" dirty="0" smtClean="0"/>
              <a:t>				8,800</a:t>
            </a:r>
            <a:r>
              <a:rPr lang="en-US" altLang="zh-TW" dirty="0"/>
              <a:t>	</a:t>
            </a:r>
          </a:p>
          <a:p>
            <a:pPr>
              <a:lnSpc>
                <a:spcPct val="150000"/>
              </a:lnSpc>
            </a:pPr>
            <a:r>
              <a:rPr lang="en-US" altLang="zh-TW" dirty="0"/>
              <a:t>	</a:t>
            </a:r>
            <a:r>
              <a:rPr lang="en-US" altLang="zh-TW" dirty="0" smtClean="0"/>
              <a:t>          </a:t>
            </a:r>
            <a:r>
              <a:rPr lang="zh-TW" altLang="en-US" dirty="0" smtClean="0"/>
              <a:t>其他</a:t>
            </a:r>
            <a:r>
              <a:rPr lang="zh-TW" altLang="en-US" dirty="0"/>
              <a:t>綜合損益─指定透過其他綜合損益按公允價</a:t>
            </a:r>
          </a:p>
          <a:p>
            <a:pPr>
              <a:lnSpc>
                <a:spcPct val="150000"/>
              </a:lnSpc>
            </a:pPr>
            <a:r>
              <a:rPr lang="zh-TW" altLang="en-US" dirty="0"/>
              <a:t>　　　　</a:t>
            </a:r>
            <a:r>
              <a:rPr lang="en-US" altLang="zh-TW" dirty="0"/>
              <a:t> </a:t>
            </a:r>
            <a:r>
              <a:rPr lang="en-US" altLang="zh-TW" dirty="0" smtClean="0"/>
              <a:t>             </a:t>
            </a:r>
            <a:r>
              <a:rPr lang="zh-TW" altLang="en-US" dirty="0" smtClean="0"/>
              <a:t>值</a:t>
            </a:r>
            <a:r>
              <a:rPr lang="zh-TW" altLang="en-US" dirty="0"/>
              <a:t>衡量之金融資產未實現</a:t>
            </a:r>
            <a:r>
              <a:rPr lang="zh-TW" altLang="en-US" dirty="0" smtClean="0"/>
              <a:t>損益	</a:t>
            </a:r>
            <a:r>
              <a:rPr lang="en-US" altLang="zh-TW" dirty="0" smtClean="0"/>
              <a:t>		             8,800</a:t>
            </a:r>
            <a:endParaRPr lang="en-US" altLang="zh-TW" dirty="0"/>
          </a:p>
          <a:p>
            <a:pPr>
              <a:lnSpc>
                <a:spcPct val="150000"/>
              </a:lnSpc>
            </a:pPr>
            <a:r>
              <a:rPr lang="en-US" altLang="zh-TW" dirty="0"/>
              <a:t>	</a:t>
            </a:r>
            <a:r>
              <a:rPr lang="zh-TW" altLang="en-US" dirty="0" smtClean="0"/>
              <a:t>期末</a:t>
            </a:r>
            <a:r>
              <a:rPr lang="zh-TW" altLang="en-US" dirty="0"/>
              <a:t>公允價值</a:t>
            </a:r>
            <a:r>
              <a:rPr lang="en-US" altLang="zh-TW" dirty="0"/>
              <a:t>$118,800($108×1,100</a:t>
            </a:r>
            <a:r>
              <a:rPr lang="zh-TW" altLang="en-US" dirty="0"/>
              <a:t>股</a:t>
            </a:r>
            <a:r>
              <a:rPr lang="en-US" altLang="zh-TW" dirty="0"/>
              <a:t>)</a:t>
            </a:r>
            <a:r>
              <a:rPr lang="zh-TW" altLang="en-US" dirty="0"/>
              <a:t>－上期末公允</a:t>
            </a:r>
            <a:r>
              <a:rPr lang="zh-TW" altLang="en-US" dirty="0" smtClean="0"/>
              <a:t>價值</a:t>
            </a:r>
            <a:r>
              <a:rPr lang="en-US" altLang="zh-TW" dirty="0" smtClean="0"/>
              <a:t>$110,000</a:t>
            </a:r>
            <a:r>
              <a:rPr lang="en-US" altLang="zh-TW" dirty="0"/>
              <a:t>=$8,800</a:t>
            </a:r>
          </a:p>
          <a:p>
            <a:pPr>
              <a:lnSpc>
                <a:spcPct val="150000"/>
              </a:lnSpc>
            </a:pPr>
            <a:r>
              <a:rPr lang="en-US" altLang="zh-TW" dirty="0"/>
              <a:t>	</a:t>
            </a:r>
            <a:r>
              <a:rPr lang="en-US" altLang="zh-TW" dirty="0" smtClean="0"/>
              <a:t>  </a:t>
            </a:r>
            <a:r>
              <a:rPr lang="zh-TW" altLang="en-US" dirty="0" smtClean="0"/>
              <a:t>其他</a:t>
            </a:r>
            <a:r>
              <a:rPr lang="zh-TW" altLang="en-US" dirty="0"/>
              <a:t>綜合損益─指定透過其他綜合損益按公允價值</a:t>
            </a:r>
            <a:r>
              <a:rPr lang="zh-TW" altLang="en-US" dirty="0" smtClean="0"/>
              <a:t>衡量之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a:t>
            </a:r>
            <a:r>
              <a:rPr lang="zh-TW" altLang="en-US" dirty="0" smtClean="0"/>
              <a:t>損益</a:t>
            </a:r>
            <a:r>
              <a:rPr lang="en-US" altLang="zh-TW" dirty="0" smtClean="0"/>
              <a:t>					8,800</a:t>
            </a:r>
            <a:r>
              <a:rPr lang="en-US" altLang="zh-TW" dirty="0"/>
              <a:t>	</a:t>
            </a:r>
          </a:p>
          <a:p>
            <a:pPr>
              <a:lnSpc>
                <a:spcPct val="150000"/>
              </a:lnSpc>
            </a:pPr>
            <a:r>
              <a:rPr lang="en-US" altLang="zh-TW" dirty="0"/>
              <a:t>	 </a:t>
            </a:r>
            <a:r>
              <a:rPr lang="en-US" altLang="zh-TW" dirty="0" smtClean="0"/>
              <a:t>         </a:t>
            </a:r>
            <a:r>
              <a:rPr lang="zh-TW" altLang="en-US" dirty="0" smtClean="0"/>
              <a:t>其他</a:t>
            </a:r>
            <a:r>
              <a:rPr lang="zh-TW" altLang="en-US" dirty="0"/>
              <a:t>權益─指定透過其他綜合損益按公允價值</a:t>
            </a:r>
            <a:r>
              <a:rPr lang="zh-TW" altLang="en-US" dirty="0" smtClean="0"/>
              <a:t>衡量之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資產未實現損益	</a:t>
            </a:r>
            <a:r>
              <a:rPr lang="en-US" altLang="zh-TW" dirty="0" smtClean="0"/>
              <a:t>			              8,800</a:t>
            </a:r>
            <a:endParaRPr lang="en-US" altLang="zh-TW" dirty="0"/>
          </a:p>
          <a:p>
            <a:pPr>
              <a:lnSpc>
                <a:spcPct val="150000"/>
              </a:lnSpc>
            </a:pPr>
            <a:r>
              <a:rPr lang="en-US" altLang="zh-TW" dirty="0"/>
              <a:t>		</a:t>
            </a:r>
            <a:endParaRPr lang="zh-TW" altLang="en-US" dirty="0"/>
          </a:p>
        </p:txBody>
      </p:sp>
    </p:spTree>
    <p:extLst>
      <p:ext uri="{BB962C8B-B14F-4D97-AF65-F5344CB8AC3E}">
        <p14:creationId xmlns:p14="http://schemas.microsoft.com/office/powerpoint/2010/main" val="410497076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84784"/>
            <a:ext cx="8229600" cy="5040000"/>
          </a:xfrm>
        </p:spPr>
        <p:txBody>
          <a:bodyPr/>
          <a:lstStyle/>
          <a:p>
            <a:pPr marL="0" indent="0">
              <a:buNone/>
            </a:pPr>
            <a:r>
              <a:rPr lang="en-US" altLang="zh-TW" b="1" dirty="0" smtClean="0"/>
              <a:t>(4)</a:t>
            </a:r>
            <a:r>
              <a:rPr lang="zh-TW" altLang="en-US" b="1" dirty="0" smtClean="0"/>
              <a:t>判斷該交易屬資產</a:t>
            </a:r>
            <a:r>
              <a:rPr lang="zh-TW" altLang="en-US" b="1" dirty="0"/>
              <a:t>的交易或權益的交易</a:t>
            </a:r>
            <a:endParaRPr lang="en-US" altLang="zh-TW" sz="2600" b="1" dirty="0" smtClean="0"/>
          </a:p>
          <a:p>
            <a:pPr marL="0" indent="0">
              <a:buNone/>
            </a:pPr>
            <a:endParaRPr lang="zh-TW" altLang="en-US" dirty="0"/>
          </a:p>
        </p:txBody>
      </p:sp>
      <p:pic>
        <p:nvPicPr>
          <p:cNvPr id="9" name="圖片 8"/>
          <p:cNvPicPr>
            <a:picLocks noChangeAspect="1"/>
          </p:cNvPicPr>
          <p:nvPr/>
        </p:nvPicPr>
        <p:blipFill rotWithShape="1">
          <a:blip r:embed="rId2"/>
          <a:srcRect l="3250" t="-263" r="28137" b="38967"/>
          <a:stretch/>
        </p:blipFill>
        <p:spPr>
          <a:xfrm>
            <a:off x="971600" y="2492896"/>
            <a:ext cx="7200800" cy="1800200"/>
          </a:xfrm>
          <a:prstGeom prst="rect">
            <a:avLst/>
          </a:prstGeom>
        </p:spPr>
      </p:pic>
      <p:sp>
        <p:nvSpPr>
          <p:cNvPr id="10" name="向右箭號 9"/>
          <p:cNvSpPr/>
          <p:nvPr/>
        </p:nvSpPr>
        <p:spPr bwMode="auto">
          <a:xfrm>
            <a:off x="611560" y="4750115"/>
            <a:ext cx="648072" cy="504056"/>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1" name="文字方塊 10"/>
          <p:cNvSpPr txBox="1"/>
          <p:nvPr/>
        </p:nvSpPr>
        <p:spPr>
          <a:xfrm>
            <a:off x="1413992" y="4700173"/>
            <a:ext cx="5040560" cy="553998"/>
          </a:xfrm>
          <a:prstGeom prst="rect">
            <a:avLst/>
          </a:prstGeom>
          <a:noFill/>
        </p:spPr>
        <p:txBody>
          <a:bodyPr wrap="square" rtlCol="0">
            <a:spAutoFit/>
          </a:bodyPr>
          <a:lstStyle/>
          <a:p>
            <a:r>
              <a:rPr kumimoji="1" lang="zh-TW" altLang="en-US" sz="3000" b="1" dirty="0"/>
              <a:t>資產的交易，可能產生損益</a:t>
            </a:r>
          </a:p>
        </p:txBody>
      </p:sp>
      <p:sp>
        <p:nvSpPr>
          <p:cNvPr id="12" name="向右箭號 11"/>
          <p:cNvSpPr/>
          <p:nvPr/>
        </p:nvSpPr>
        <p:spPr bwMode="auto">
          <a:xfrm>
            <a:off x="611560" y="5409220"/>
            <a:ext cx="648072" cy="504056"/>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13" name="文字方塊 12"/>
          <p:cNvSpPr txBox="1"/>
          <p:nvPr/>
        </p:nvSpPr>
        <p:spPr>
          <a:xfrm>
            <a:off x="1413992" y="5359278"/>
            <a:ext cx="5040560" cy="553998"/>
          </a:xfrm>
          <a:prstGeom prst="rect">
            <a:avLst/>
          </a:prstGeom>
          <a:noFill/>
        </p:spPr>
        <p:txBody>
          <a:bodyPr wrap="square" rtlCol="0">
            <a:spAutoFit/>
          </a:bodyPr>
          <a:lstStyle/>
          <a:p>
            <a:r>
              <a:rPr kumimoji="1" lang="zh-TW" altLang="en-US" sz="3000" b="1" dirty="0"/>
              <a:t>權益的交易</a:t>
            </a:r>
            <a:r>
              <a:rPr kumimoji="1" lang="zh-TW" altLang="en-US" sz="3000" b="1" dirty="0" smtClean="0"/>
              <a:t>，不</a:t>
            </a:r>
            <a:r>
              <a:rPr kumimoji="1" lang="zh-TW" altLang="en-US" sz="3000" b="1" dirty="0"/>
              <a:t>產生損益</a:t>
            </a:r>
          </a:p>
        </p:txBody>
      </p:sp>
    </p:spTree>
    <p:extLst>
      <p:ext uri="{BB962C8B-B14F-4D97-AF65-F5344CB8AC3E}">
        <p14:creationId xmlns:p14="http://schemas.microsoft.com/office/powerpoint/2010/main" val="3244025351"/>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992331"/>
            <a:ext cx="8856000" cy="5493812"/>
          </a:xfrm>
          <a:prstGeom prst="rect">
            <a:avLst/>
          </a:prstGeom>
        </p:spPr>
        <p:txBody>
          <a:bodyPr>
            <a:spAutoFit/>
          </a:bodyPr>
          <a:lstStyle/>
          <a:p>
            <a:pPr>
              <a:lnSpc>
                <a:spcPct val="130000"/>
              </a:lnSpc>
            </a:pPr>
            <a:r>
              <a:rPr lang="en-US" altLang="zh-TW" dirty="0" smtClean="0"/>
              <a:t>(3)X3/6/1</a:t>
            </a:r>
            <a:r>
              <a:rPr lang="en-US" altLang="zh-TW" dirty="0"/>
              <a:t>	</a:t>
            </a:r>
            <a:r>
              <a:rPr lang="zh-TW" altLang="en-US" dirty="0"/>
              <a:t>指定透過其他綜合損益按公允價值衡量之金融</a:t>
            </a:r>
            <a:r>
              <a:rPr lang="zh-TW" altLang="en-US" dirty="0" smtClean="0"/>
              <a:t>資產評價調整</a:t>
            </a:r>
            <a:r>
              <a:rPr lang="en-US" altLang="zh-TW" dirty="0" smtClean="0"/>
              <a:t>	12,616</a:t>
            </a:r>
            <a:r>
              <a:rPr lang="en-US" altLang="zh-TW" dirty="0"/>
              <a:t>	</a:t>
            </a:r>
          </a:p>
          <a:p>
            <a:pPr>
              <a:lnSpc>
                <a:spcPct val="130000"/>
              </a:lnSpc>
            </a:pPr>
            <a:r>
              <a:rPr lang="en-US" altLang="zh-TW" dirty="0"/>
              <a:t>	 </a:t>
            </a:r>
            <a:r>
              <a:rPr lang="en-US" altLang="zh-TW" dirty="0" smtClean="0"/>
              <a:t>       </a:t>
            </a:r>
            <a:r>
              <a:rPr lang="zh-TW" altLang="en-US" dirty="0" smtClean="0"/>
              <a:t>其他</a:t>
            </a:r>
            <a:r>
              <a:rPr lang="zh-TW" altLang="en-US" dirty="0"/>
              <a:t>綜合損益─指定透過其他綜合損益按公允</a:t>
            </a:r>
            <a:r>
              <a:rPr lang="zh-TW" altLang="en-US" dirty="0" smtClean="0"/>
              <a:t>價值</a:t>
            </a:r>
            <a:r>
              <a:rPr lang="zh-TW" altLang="en-US" dirty="0"/>
              <a:t>衡量</a:t>
            </a:r>
            <a:r>
              <a:rPr lang="zh-TW" altLang="en-US" dirty="0" smtClean="0"/>
              <a:t>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a:t>
            </a:r>
            <a:r>
              <a:rPr lang="zh-TW" altLang="en-US" dirty="0" smtClean="0"/>
              <a:t>損益</a:t>
            </a:r>
            <a:r>
              <a:rPr lang="en-US" altLang="zh-TW" dirty="0" smtClean="0"/>
              <a:t>				               </a:t>
            </a:r>
            <a:r>
              <a:rPr lang="zh-TW" altLang="en-US" dirty="0"/>
              <a:t>	</a:t>
            </a:r>
            <a:r>
              <a:rPr lang="zh-TW" altLang="en-US" dirty="0" smtClean="0"/>
              <a:t>            </a:t>
            </a:r>
            <a:r>
              <a:rPr lang="en-US" altLang="zh-TW" dirty="0" smtClean="0"/>
              <a:t>12,616</a:t>
            </a:r>
            <a:r>
              <a:rPr lang="en-US" altLang="zh-TW" dirty="0"/>
              <a:t>	</a:t>
            </a:r>
            <a:r>
              <a:rPr lang="en-US" altLang="zh-TW" b="1" dirty="0" smtClean="0"/>
              <a:t>($</a:t>
            </a:r>
            <a:r>
              <a:rPr lang="en-US" altLang="zh-TW" b="1" dirty="0"/>
              <a:t>120×1,100</a:t>
            </a:r>
            <a:r>
              <a:rPr lang="zh-TW" altLang="en-US" b="1" dirty="0"/>
              <a:t>股</a:t>
            </a:r>
            <a:r>
              <a:rPr lang="en-US" altLang="zh-TW" b="1" dirty="0"/>
              <a:t>-$584)</a:t>
            </a:r>
            <a:r>
              <a:rPr lang="zh-TW" altLang="en-US" b="1" dirty="0"/>
              <a:t>－上期末公允價值</a:t>
            </a:r>
            <a:r>
              <a:rPr lang="en-US" altLang="zh-TW" b="1" dirty="0"/>
              <a:t>$118,800=$12,616</a:t>
            </a:r>
          </a:p>
          <a:p>
            <a:pPr>
              <a:lnSpc>
                <a:spcPct val="130000"/>
              </a:lnSpc>
            </a:pPr>
            <a:r>
              <a:rPr lang="en-US" altLang="zh-TW" dirty="0"/>
              <a:t>	</a:t>
            </a:r>
            <a:r>
              <a:rPr lang="zh-TW" altLang="en-US" dirty="0" smtClean="0"/>
              <a:t>現</a:t>
            </a:r>
            <a:r>
              <a:rPr lang="zh-TW" altLang="en-US" dirty="0"/>
              <a:t>　　金	</a:t>
            </a:r>
            <a:r>
              <a:rPr lang="en-US" altLang="zh-TW" dirty="0" smtClean="0"/>
              <a:t>				               131,416</a:t>
            </a:r>
            <a:r>
              <a:rPr lang="en-US" altLang="zh-TW" dirty="0"/>
              <a:t>	</a:t>
            </a:r>
          </a:p>
          <a:p>
            <a:pPr>
              <a:lnSpc>
                <a:spcPct val="130000"/>
              </a:lnSpc>
            </a:pPr>
            <a:r>
              <a:rPr lang="en-US" altLang="zh-TW" dirty="0"/>
              <a:t>	 </a:t>
            </a:r>
            <a:r>
              <a:rPr lang="en-US" altLang="zh-TW" dirty="0" smtClean="0"/>
              <a:t>      </a:t>
            </a:r>
            <a:r>
              <a:rPr lang="zh-TW" altLang="en-US" dirty="0" smtClean="0"/>
              <a:t>指定</a:t>
            </a:r>
            <a:r>
              <a:rPr lang="zh-TW" altLang="en-US" dirty="0"/>
              <a:t>透過其他綜合損益按公允價值衡量之</a:t>
            </a:r>
            <a:r>
              <a:rPr lang="zh-TW" altLang="en-US" dirty="0" smtClean="0"/>
              <a:t>金融資產</a:t>
            </a:r>
            <a:r>
              <a:rPr lang="zh-TW" altLang="en-US" dirty="0"/>
              <a:t>─</a:t>
            </a:r>
            <a:r>
              <a:rPr lang="zh-TW" altLang="en-US" dirty="0" smtClean="0"/>
              <a:t>股票</a:t>
            </a:r>
            <a:r>
              <a:rPr lang="en-US" altLang="zh-TW" dirty="0" smtClean="0"/>
              <a:t>	          100,143</a:t>
            </a:r>
            <a:endParaRPr lang="en-US" altLang="zh-TW" dirty="0"/>
          </a:p>
          <a:p>
            <a:pPr>
              <a:lnSpc>
                <a:spcPct val="130000"/>
              </a:lnSpc>
            </a:pPr>
            <a:r>
              <a:rPr lang="en-US" altLang="zh-TW" dirty="0"/>
              <a:t>	</a:t>
            </a:r>
            <a:r>
              <a:rPr lang="en-US" altLang="zh-TW" dirty="0" smtClean="0"/>
              <a:t>       </a:t>
            </a:r>
            <a:r>
              <a:rPr lang="zh-TW" altLang="en-US" dirty="0" smtClean="0"/>
              <a:t>指定</a:t>
            </a:r>
            <a:r>
              <a:rPr lang="zh-TW" altLang="en-US" dirty="0"/>
              <a:t>透過其他綜合損益按公允價值衡量之</a:t>
            </a:r>
            <a:r>
              <a:rPr lang="zh-TW" altLang="en-US" dirty="0" smtClean="0"/>
              <a:t>金融資產</a:t>
            </a:r>
            <a:r>
              <a:rPr lang="zh-TW" altLang="en-US" dirty="0"/>
              <a:t>評價</a:t>
            </a:r>
            <a:r>
              <a:rPr lang="zh-TW" altLang="en-US" dirty="0" smtClean="0"/>
              <a:t>調整             </a:t>
            </a:r>
            <a:r>
              <a:rPr lang="en-US" altLang="zh-TW" dirty="0" smtClean="0"/>
              <a:t>31,273</a:t>
            </a:r>
            <a:endParaRPr lang="en-US" altLang="zh-TW" dirty="0"/>
          </a:p>
          <a:p>
            <a:pPr>
              <a:lnSpc>
                <a:spcPct val="130000"/>
              </a:lnSpc>
            </a:pPr>
            <a:r>
              <a:rPr lang="en-US" altLang="zh-TW" dirty="0"/>
              <a:t>	</a:t>
            </a:r>
            <a:r>
              <a:rPr lang="zh-TW" altLang="en-US" dirty="0" smtClean="0"/>
              <a:t>其他</a:t>
            </a:r>
            <a:r>
              <a:rPr lang="zh-TW" altLang="en-US" dirty="0"/>
              <a:t>綜合損益─指定透過其他綜合損益按公允價值</a:t>
            </a:r>
            <a:r>
              <a:rPr lang="zh-TW" altLang="en-US" dirty="0" smtClean="0"/>
              <a:t>衡量之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a:t>
            </a:r>
            <a:r>
              <a:rPr lang="zh-TW" altLang="en-US" dirty="0" smtClean="0"/>
              <a:t>損益</a:t>
            </a:r>
            <a:r>
              <a:rPr lang="en-US" altLang="zh-TW" dirty="0" smtClean="0"/>
              <a:t>					 12,616</a:t>
            </a:r>
            <a:r>
              <a:rPr lang="en-US" altLang="zh-TW" dirty="0"/>
              <a:t>	</a:t>
            </a:r>
          </a:p>
          <a:p>
            <a:pPr>
              <a:lnSpc>
                <a:spcPct val="130000"/>
              </a:lnSpc>
            </a:pPr>
            <a:r>
              <a:rPr lang="en-US" altLang="zh-TW" dirty="0"/>
              <a:t>	 </a:t>
            </a:r>
            <a:r>
              <a:rPr lang="en-US" altLang="zh-TW" dirty="0" smtClean="0"/>
              <a:t>       </a:t>
            </a:r>
            <a:r>
              <a:rPr lang="zh-TW" altLang="en-US" dirty="0" smtClean="0"/>
              <a:t>其他</a:t>
            </a:r>
            <a:r>
              <a:rPr lang="zh-TW" altLang="en-US" dirty="0"/>
              <a:t>權益─指定透過其他綜合損益按公允價值</a:t>
            </a:r>
            <a:r>
              <a:rPr lang="zh-TW" altLang="en-US" dirty="0" smtClean="0"/>
              <a:t>衡量之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a:t>
            </a:r>
            <a:r>
              <a:rPr lang="zh-TW" altLang="en-US" dirty="0" smtClean="0"/>
              <a:t>損益</a:t>
            </a:r>
            <a:r>
              <a:rPr lang="en-US" altLang="zh-TW" dirty="0" smtClean="0"/>
              <a:t>					            12,616</a:t>
            </a:r>
            <a:endParaRPr lang="en-US" altLang="zh-TW" dirty="0"/>
          </a:p>
          <a:p>
            <a:pPr>
              <a:lnSpc>
                <a:spcPct val="130000"/>
              </a:lnSpc>
            </a:pPr>
            <a:r>
              <a:rPr lang="zh-TW" altLang="en-US" dirty="0"/>
              <a:t>	其他權益─指定透過其他綜合損益按公允價值衡量</a:t>
            </a:r>
            <a:r>
              <a:rPr lang="zh-TW" altLang="en-US" dirty="0" smtClean="0"/>
              <a:t>之</a:t>
            </a:r>
            <a:r>
              <a:rPr lang="en-US" altLang="zh-TW" dirty="0" smtClean="0"/>
              <a:t/>
            </a:r>
            <a:br>
              <a:rPr lang="en-US" altLang="zh-TW" dirty="0" smtClean="0"/>
            </a:br>
            <a:r>
              <a:rPr lang="en-US" altLang="zh-TW" dirty="0" smtClean="0"/>
              <a:t>	    </a:t>
            </a:r>
            <a:r>
              <a:rPr lang="zh-TW" altLang="en-US" dirty="0" smtClean="0"/>
              <a:t>金融</a:t>
            </a:r>
            <a:r>
              <a:rPr lang="zh-TW" altLang="en-US" dirty="0"/>
              <a:t>資產未實現損益	</a:t>
            </a:r>
            <a:r>
              <a:rPr lang="en-US" altLang="zh-TW" dirty="0" smtClean="0"/>
              <a:t>				 31,273</a:t>
            </a:r>
            <a:r>
              <a:rPr lang="en-US" altLang="zh-TW" dirty="0"/>
              <a:t>	</a:t>
            </a:r>
          </a:p>
          <a:p>
            <a:pPr>
              <a:lnSpc>
                <a:spcPct val="130000"/>
              </a:lnSpc>
            </a:pPr>
            <a:r>
              <a:rPr lang="en-US" altLang="zh-TW" dirty="0"/>
              <a:t>	</a:t>
            </a:r>
            <a:r>
              <a:rPr lang="zh-TW" altLang="en-US" dirty="0"/>
              <a:t>　</a:t>
            </a:r>
            <a:r>
              <a:rPr lang="zh-TW" altLang="en-US" dirty="0" smtClean="0"/>
              <a:t>    保留</a:t>
            </a:r>
            <a:r>
              <a:rPr lang="zh-TW" altLang="en-US" dirty="0"/>
              <a:t>盈餘		</a:t>
            </a:r>
            <a:r>
              <a:rPr lang="en-US" altLang="zh-TW" dirty="0" smtClean="0"/>
              <a:t>				            31,273</a:t>
            </a:r>
            <a:endParaRPr lang="en-US" altLang="zh-TW" dirty="0"/>
          </a:p>
          <a:p>
            <a:pPr>
              <a:lnSpc>
                <a:spcPct val="130000"/>
              </a:lnSpc>
            </a:pPr>
            <a:r>
              <a:rPr lang="en-US" altLang="zh-TW" dirty="0"/>
              <a:t>		</a:t>
            </a:r>
            <a:r>
              <a:rPr lang="zh-TW" altLang="en-US" b="1" dirty="0">
                <a:solidFill>
                  <a:srgbClr val="0070C0"/>
                </a:solidFill>
              </a:rPr>
              <a:t>將金融資產累計未實現損益結轉保留盈餘。</a:t>
            </a:r>
            <a:r>
              <a:rPr lang="zh-TW" altLang="en-US" dirty="0"/>
              <a:t>		</a:t>
            </a:r>
          </a:p>
        </p:txBody>
      </p:sp>
    </p:spTree>
    <p:extLst>
      <p:ext uri="{BB962C8B-B14F-4D97-AF65-F5344CB8AC3E}">
        <p14:creationId xmlns:p14="http://schemas.microsoft.com/office/powerpoint/2010/main" val="44135535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3"/>
          <p:cNvSpPr>
            <a:spLocks noGrp="1"/>
          </p:cNvSpPr>
          <p:nvPr>
            <p:ph type="title"/>
          </p:nvPr>
        </p:nvSpPr>
        <p:spPr>
          <a:xfrm>
            <a:off x="98630" y="1413272"/>
            <a:ext cx="8946740" cy="863600"/>
          </a:xfrm>
        </p:spPr>
        <p:txBody>
          <a:bodyPr/>
          <a:lstStyle/>
          <a:p>
            <a:pPr>
              <a:lnSpc>
                <a:spcPct val="80000"/>
              </a:lnSpc>
            </a:pPr>
            <a:r>
              <a:rPr lang="zh-TW" altLang="en-US" dirty="0" smtClean="0">
                <a:solidFill>
                  <a:srgbClr val="FF0000"/>
                </a:solidFill>
                <a:effectLst/>
              </a:rPr>
              <a:t>五、</a:t>
            </a:r>
            <a:r>
              <a:rPr lang="zh-TW" altLang="en-US" dirty="0">
                <a:solidFill>
                  <a:srgbClr val="FF0000"/>
                </a:solidFill>
                <a:effectLst/>
              </a:rPr>
              <a:t>透過損益按公允價值衡量之金融</a:t>
            </a:r>
            <a:r>
              <a:rPr lang="zh-TW" altLang="en-US" dirty="0" smtClean="0">
                <a:solidFill>
                  <a:srgbClr val="FF0000"/>
                </a:solidFill>
                <a:effectLst/>
              </a:rPr>
              <a:t>資產</a:t>
            </a:r>
            <a:r>
              <a:rPr lang="en-US" altLang="zh-TW" dirty="0" smtClean="0">
                <a:solidFill>
                  <a:srgbClr val="FF0000"/>
                </a:solidFill>
                <a:effectLst/>
              </a:rPr>
              <a:t/>
            </a:r>
            <a:br>
              <a:rPr lang="en-US" altLang="zh-TW" dirty="0" smtClean="0">
                <a:solidFill>
                  <a:srgbClr val="FF0000"/>
                </a:solidFill>
                <a:effectLst/>
              </a:rPr>
            </a:br>
            <a:r>
              <a:rPr lang="en-US" altLang="zh-TW" dirty="0" smtClean="0">
                <a:solidFill>
                  <a:srgbClr val="FF0000"/>
                </a:solidFill>
                <a:effectLst/>
              </a:rPr>
              <a:t>     </a:t>
            </a:r>
            <a:r>
              <a:rPr lang="en-US" altLang="zh-TW" sz="2400" dirty="0" smtClean="0">
                <a:solidFill>
                  <a:srgbClr val="FF0000"/>
                </a:solidFill>
                <a:effectLst/>
              </a:rPr>
              <a:t>(</a:t>
            </a:r>
            <a:r>
              <a:rPr lang="en-US" altLang="zh-TW" sz="2400" dirty="0">
                <a:solidFill>
                  <a:srgbClr val="FF0000"/>
                </a:solidFill>
                <a:effectLst/>
              </a:rPr>
              <a:t>Financial Assets </a:t>
            </a:r>
            <a:r>
              <a:rPr lang="en-US" altLang="zh-TW" sz="2400" dirty="0" smtClean="0">
                <a:solidFill>
                  <a:srgbClr val="FF0000"/>
                </a:solidFill>
                <a:effectLst/>
              </a:rPr>
              <a:t>at Fair </a:t>
            </a:r>
            <a:r>
              <a:rPr lang="en-US" altLang="zh-TW" sz="2400" dirty="0">
                <a:solidFill>
                  <a:srgbClr val="FF0000"/>
                </a:solidFill>
                <a:effectLst/>
              </a:rPr>
              <a:t>Value Through Profit or </a:t>
            </a:r>
            <a:r>
              <a:rPr lang="en-US" altLang="zh-TW" sz="2400" dirty="0" err="1" smtClean="0">
                <a:solidFill>
                  <a:srgbClr val="FF0000"/>
                </a:solidFill>
                <a:effectLst/>
              </a:rPr>
              <a:t>Loss,FVTPL</a:t>
            </a:r>
            <a:r>
              <a:rPr lang="en-US" altLang="zh-TW" sz="2400" dirty="0" smtClean="0">
                <a:solidFill>
                  <a:srgbClr val="FF0000"/>
                </a:solidFill>
                <a:effectLst/>
              </a:rPr>
              <a:t>)</a:t>
            </a:r>
            <a:r>
              <a:rPr lang="zh-TW" altLang="en-US" dirty="0">
                <a:solidFill>
                  <a:srgbClr val="FF0000"/>
                </a:solidFill>
                <a:effectLst/>
              </a:rPr>
              <a:t/>
            </a:r>
            <a:br>
              <a:rPr lang="zh-TW" altLang="en-US" dirty="0">
                <a:solidFill>
                  <a:srgbClr val="FF0000"/>
                </a:solidFill>
                <a:effectLst/>
              </a:rPr>
            </a:br>
            <a:endParaRPr lang="zh-TW" altLang="en-US" dirty="0">
              <a:solidFill>
                <a:srgbClr val="FF0000"/>
              </a:solidFill>
              <a:effectLst/>
            </a:endParaRPr>
          </a:p>
        </p:txBody>
      </p:sp>
      <p:sp>
        <p:nvSpPr>
          <p:cNvPr id="8" name="矩形 7"/>
          <p:cNvSpPr/>
          <p:nvPr/>
        </p:nvSpPr>
        <p:spPr bwMode="auto">
          <a:xfrm>
            <a:off x="323528" y="4236994"/>
            <a:ext cx="4248472" cy="648072"/>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dirty="0">
                <a:latin typeface="+mn-ea"/>
              </a:rPr>
              <a:t>指定透過損益按公允價值衡量之金融</a:t>
            </a:r>
            <a:r>
              <a:rPr kumimoji="1" lang="zh-TW" altLang="en-US" dirty="0" smtClean="0">
                <a:latin typeface="+mn-ea"/>
              </a:rPr>
              <a:t>資產</a:t>
            </a:r>
            <a:endParaRPr kumimoji="1" lang="en-US" altLang="zh-TW" dirty="0" smtClean="0">
              <a:latin typeface="+mn-ea"/>
            </a:endParaRPr>
          </a:p>
          <a:p>
            <a:pPr fontAlgn="base">
              <a:spcBef>
                <a:spcPct val="0"/>
              </a:spcBef>
              <a:spcAft>
                <a:spcPct val="0"/>
              </a:spcAft>
            </a:pPr>
            <a:r>
              <a:rPr kumimoji="1" lang="zh-TW" altLang="en-US" dirty="0" smtClean="0">
                <a:latin typeface="+mn-ea"/>
              </a:rPr>
              <a:t>─</a:t>
            </a:r>
            <a:r>
              <a:rPr kumimoji="1" lang="zh-TW" altLang="en-US" dirty="0">
                <a:latin typeface="+mn-ea"/>
              </a:rPr>
              <a:t>債務工具</a:t>
            </a:r>
            <a:endParaRPr kumimoji="1" lang="zh-TW" altLang="en-US" b="0" i="0" u="none" strike="noStrike" cap="none" normalizeH="0" baseline="0" dirty="0" smtClean="0">
              <a:ln>
                <a:noFill/>
              </a:ln>
              <a:solidFill>
                <a:schemeClr val="tx1"/>
              </a:solidFill>
              <a:effectLst/>
              <a:latin typeface="+mn-ea"/>
            </a:endParaRPr>
          </a:p>
        </p:txBody>
      </p:sp>
      <p:sp>
        <p:nvSpPr>
          <p:cNvPr id="9" name="矩形 8"/>
          <p:cNvSpPr/>
          <p:nvPr/>
        </p:nvSpPr>
        <p:spPr bwMode="auto">
          <a:xfrm>
            <a:off x="323528" y="5949280"/>
            <a:ext cx="4248472" cy="648072"/>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透過損益按公允價值衡量之金融</a:t>
            </a:r>
            <a:r>
              <a:rPr kumimoji="1" lang="zh-TW" altLang="en-US" sz="2000" dirty="0" smtClean="0">
                <a:latin typeface="+mn-ea"/>
              </a:rPr>
              <a:t>資產</a:t>
            </a:r>
            <a:endParaRPr kumimoji="1" lang="en-US" altLang="zh-TW" sz="2000" dirty="0" smtClean="0">
              <a:latin typeface="+mn-ea"/>
            </a:endParaRPr>
          </a:p>
          <a:p>
            <a:pPr fontAlgn="base">
              <a:spcBef>
                <a:spcPct val="0"/>
              </a:spcBef>
              <a:spcAft>
                <a:spcPct val="0"/>
              </a:spcAft>
            </a:pPr>
            <a:r>
              <a:rPr kumimoji="1" lang="zh-TW" altLang="en-US" sz="2000" dirty="0" smtClean="0">
                <a:latin typeface="+mn-ea"/>
              </a:rPr>
              <a:t>─</a:t>
            </a:r>
            <a:r>
              <a:rPr kumimoji="1" lang="zh-TW" altLang="en-US" sz="2000" dirty="0">
                <a:latin typeface="+mn-ea"/>
              </a:rPr>
              <a:t>權益工具</a:t>
            </a:r>
            <a:endParaRPr kumimoji="1" lang="zh-TW" altLang="en-US" sz="2000" b="0" i="0" u="none" strike="noStrike" cap="none" normalizeH="0" baseline="0" dirty="0" smtClean="0">
              <a:ln>
                <a:noFill/>
              </a:ln>
              <a:solidFill>
                <a:schemeClr val="tx1"/>
              </a:solidFill>
              <a:effectLst/>
              <a:latin typeface="+mn-ea"/>
            </a:endParaRPr>
          </a:p>
        </p:txBody>
      </p:sp>
      <p:sp>
        <p:nvSpPr>
          <p:cNvPr id="10" name="矩形 9"/>
          <p:cNvSpPr/>
          <p:nvPr/>
        </p:nvSpPr>
        <p:spPr bwMode="auto">
          <a:xfrm>
            <a:off x="323528" y="2524708"/>
            <a:ext cx="4248472" cy="648072"/>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a:latin typeface="+mn-ea"/>
              </a:rPr>
              <a:t>透過損益按公允價值衡量之金融</a:t>
            </a:r>
            <a:r>
              <a:rPr kumimoji="1" lang="zh-TW" altLang="en-US" sz="2000" dirty="0" smtClean="0">
                <a:latin typeface="+mn-ea"/>
              </a:rPr>
              <a:t>資產</a:t>
            </a:r>
            <a:endParaRPr kumimoji="1" lang="en-US" altLang="zh-TW" sz="2000" dirty="0" smtClean="0">
              <a:latin typeface="+mn-ea"/>
            </a:endParaRPr>
          </a:p>
          <a:p>
            <a:pPr fontAlgn="base">
              <a:spcBef>
                <a:spcPct val="0"/>
              </a:spcBef>
              <a:spcAft>
                <a:spcPct val="0"/>
              </a:spcAft>
            </a:pPr>
            <a:r>
              <a:rPr kumimoji="1" lang="zh-TW" altLang="en-US" sz="2000" dirty="0" smtClean="0">
                <a:latin typeface="+mn-ea"/>
              </a:rPr>
              <a:t>─</a:t>
            </a:r>
            <a:r>
              <a:rPr kumimoji="1" lang="zh-TW" altLang="en-US" sz="2000" dirty="0">
                <a:latin typeface="+mn-ea"/>
              </a:rPr>
              <a:t>債務工具</a:t>
            </a:r>
            <a:endParaRPr kumimoji="1" lang="zh-TW" altLang="en-US" sz="2000" b="0" i="0" u="none" strike="noStrike" cap="none" normalizeH="0" baseline="0" dirty="0" smtClean="0">
              <a:ln>
                <a:noFill/>
              </a:ln>
              <a:solidFill>
                <a:schemeClr val="tx1"/>
              </a:solidFill>
              <a:effectLst/>
              <a:latin typeface="+mn-ea"/>
            </a:endParaRPr>
          </a:p>
        </p:txBody>
      </p:sp>
      <p:sp>
        <p:nvSpPr>
          <p:cNvPr id="11" name="文字方塊 10"/>
          <p:cNvSpPr txBox="1"/>
          <p:nvPr/>
        </p:nvSpPr>
        <p:spPr>
          <a:xfrm>
            <a:off x="4572000" y="2092206"/>
            <a:ext cx="2016000" cy="369332"/>
          </a:xfrm>
          <a:prstGeom prst="rect">
            <a:avLst/>
          </a:prstGeom>
          <a:noFill/>
          <a:ln w="19050">
            <a:solidFill>
              <a:srgbClr val="FF0000"/>
            </a:solidFill>
          </a:ln>
        </p:spPr>
        <p:txBody>
          <a:bodyPr wrap="square" rtlCol="0">
            <a:spAutoFit/>
          </a:bodyPr>
          <a:lstStyle/>
          <a:p>
            <a:r>
              <a:rPr lang="zh-TW" altLang="en-US" dirty="0" smtClean="0"/>
              <a:t>因</a:t>
            </a:r>
            <a:r>
              <a:rPr lang="zh-TW" altLang="en-US" b="1" dirty="0" smtClean="0">
                <a:solidFill>
                  <a:srgbClr val="FF0000"/>
                </a:solidFill>
              </a:rPr>
              <a:t>經營模式</a:t>
            </a:r>
            <a:r>
              <a:rPr lang="zh-TW" altLang="en-US" dirty="0" smtClean="0"/>
              <a:t>為出售</a:t>
            </a:r>
            <a:endParaRPr lang="zh-TW" altLang="en-US" dirty="0"/>
          </a:p>
        </p:txBody>
      </p:sp>
      <p:sp>
        <p:nvSpPr>
          <p:cNvPr id="12" name="文字方塊 11"/>
          <p:cNvSpPr txBox="1"/>
          <p:nvPr/>
        </p:nvSpPr>
        <p:spPr>
          <a:xfrm>
            <a:off x="4572000" y="3645024"/>
            <a:ext cx="3384000" cy="369332"/>
          </a:xfrm>
          <a:prstGeom prst="rect">
            <a:avLst/>
          </a:prstGeom>
          <a:noFill/>
          <a:ln w="19050">
            <a:solidFill>
              <a:srgbClr val="FF0000"/>
            </a:solidFill>
          </a:ln>
        </p:spPr>
        <p:txBody>
          <a:bodyPr wrap="square" rtlCol="0">
            <a:spAutoFit/>
          </a:bodyPr>
          <a:lstStyle/>
          <a:p>
            <a:r>
              <a:rPr lang="zh-TW" altLang="en-US" dirty="0"/>
              <a:t>可消除或重大</a:t>
            </a:r>
            <a:r>
              <a:rPr lang="zh-TW" altLang="en-US" dirty="0" smtClean="0"/>
              <a:t>減少會計配比不當</a:t>
            </a:r>
            <a:endParaRPr lang="zh-TW" altLang="en-US" dirty="0"/>
          </a:p>
        </p:txBody>
      </p:sp>
      <p:cxnSp>
        <p:nvCxnSpPr>
          <p:cNvPr id="14" name="直線接點 13"/>
          <p:cNvCxnSpPr>
            <a:endCxn id="7" idx="2"/>
          </p:cNvCxnSpPr>
          <p:nvPr/>
        </p:nvCxnSpPr>
        <p:spPr bwMode="auto">
          <a:xfrm flipV="1">
            <a:off x="3995576" y="2276872"/>
            <a:ext cx="576424" cy="247836"/>
          </a:xfrm>
          <a:prstGeom prst="line">
            <a:avLst/>
          </a:prstGeom>
          <a:solidFill>
            <a:schemeClr val="accent1"/>
          </a:solidFill>
          <a:ln w="19050" cap="sq" cmpd="sng" algn="ctr">
            <a:solidFill>
              <a:srgbClr val="FF0000"/>
            </a:solidFill>
            <a:prstDash val="solid"/>
            <a:round/>
            <a:headEnd type="none" w="sm" len="sm"/>
            <a:tailEnd type="none" w="sm" len="sm"/>
          </a:ln>
          <a:effectLst/>
        </p:spPr>
      </p:cxnSp>
      <p:cxnSp>
        <p:nvCxnSpPr>
          <p:cNvPr id="16" name="直線接點 15"/>
          <p:cNvCxnSpPr>
            <a:endCxn id="12" idx="1"/>
          </p:cNvCxnSpPr>
          <p:nvPr/>
        </p:nvCxnSpPr>
        <p:spPr bwMode="auto">
          <a:xfrm flipV="1">
            <a:off x="3995576" y="3829690"/>
            <a:ext cx="576424" cy="407304"/>
          </a:xfrm>
          <a:prstGeom prst="line">
            <a:avLst/>
          </a:prstGeom>
          <a:solidFill>
            <a:schemeClr val="accent1"/>
          </a:solidFill>
          <a:ln w="19050" cap="sq" cmpd="sng" algn="ctr">
            <a:solidFill>
              <a:srgbClr val="FF0000"/>
            </a:solidFill>
            <a:prstDash val="solid"/>
            <a:round/>
            <a:headEnd type="none" w="sm" len="sm"/>
            <a:tailEnd type="none" w="sm" len="sm"/>
          </a:ln>
          <a:effectLst/>
        </p:spPr>
      </p:cxnSp>
      <p:sp>
        <p:nvSpPr>
          <p:cNvPr id="18" name="文字方塊 17"/>
          <p:cNvSpPr txBox="1"/>
          <p:nvPr/>
        </p:nvSpPr>
        <p:spPr>
          <a:xfrm>
            <a:off x="4572000" y="5360435"/>
            <a:ext cx="4176464" cy="369332"/>
          </a:xfrm>
          <a:prstGeom prst="rect">
            <a:avLst/>
          </a:prstGeom>
          <a:noFill/>
          <a:ln w="19050">
            <a:solidFill>
              <a:srgbClr val="FF0000"/>
            </a:solidFill>
          </a:ln>
        </p:spPr>
        <p:txBody>
          <a:bodyPr wrap="square" rtlCol="0">
            <a:spAutoFit/>
          </a:bodyPr>
          <a:lstStyle/>
          <a:p>
            <a:r>
              <a:rPr lang="zh-TW" altLang="en-US" dirty="0"/>
              <a:t>權益工具</a:t>
            </a:r>
            <a:r>
              <a:rPr lang="zh-TW" altLang="en-US" b="1" dirty="0">
                <a:solidFill>
                  <a:srgbClr val="FF0000"/>
                </a:solidFill>
              </a:rPr>
              <a:t>均應</a:t>
            </a:r>
            <a:r>
              <a:rPr lang="zh-TW" altLang="en-US" dirty="0"/>
              <a:t>透過損益按公允價值</a:t>
            </a:r>
            <a:r>
              <a:rPr lang="zh-TW" altLang="en-US" dirty="0" smtClean="0"/>
              <a:t>衡量</a:t>
            </a:r>
            <a:endParaRPr lang="zh-TW" altLang="en-US" dirty="0"/>
          </a:p>
        </p:txBody>
      </p:sp>
      <p:cxnSp>
        <p:nvCxnSpPr>
          <p:cNvPr id="19" name="直線接點 18"/>
          <p:cNvCxnSpPr>
            <a:endCxn id="18" idx="1"/>
          </p:cNvCxnSpPr>
          <p:nvPr/>
        </p:nvCxnSpPr>
        <p:spPr bwMode="auto">
          <a:xfrm flipV="1">
            <a:off x="3995576" y="5545101"/>
            <a:ext cx="576424" cy="407306"/>
          </a:xfrm>
          <a:prstGeom prst="line">
            <a:avLst/>
          </a:prstGeom>
          <a:solidFill>
            <a:schemeClr val="accent1"/>
          </a:solidFill>
          <a:ln w="19050" cap="sq" cmpd="sng" algn="ctr">
            <a:solidFill>
              <a:srgbClr val="FF0000"/>
            </a:solidFill>
            <a:prstDash val="solid"/>
            <a:round/>
            <a:headEnd type="none" w="sm" len="sm"/>
            <a:tailEnd type="none" w="sm" len="sm"/>
          </a:ln>
          <a:effectLst/>
        </p:spPr>
      </p:cxnSp>
      <p:sp>
        <p:nvSpPr>
          <p:cNvPr id="21" name="文字方塊 20"/>
          <p:cNvSpPr txBox="1"/>
          <p:nvPr/>
        </p:nvSpPr>
        <p:spPr>
          <a:xfrm>
            <a:off x="4715640" y="2629993"/>
            <a:ext cx="3240360" cy="400110"/>
          </a:xfrm>
          <a:prstGeom prst="rect">
            <a:avLst/>
          </a:prstGeom>
          <a:noFill/>
        </p:spPr>
        <p:txBody>
          <a:bodyPr wrap="square" rtlCol="0">
            <a:spAutoFit/>
          </a:bodyPr>
          <a:lstStyle/>
          <a:p>
            <a:pPr marL="285750" indent="-285750">
              <a:buFont typeface="Arial" panose="020B0604020202020204" pitchFamily="34" charset="0"/>
              <a:buChar char="•"/>
            </a:pPr>
            <a:r>
              <a:rPr lang="zh-TW" altLang="en-US" sz="2000" dirty="0" smtClean="0"/>
              <a:t>可重分類至</a:t>
            </a:r>
            <a:r>
              <a:rPr lang="en-US" altLang="zh-TW" sz="2000" dirty="0" smtClean="0"/>
              <a:t>AC</a:t>
            </a:r>
            <a:r>
              <a:rPr lang="zh-TW" altLang="en-US" sz="2000" dirty="0" smtClean="0"/>
              <a:t>或</a:t>
            </a:r>
            <a:r>
              <a:rPr lang="en-US" altLang="zh-TW" sz="2000" dirty="0" smtClean="0"/>
              <a:t>FVOCI</a:t>
            </a:r>
            <a:endParaRPr lang="zh-TW" altLang="en-US" sz="2000" dirty="0"/>
          </a:p>
        </p:txBody>
      </p:sp>
      <p:sp>
        <p:nvSpPr>
          <p:cNvPr id="22" name="文字方塊 21"/>
          <p:cNvSpPr txBox="1"/>
          <p:nvPr/>
        </p:nvSpPr>
        <p:spPr>
          <a:xfrm>
            <a:off x="4715640" y="4360975"/>
            <a:ext cx="3240360" cy="400110"/>
          </a:xfrm>
          <a:prstGeom prst="rect">
            <a:avLst/>
          </a:prstGeom>
          <a:noFill/>
        </p:spPr>
        <p:txBody>
          <a:bodyPr wrap="square" rtlCol="0">
            <a:spAutoFit/>
          </a:bodyPr>
          <a:lstStyle/>
          <a:p>
            <a:pPr marL="285750" indent="-285750">
              <a:buFont typeface="Arial" panose="020B0604020202020204" pitchFamily="34" charset="0"/>
              <a:buChar char="•"/>
            </a:pPr>
            <a:r>
              <a:rPr lang="zh-TW" altLang="en-US" sz="2000" dirty="0" smtClean="0"/>
              <a:t>不可重分類</a:t>
            </a:r>
            <a:endParaRPr lang="zh-TW" altLang="en-US" sz="2000" dirty="0"/>
          </a:p>
        </p:txBody>
      </p:sp>
      <p:sp>
        <p:nvSpPr>
          <p:cNvPr id="23" name="文字方塊 22"/>
          <p:cNvSpPr txBox="1"/>
          <p:nvPr/>
        </p:nvSpPr>
        <p:spPr>
          <a:xfrm>
            <a:off x="4721117" y="6073261"/>
            <a:ext cx="3240360" cy="400110"/>
          </a:xfrm>
          <a:prstGeom prst="rect">
            <a:avLst/>
          </a:prstGeom>
          <a:noFill/>
        </p:spPr>
        <p:txBody>
          <a:bodyPr wrap="square" rtlCol="0">
            <a:spAutoFit/>
          </a:bodyPr>
          <a:lstStyle/>
          <a:p>
            <a:pPr marL="285750" indent="-285750">
              <a:buFont typeface="Arial" panose="020B0604020202020204" pitchFamily="34" charset="0"/>
              <a:buChar char="•"/>
            </a:pPr>
            <a:r>
              <a:rPr lang="zh-TW" altLang="en-US" sz="2000" dirty="0" smtClean="0"/>
              <a:t>不可重分類</a:t>
            </a:r>
            <a:endParaRPr lang="zh-TW" altLang="en-US" sz="2000" dirty="0"/>
          </a:p>
        </p:txBody>
      </p:sp>
    </p:spTree>
    <p:extLst>
      <p:ext uri="{BB962C8B-B14F-4D97-AF65-F5344CB8AC3E}">
        <p14:creationId xmlns:p14="http://schemas.microsoft.com/office/powerpoint/2010/main" val="1843105159"/>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435280" cy="863600"/>
          </a:xfrm>
        </p:spPr>
        <p:txBody>
          <a:bodyPr/>
          <a:lstStyle/>
          <a:p>
            <a:pPr>
              <a:lnSpc>
                <a:spcPct val="80000"/>
              </a:lnSpc>
            </a:pPr>
            <a:r>
              <a:rPr lang="zh-TW" altLang="en-US" dirty="0"/>
              <a:t>釋例</a:t>
            </a:r>
            <a:r>
              <a:rPr lang="en-US" altLang="zh-TW" dirty="0"/>
              <a:t>12</a:t>
            </a:r>
            <a:r>
              <a:rPr lang="zh-TW" altLang="en-US" dirty="0"/>
              <a:t>：透過損益按公允價值衡量之金融</a:t>
            </a:r>
            <a:r>
              <a:rPr lang="zh-TW" altLang="en-US" dirty="0" smtClean="0"/>
              <a:t>資產</a:t>
            </a:r>
            <a:r>
              <a:rPr lang="en-US" altLang="zh-TW" dirty="0" smtClean="0"/>
              <a:t/>
            </a:r>
            <a:br>
              <a:rPr lang="en-US" altLang="zh-TW" dirty="0" smtClean="0"/>
            </a:br>
            <a:r>
              <a:rPr lang="zh-TW" altLang="en-US" dirty="0"/>
              <a:t>                ─債券</a:t>
            </a:r>
          </a:p>
        </p:txBody>
      </p:sp>
      <p:sp>
        <p:nvSpPr>
          <p:cNvPr id="3" name="內容版面配置區 2"/>
          <p:cNvSpPr>
            <a:spLocks noGrp="1"/>
          </p:cNvSpPr>
          <p:nvPr>
            <p:ph idx="1"/>
          </p:nvPr>
        </p:nvSpPr>
        <p:spPr/>
        <p:txBody>
          <a:bodyPr/>
          <a:lstStyle/>
          <a:p>
            <a:pPr marL="0" indent="0">
              <a:lnSpc>
                <a:spcPct val="110000"/>
              </a:lnSpc>
              <a:buNone/>
            </a:pPr>
            <a:r>
              <a:rPr lang="zh-TW" altLang="en-US" sz="2400" dirty="0"/>
              <a:t>巨輝公司於</a:t>
            </a:r>
            <a:r>
              <a:rPr lang="en-US" altLang="zh-TW" sz="2400" dirty="0"/>
              <a:t>X1</a:t>
            </a:r>
            <a:r>
              <a:rPr lang="zh-TW" altLang="en-US" sz="2400" dirty="0"/>
              <a:t>年</a:t>
            </a:r>
            <a:r>
              <a:rPr lang="en-US" altLang="zh-TW" sz="2400" dirty="0"/>
              <a:t>12</a:t>
            </a:r>
            <a:r>
              <a:rPr lang="zh-TW" altLang="en-US" sz="2400" dirty="0"/>
              <a:t>月</a:t>
            </a:r>
            <a:r>
              <a:rPr lang="en-US" altLang="zh-TW" sz="2400" dirty="0"/>
              <a:t>31</a:t>
            </a:r>
            <a:r>
              <a:rPr lang="zh-TW" altLang="en-US" sz="2400" dirty="0"/>
              <a:t>日購入一張公司債，面額</a:t>
            </a:r>
            <a:r>
              <a:rPr lang="en-US" altLang="zh-TW" sz="2400" dirty="0"/>
              <a:t>$100,000</a:t>
            </a:r>
            <a:r>
              <a:rPr lang="zh-TW" altLang="en-US" sz="2400" dirty="0"/>
              <a:t>，票面利率</a:t>
            </a:r>
            <a:r>
              <a:rPr lang="en-US" altLang="zh-TW" sz="2400" dirty="0"/>
              <a:t>6%</a:t>
            </a:r>
            <a:r>
              <a:rPr lang="zh-TW" altLang="en-US" sz="2400" dirty="0"/>
              <a:t>，每年</a:t>
            </a:r>
            <a:r>
              <a:rPr lang="en-US" altLang="zh-TW" sz="2400" dirty="0"/>
              <a:t>12</a:t>
            </a:r>
            <a:r>
              <a:rPr lang="zh-TW" altLang="en-US" sz="2400" dirty="0"/>
              <a:t>月</a:t>
            </a:r>
            <a:r>
              <a:rPr lang="en-US" altLang="zh-TW" sz="2400" dirty="0"/>
              <a:t>31</a:t>
            </a:r>
            <a:r>
              <a:rPr lang="zh-TW" altLang="en-US" sz="2400" dirty="0"/>
              <a:t>日付息，於</a:t>
            </a:r>
            <a:r>
              <a:rPr lang="en-US" altLang="zh-TW" sz="2400" dirty="0"/>
              <a:t>X4</a:t>
            </a:r>
            <a:r>
              <a:rPr lang="zh-TW" altLang="en-US" sz="2400" dirty="0"/>
              <a:t>年</a:t>
            </a:r>
            <a:r>
              <a:rPr lang="en-US" altLang="zh-TW" sz="2400" dirty="0"/>
              <a:t>12</a:t>
            </a:r>
            <a:r>
              <a:rPr lang="zh-TW" altLang="en-US" sz="2400" dirty="0"/>
              <a:t>月</a:t>
            </a:r>
            <a:r>
              <a:rPr lang="en-US" altLang="zh-TW" sz="2400" dirty="0"/>
              <a:t>31</a:t>
            </a:r>
            <a:r>
              <a:rPr lang="zh-TW" altLang="en-US" sz="2400" dirty="0"/>
              <a:t>日到期，按</a:t>
            </a:r>
            <a:r>
              <a:rPr lang="en-US" altLang="zh-TW" sz="2400" dirty="0"/>
              <a:t>$97,230</a:t>
            </a:r>
            <a:r>
              <a:rPr lang="zh-TW" altLang="en-US" sz="2400" dirty="0"/>
              <a:t>價格購入，另付手續費</a:t>
            </a:r>
            <a:r>
              <a:rPr lang="en-US" altLang="zh-TW" sz="2400" dirty="0"/>
              <a:t>$146</a:t>
            </a:r>
            <a:r>
              <a:rPr lang="zh-TW" altLang="en-US" sz="2400" dirty="0"/>
              <a:t>。巨輝公司對該債的經營模式是出售以賺取公允價值變動的利益，故將該債券分類為「透過損益按公允價值衡量之金融資產」</a:t>
            </a:r>
            <a:r>
              <a:rPr lang="zh-TW" altLang="en-US" sz="2400" dirty="0" smtClean="0"/>
              <a:t>。</a:t>
            </a:r>
            <a:endParaRPr lang="en-US" altLang="zh-TW" sz="2400" dirty="0" smtClean="0"/>
          </a:p>
          <a:p>
            <a:pPr marL="0" indent="0">
              <a:lnSpc>
                <a:spcPct val="110000"/>
              </a:lnSpc>
              <a:buNone/>
            </a:pPr>
            <a:r>
              <a:rPr lang="zh-TW" altLang="en-US" sz="2400" dirty="0" smtClean="0"/>
              <a:t>下面</a:t>
            </a:r>
            <a:r>
              <a:rPr lang="zh-TW" altLang="en-US" sz="2400" dirty="0"/>
              <a:t>為相關資料：</a:t>
            </a:r>
          </a:p>
          <a:p>
            <a:pPr marL="0" indent="0">
              <a:lnSpc>
                <a:spcPct val="110000"/>
              </a:lnSpc>
              <a:buNone/>
            </a:pPr>
            <a:r>
              <a:rPr lang="en-US" altLang="zh-TW" sz="2400" dirty="0" smtClean="0"/>
              <a:t>(</a:t>
            </a:r>
            <a:r>
              <a:rPr lang="en-US" altLang="zh-TW" sz="2400" dirty="0"/>
              <a:t>1)X2</a:t>
            </a:r>
            <a:r>
              <a:rPr lang="zh-TW" altLang="en-US" sz="2400" dirty="0"/>
              <a:t>年</a:t>
            </a:r>
            <a:r>
              <a:rPr lang="en-US" altLang="zh-TW" sz="2400" dirty="0"/>
              <a:t>12</a:t>
            </a:r>
            <a:r>
              <a:rPr lang="zh-TW" altLang="en-US" sz="2400" dirty="0"/>
              <a:t>月</a:t>
            </a:r>
            <a:r>
              <a:rPr lang="en-US" altLang="zh-TW" sz="2400" dirty="0"/>
              <a:t>31</a:t>
            </a:r>
            <a:r>
              <a:rPr lang="zh-TW" altLang="en-US" sz="2400" dirty="0"/>
              <a:t>日該債券的市價為</a:t>
            </a:r>
            <a:r>
              <a:rPr lang="en-US" altLang="zh-TW" sz="2400" dirty="0"/>
              <a:t>$98,700</a:t>
            </a:r>
            <a:r>
              <a:rPr lang="zh-TW" altLang="en-US" sz="2400" dirty="0"/>
              <a:t>。</a:t>
            </a:r>
          </a:p>
          <a:p>
            <a:pPr marL="0" indent="0">
              <a:lnSpc>
                <a:spcPct val="110000"/>
              </a:lnSpc>
              <a:buNone/>
            </a:pPr>
            <a:r>
              <a:rPr lang="en-US" altLang="zh-TW" sz="2400" dirty="0" smtClean="0"/>
              <a:t>(</a:t>
            </a:r>
            <a:r>
              <a:rPr lang="en-US" altLang="zh-TW" sz="2400" dirty="0"/>
              <a:t>2)X3</a:t>
            </a:r>
            <a:r>
              <a:rPr lang="zh-TW" altLang="en-US" sz="2400" dirty="0"/>
              <a:t>年</a:t>
            </a:r>
            <a:r>
              <a:rPr lang="en-US" altLang="zh-TW" sz="2400" dirty="0"/>
              <a:t>4</a:t>
            </a:r>
            <a:r>
              <a:rPr lang="zh-TW" altLang="en-US" sz="2400" dirty="0"/>
              <a:t>月</a:t>
            </a:r>
            <a:r>
              <a:rPr lang="en-US" altLang="zh-TW" sz="2400" dirty="0"/>
              <a:t>1</a:t>
            </a:r>
            <a:r>
              <a:rPr lang="zh-TW" altLang="en-US" sz="2400" dirty="0"/>
              <a:t>日該債券以</a:t>
            </a:r>
            <a:r>
              <a:rPr lang="en-US" altLang="zh-TW" sz="2400" dirty="0"/>
              <a:t>$99,500</a:t>
            </a:r>
            <a:r>
              <a:rPr lang="zh-TW" altLang="en-US" sz="2400" dirty="0"/>
              <a:t>價格加計應收利息出售，</a:t>
            </a:r>
            <a:r>
              <a:rPr lang="zh-TW" altLang="en-US" sz="2400" dirty="0" smtClean="0"/>
              <a:t>支</a:t>
            </a:r>
            <a:endParaRPr lang="en-US" altLang="zh-TW" sz="2400" dirty="0" smtClean="0"/>
          </a:p>
          <a:p>
            <a:pPr marL="0" indent="0">
              <a:lnSpc>
                <a:spcPct val="110000"/>
              </a:lnSpc>
              <a:buNone/>
            </a:pPr>
            <a:r>
              <a:rPr lang="en-US" altLang="zh-TW" sz="2400" dirty="0"/>
              <a:t> </a:t>
            </a:r>
            <a:r>
              <a:rPr lang="en-US" altLang="zh-TW" sz="2400" dirty="0" smtClean="0"/>
              <a:t>  </a:t>
            </a:r>
            <a:r>
              <a:rPr lang="zh-TW" altLang="en-US" sz="2400" dirty="0" smtClean="0"/>
              <a:t> 付</a:t>
            </a:r>
            <a:r>
              <a:rPr lang="zh-TW" altLang="en-US" sz="2400" dirty="0"/>
              <a:t>手續費</a:t>
            </a:r>
            <a:r>
              <a:rPr lang="en-US" altLang="zh-TW" sz="2400" dirty="0"/>
              <a:t>$440</a:t>
            </a:r>
            <a:r>
              <a:rPr lang="zh-TW" altLang="en-US" sz="2400" dirty="0"/>
              <a:t>。</a:t>
            </a:r>
          </a:p>
          <a:p>
            <a:pPr marL="0" indent="0">
              <a:lnSpc>
                <a:spcPct val="110000"/>
              </a:lnSpc>
              <a:buNone/>
            </a:pPr>
            <a:r>
              <a:rPr lang="zh-TW" altLang="en-US" sz="2400" dirty="0"/>
              <a:t>試作：與該債券投資相關的所有分錄。</a:t>
            </a:r>
          </a:p>
          <a:p>
            <a:pPr marL="0" indent="0">
              <a:lnSpc>
                <a:spcPct val="110000"/>
              </a:lnSpc>
              <a:buNone/>
            </a:pPr>
            <a:endParaRPr lang="zh-TW" altLang="en-US" sz="2400" dirty="0"/>
          </a:p>
        </p:txBody>
      </p:sp>
    </p:spTree>
    <p:extLst>
      <p:ext uri="{BB962C8B-B14F-4D97-AF65-F5344CB8AC3E}">
        <p14:creationId xmlns:p14="http://schemas.microsoft.com/office/powerpoint/2010/main" val="16917109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196752"/>
            <a:ext cx="8856000" cy="5078313"/>
          </a:xfrm>
          <a:prstGeom prst="rect">
            <a:avLst/>
          </a:prstGeom>
        </p:spPr>
        <p:txBody>
          <a:bodyPr>
            <a:spAutoFit/>
          </a:bodyPr>
          <a:lstStyle/>
          <a:p>
            <a:pPr>
              <a:lnSpc>
                <a:spcPct val="150000"/>
              </a:lnSpc>
            </a:pPr>
            <a:r>
              <a:rPr lang="en-US" altLang="zh-TW" dirty="0"/>
              <a:t>(</a:t>
            </a:r>
            <a:r>
              <a:rPr lang="en-US" altLang="zh-TW" dirty="0" smtClean="0"/>
              <a:t>1)X1/12/31</a:t>
            </a:r>
            <a:r>
              <a:rPr lang="zh-TW" altLang="en-US" dirty="0" smtClean="0"/>
              <a:t>透過</a:t>
            </a:r>
            <a:r>
              <a:rPr lang="zh-TW" altLang="en-US" dirty="0"/>
              <a:t>損益按公允價值衡量之金融資產─</a:t>
            </a:r>
            <a:r>
              <a:rPr lang="zh-TW" altLang="en-US" dirty="0" smtClean="0"/>
              <a:t>債券</a:t>
            </a:r>
            <a:r>
              <a:rPr lang="en-US" altLang="zh-TW" dirty="0" smtClean="0"/>
              <a:t>	</a:t>
            </a:r>
            <a:r>
              <a:rPr lang="zh-TW" altLang="en-US" dirty="0"/>
              <a:t>	</a:t>
            </a:r>
            <a:r>
              <a:rPr lang="en-US" altLang="zh-TW" dirty="0"/>
              <a:t>97,230	</a:t>
            </a:r>
          </a:p>
          <a:p>
            <a:pPr>
              <a:lnSpc>
                <a:spcPct val="150000"/>
              </a:lnSpc>
            </a:pPr>
            <a:r>
              <a:rPr lang="en-US" altLang="zh-TW" dirty="0"/>
              <a:t>	 </a:t>
            </a:r>
            <a:r>
              <a:rPr lang="en-US" altLang="zh-TW" dirty="0" smtClean="0"/>
              <a:t>  </a:t>
            </a:r>
            <a:r>
              <a:rPr lang="zh-TW" altLang="en-US" dirty="0" smtClean="0"/>
              <a:t>手  續  費</a:t>
            </a:r>
            <a:r>
              <a:rPr lang="zh-TW" altLang="en-US" dirty="0"/>
              <a:t>	</a:t>
            </a:r>
            <a:r>
              <a:rPr lang="en-US" altLang="zh-TW" dirty="0" smtClean="0"/>
              <a:t>			</a:t>
            </a:r>
            <a:r>
              <a:rPr lang="en-US" altLang="zh-TW" dirty="0"/>
              <a:t> </a:t>
            </a:r>
            <a:r>
              <a:rPr lang="en-US" altLang="zh-TW" dirty="0" smtClean="0"/>
              <a:t>                    146</a:t>
            </a:r>
            <a:r>
              <a:rPr lang="en-US" altLang="zh-TW" dirty="0"/>
              <a:t>	</a:t>
            </a:r>
          </a:p>
          <a:p>
            <a:pPr>
              <a:lnSpc>
                <a:spcPct val="150000"/>
              </a:lnSpc>
            </a:pPr>
            <a:r>
              <a:rPr lang="en-US" altLang="zh-TW" dirty="0"/>
              <a:t>	</a:t>
            </a:r>
            <a:r>
              <a:rPr lang="en-US" altLang="zh-TW" dirty="0" smtClean="0"/>
              <a:t>           </a:t>
            </a:r>
            <a:r>
              <a:rPr lang="zh-TW" altLang="en-US" dirty="0" smtClean="0"/>
              <a:t>現</a:t>
            </a:r>
            <a:r>
              <a:rPr lang="zh-TW" altLang="en-US" dirty="0"/>
              <a:t>　　金		</a:t>
            </a:r>
            <a:r>
              <a:rPr lang="en-US" altLang="zh-TW" dirty="0" smtClean="0"/>
              <a:t>			               97,376</a:t>
            </a:r>
            <a:endParaRPr lang="en-US" altLang="zh-TW" dirty="0"/>
          </a:p>
          <a:p>
            <a:pPr>
              <a:lnSpc>
                <a:spcPct val="150000"/>
              </a:lnSpc>
            </a:pPr>
            <a:r>
              <a:rPr lang="en-US" altLang="zh-TW" dirty="0"/>
              <a:t>	</a:t>
            </a:r>
            <a:r>
              <a:rPr lang="zh-TW" altLang="en-US" b="1" dirty="0" smtClean="0"/>
              <a:t>交易</a:t>
            </a:r>
            <a:r>
              <a:rPr lang="zh-TW" altLang="en-US" b="1" dirty="0"/>
              <a:t>成本應列為費用，不作為投資成本。</a:t>
            </a:r>
          </a:p>
          <a:p>
            <a:pPr>
              <a:lnSpc>
                <a:spcPct val="150000"/>
              </a:lnSpc>
            </a:pPr>
            <a:r>
              <a:rPr lang="en-US" altLang="zh-TW" dirty="0"/>
              <a:t>(</a:t>
            </a:r>
            <a:r>
              <a:rPr lang="en-US" altLang="zh-TW" dirty="0" smtClean="0"/>
              <a:t>2)X2/12/31</a:t>
            </a:r>
            <a:r>
              <a:rPr lang="zh-TW" altLang="en-US" dirty="0" smtClean="0"/>
              <a:t>現</a:t>
            </a:r>
            <a:r>
              <a:rPr lang="zh-TW" altLang="en-US" dirty="0"/>
              <a:t>　　金</a:t>
            </a:r>
            <a:r>
              <a:rPr lang="en-US" altLang="zh-TW" dirty="0"/>
              <a:t>($100,000×6%)	</a:t>
            </a:r>
            <a:r>
              <a:rPr lang="en-US" altLang="zh-TW" dirty="0" smtClean="0"/>
              <a:t>			 6,000</a:t>
            </a:r>
            <a:r>
              <a:rPr lang="en-US" altLang="zh-TW" dirty="0"/>
              <a:t>	</a:t>
            </a:r>
          </a:p>
          <a:p>
            <a:pPr>
              <a:lnSpc>
                <a:spcPct val="150000"/>
              </a:lnSpc>
            </a:pPr>
            <a:r>
              <a:rPr lang="en-US" altLang="zh-TW" dirty="0"/>
              <a:t>	</a:t>
            </a:r>
            <a:r>
              <a:rPr lang="en-US" altLang="zh-TW" dirty="0" smtClean="0"/>
              <a:t>            </a:t>
            </a:r>
            <a:r>
              <a:rPr lang="zh-TW" altLang="en-US" dirty="0" smtClean="0"/>
              <a:t>利息收入</a:t>
            </a:r>
            <a:r>
              <a:rPr lang="zh-TW" altLang="en-US" dirty="0"/>
              <a:t>		</a:t>
            </a:r>
            <a:r>
              <a:rPr lang="en-US" altLang="zh-TW" dirty="0" smtClean="0"/>
              <a:t>			                 6,000</a:t>
            </a:r>
            <a:endParaRPr lang="en-US" altLang="zh-TW" dirty="0"/>
          </a:p>
          <a:p>
            <a:pPr>
              <a:lnSpc>
                <a:spcPct val="150000"/>
              </a:lnSpc>
            </a:pPr>
            <a:r>
              <a:rPr lang="en-US" altLang="zh-TW" dirty="0"/>
              <a:t>	</a:t>
            </a:r>
            <a:r>
              <a:rPr lang="zh-TW" altLang="en-US" b="1" dirty="0" smtClean="0">
                <a:solidFill>
                  <a:srgbClr val="FF0000"/>
                </a:solidFill>
              </a:rPr>
              <a:t>註</a:t>
            </a:r>
            <a:r>
              <a:rPr lang="zh-TW" altLang="en-US" b="1" dirty="0">
                <a:solidFill>
                  <a:srgbClr val="FF0000"/>
                </a:solidFill>
              </a:rPr>
              <a:t>：</a:t>
            </a:r>
            <a:r>
              <a:rPr lang="zh-TW" altLang="en-US" b="1" dirty="0">
                <a:solidFill>
                  <a:srgbClr val="0070C0"/>
                </a:solidFill>
              </a:rPr>
              <a:t>本例有效利率為</a:t>
            </a:r>
            <a:r>
              <a:rPr lang="en-US" altLang="zh-TW" b="1" dirty="0">
                <a:solidFill>
                  <a:srgbClr val="0070C0"/>
                </a:solidFill>
              </a:rPr>
              <a:t>7%</a:t>
            </a:r>
            <a:r>
              <a:rPr lang="zh-TW" altLang="en-US" b="1" dirty="0">
                <a:solidFill>
                  <a:srgbClr val="0070C0"/>
                </a:solidFill>
              </a:rPr>
              <a:t>，係折價購入，但因分類為透過損益按公允價值衡量</a:t>
            </a:r>
            <a:r>
              <a:rPr lang="zh-TW" altLang="en-US" b="1" dirty="0" smtClean="0">
                <a:solidFill>
                  <a:srgbClr val="0070C0"/>
                </a:solidFill>
              </a:rPr>
              <a:t>，</a:t>
            </a:r>
            <a:r>
              <a:rPr lang="en-US" altLang="zh-TW" b="1" dirty="0" smtClean="0">
                <a:solidFill>
                  <a:srgbClr val="0070C0"/>
                </a:solidFill>
              </a:rPr>
              <a:t>	      </a:t>
            </a:r>
            <a:r>
              <a:rPr lang="zh-TW" altLang="en-US" b="1" dirty="0" smtClean="0">
                <a:solidFill>
                  <a:srgbClr val="0070C0"/>
                </a:solidFill>
              </a:rPr>
              <a:t>故</a:t>
            </a:r>
            <a:r>
              <a:rPr lang="zh-TW" altLang="en-US" b="1" dirty="0">
                <a:solidFill>
                  <a:srgbClr val="0070C0"/>
                </a:solidFill>
              </a:rPr>
              <a:t>不攤銷溢、折價，以票面利息作為利息收入。</a:t>
            </a:r>
          </a:p>
          <a:p>
            <a:pPr>
              <a:lnSpc>
                <a:spcPct val="150000"/>
              </a:lnSpc>
            </a:pPr>
            <a:r>
              <a:rPr lang="zh-TW" altLang="en-US" dirty="0"/>
              <a:t>	</a:t>
            </a:r>
            <a:r>
              <a:rPr lang="zh-TW" altLang="en-US" dirty="0" smtClean="0"/>
              <a:t>    透過</a:t>
            </a:r>
            <a:r>
              <a:rPr lang="zh-TW" altLang="en-US" dirty="0"/>
              <a:t>損益按公允價值衡量之金融資產評價調整	</a:t>
            </a:r>
            <a:r>
              <a:rPr lang="en-US" altLang="zh-TW" dirty="0"/>
              <a:t>1,470	</a:t>
            </a:r>
          </a:p>
          <a:p>
            <a:pPr>
              <a:lnSpc>
                <a:spcPct val="150000"/>
              </a:lnSpc>
            </a:pPr>
            <a:r>
              <a:rPr lang="en-US" altLang="zh-TW" dirty="0"/>
              <a:t>	 </a:t>
            </a:r>
            <a:r>
              <a:rPr lang="en-US" altLang="zh-TW" dirty="0" smtClean="0"/>
              <a:t>           </a:t>
            </a:r>
            <a:r>
              <a:rPr lang="zh-TW" altLang="en-US" dirty="0" smtClean="0"/>
              <a:t>透過</a:t>
            </a:r>
            <a:r>
              <a:rPr lang="zh-TW" altLang="en-US" dirty="0"/>
              <a:t>損益按公允價值衡量之金融資產</a:t>
            </a:r>
            <a:r>
              <a:rPr lang="zh-TW" altLang="en-US" dirty="0" smtClean="0"/>
              <a:t>利益</a:t>
            </a:r>
            <a:r>
              <a:rPr lang="zh-TW" altLang="en-US" dirty="0"/>
              <a:t>	</a:t>
            </a:r>
            <a:r>
              <a:rPr lang="zh-TW" altLang="en-US" dirty="0" smtClean="0"/>
              <a:t>                </a:t>
            </a:r>
            <a:r>
              <a:rPr lang="en-US" altLang="zh-TW" dirty="0" smtClean="0"/>
              <a:t>1,470</a:t>
            </a:r>
            <a:endParaRPr lang="en-US" altLang="zh-TW" dirty="0"/>
          </a:p>
          <a:p>
            <a:pPr>
              <a:lnSpc>
                <a:spcPct val="150000"/>
              </a:lnSpc>
            </a:pPr>
            <a:r>
              <a:rPr lang="en-US" altLang="zh-TW" dirty="0"/>
              <a:t>	</a:t>
            </a:r>
            <a:r>
              <a:rPr lang="en-US" altLang="zh-TW" b="1" dirty="0" smtClean="0"/>
              <a:t>$</a:t>
            </a:r>
            <a:r>
              <a:rPr lang="en-US" altLang="zh-TW" b="1" dirty="0"/>
              <a:t>98,700-$97,230=$1,470</a:t>
            </a:r>
          </a:p>
          <a:p>
            <a:pPr>
              <a:lnSpc>
                <a:spcPct val="150000"/>
              </a:lnSpc>
            </a:pPr>
            <a:r>
              <a:rPr lang="zh-TW" altLang="en-US" dirty="0"/>
              <a:t>		</a:t>
            </a:r>
          </a:p>
        </p:txBody>
      </p:sp>
    </p:spTree>
    <p:extLst>
      <p:ext uri="{BB962C8B-B14F-4D97-AF65-F5344CB8AC3E}">
        <p14:creationId xmlns:p14="http://schemas.microsoft.com/office/powerpoint/2010/main" val="2192583712"/>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144000" y="1196752"/>
                <a:ext cx="8856000" cy="4834913"/>
              </a:xfrm>
              <a:prstGeom prst="rect">
                <a:avLst/>
              </a:prstGeom>
            </p:spPr>
            <p:txBody>
              <a:bodyPr>
                <a:spAutoFit/>
              </a:bodyPr>
              <a:lstStyle/>
              <a:p>
                <a:pPr>
                  <a:lnSpc>
                    <a:spcPct val="150000"/>
                  </a:lnSpc>
                </a:pPr>
                <a:r>
                  <a:rPr lang="en-US" altLang="zh-TW" dirty="0" smtClean="0"/>
                  <a:t>(3)X3</a:t>
                </a:r>
                <a:r>
                  <a:rPr lang="en-US" altLang="zh-TW" dirty="0"/>
                  <a:t>/ 4/ </a:t>
                </a:r>
                <a:r>
                  <a:rPr lang="en-US" altLang="zh-TW" dirty="0" smtClean="0"/>
                  <a:t>1</a:t>
                </a:r>
                <a:r>
                  <a:rPr lang="zh-TW" altLang="en-US" dirty="0" smtClean="0"/>
                  <a:t>應</a:t>
                </a:r>
                <a:r>
                  <a:rPr lang="zh-TW" altLang="en-US" dirty="0"/>
                  <a:t>收利息	</a:t>
                </a:r>
                <a:r>
                  <a:rPr lang="en-US" altLang="zh-TW" dirty="0" smtClean="0"/>
                  <a:t>				 1,500</a:t>
                </a:r>
                <a:r>
                  <a:rPr lang="en-US" altLang="zh-TW" dirty="0"/>
                  <a:t>	</a:t>
                </a:r>
              </a:p>
              <a:p>
                <a:pPr>
                  <a:lnSpc>
                    <a:spcPct val="150000"/>
                  </a:lnSpc>
                </a:pPr>
                <a:r>
                  <a:rPr lang="en-US" altLang="zh-TW" dirty="0"/>
                  <a:t>	</a:t>
                </a:r>
                <a:r>
                  <a:rPr lang="en-US" altLang="zh-TW" dirty="0" smtClean="0"/>
                  <a:t>          </a:t>
                </a:r>
                <a:r>
                  <a:rPr lang="zh-TW" altLang="en-US" dirty="0" smtClean="0"/>
                  <a:t>利息收入</a:t>
                </a:r>
                <a:r>
                  <a:rPr lang="en-US" altLang="zh-TW" dirty="0"/>
                  <a:t>($100,000×6</a:t>
                </a:r>
                <a:r>
                  <a:rPr lang="en-US" altLang="zh-TW" dirty="0" smtClean="0"/>
                  <a:t>%×</a:t>
                </a:r>
                <a14:m>
                  <m:oMath xmlns:m="http://schemas.openxmlformats.org/officeDocument/2006/math">
                    <m:f>
                      <m:fPr>
                        <m:ctrlPr>
                          <a:rPr lang="en-US" altLang="zh-TW" i="1" smtClean="0">
                            <a:latin typeface="Cambria Math"/>
                          </a:rPr>
                        </m:ctrlPr>
                      </m:fPr>
                      <m:num>
                        <m:r>
                          <a:rPr lang="en-US" altLang="zh-TW" b="0" i="1" smtClean="0">
                            <a:latin typeface="Cambria Math" panose="02040503050406030204" pitchFamily="18" charset="0"/>
                          </a:rPr>
                          <m:t>3</m:t>
                        </m:r>
                      </m:num>
                      <m:den>
                        <m:r>
                          <a:rPr lang="en-US" altLang="zh-TW" b="0" i="1" smtClean="0">
                            <a:latin typeface="Cambria Math" panose="02040503050406030204" pitchFamily="18" charset="0"/>
                          </a:rPr>
                          <m:t>12</m:t>
                        </m:r>
                      </m:den>
                    </m:f>
                  </m:oMath>
                </a14:m>
                <a:r>
                  <a:rPr lang="en-US" altLang="zh-TW" dirty="0" smtClean="0"/>
                  <a:t> )</a:t>
                </a:r>
                <a:r>
                  <a:rPr lang="en-US" altLang="zh-TW" dirty="0"/>
                  <a:t>	</a:t>
                </a:r>
                <a:r>
                  <a:rPr lang="en-US" altLang="zh-TW" dirty="0" smtClean="0"/>
                  <a:t>			 1,500</a:t>
                </a:r>
                <a:endParaRPr lang="en-US" altLang="zh-TW" dirty="0"/>
              </a:p>
              <a:p>
                <a:pPr>
                  <a:lnSpc>
                    <a:spcPct val="150000"/>
                  </a:lnSpc>
                </a:pPr>
                <a:r>
                  <a:rPr lang="en-US" altLang="zh-TW" dirty="0"/>
                  <a:t>	</a:t>
                </a:r>
                <a:r>
                  <a:rPr lang="en-US" altLang="zh-TW" dirty="0" smtClean="0"/>
                  <a:t>  </a:t>
                </a:r>
                <a:r>
                  <a:rPr lang="zh-TW" altLang="en-US" dirty="0" smtClean="0"/>
                  <a:t>透過</a:t>
                </a:r>
                <a:r>
                  <a:rPr lang="zh-TW" altLang="en-US" dirty="0"/>
                  <a:t>損益按公允價值衡量之金融資產評價調整	</a:t>
                </a:r>
                <a:r>
                  <a:rPr lang="zh-TW" altLang="en-US" dirty="0" smtClean="0"/>
                  <a:t>    </a:t>
                </a:r>
                <a:r>
                  <a:rPr lang="en-US" altLang="zh-TW" dirty="0" smtClean="0"/>
                  <a:t>360</a:t>
                </a:r>
                <a:r>
                  <a:rPr lang="en-US" altLang="zh-TW" dirty="0"/>
                  <a:t>	</a:t>
                </a:r>
              </a:p>
              <a:p>
                <a:pPr>
                  <a:lnSpc>
                    <a:spcPct val="150000"/>
                  </a:lnSpc>
                </a:pPr>
                <a:r>
                  <a:rPr lang="en-US" altLang="zh-TW" dirty="0"/>
                  <a:t>	</a:t>
                </a:r>
                <a:r>
                  <a:rPr lang="en-US" altLang="zh-TW" dirty="0" smtClean="0"/>
                  <a:t>          </a:t>
                </a:r>
                <a:r>
                  <a:rPr lang="zh-TW" altLang="en-US" dirty="0" smtClean="0"/>
                  <a:t>透過</a:t>
                </a:r>
                <a:r>
                  <a:rPr lang="zh-TW" altLang="en-US" dirty="0"/>
                  <a:t>損益按公允價值衡量之金融資產利益		</a:t>
                </a:r>
                <a:r>
                  <a:rPr lang="en-US" altLang="zh-TW" dirty="0"/>
                  <a:t> </a:t>
                </a:r>
                <a:r>
                  <a:rPr lang="en-US" altLang="zh-TW" dirty="0" smtClean="0"/>
                  <a:t>   360</a:t>
                </a:r>
                <a:endParaRPr lang="en-US" altLang="zh-TW" dirty="0"/>
              </a:p>
              <a:p>
                <a:pPr>
                  <a:lnSpc>
                    <a:spcPct val="150000"/>
                  </a:lnSpc>
                </a:pPr>
                <a:r>
                  <a:rPr lang="en-US" altLang="zh-TW" dirty="0"/>
                  <a:t>	</a:t>
                </a:r>
                <a:r>
                  <a:rPr lang="zh-TW" altLang="en-US" b="1" dirty="0" smtClean="0"/>
                  <a:t>認</a:t>
                </a:r>
                <a:r>
                  <a:rPr lang="zh-TW" altLang="en-US" b="1" dirty="0"/>
                  <a:t>列公允價值變動利益</a:t>
                </a:r>
                <a:r>
                  <a:rPr lang="zh-TW" altLang="en-US" b="1" dirty="0" smtClean="0"/>
                  <a:t>。</a:t>
                </a:r>
                <a:endParaRPr lang="en-US" altLang="zh-TW" b="1" dirty="0" smtClean="0"/>
              </a:p>
              <a:p>
                <a:pPr>
                  <a:lnSpc>
                    <a:spcPct val="150000"/>
                  </a:lnSpc>
                </a:pPr>
                <a:r>
                  <a:rPr lang="en-US" altLang="zh-TW" b="1" dirty="0"/>
                  <a:t>	</a:t>
                </a:r>
                <a:r>
                  <a:rPr lang="zh-TW" altLang="en-US" b="1" dirty="0" smtClean="0"/>
                  <a:t>以</a:t>
                </a:r>
                <a:r>
                  <a:rPr lang="zh-TW" altLang="en-US" b="1" dirty="0"/>
                  <a:t>淨售價</a:t>
                </a:r>
                <a:r>
                  <a:rPr lang="en-US" altLang="zh-TW" b="1" dirty="0"/>
                  <a:t>(</a:t>
                </a:r>
                <a:r>
                  <a:rPr lang="zh-TW" altLang="en-US" b="1" dirty="0"/>
                  <a:t>售價減除交易成本</a:t>
                </a:r>
                <a:r>
                  <a:rPr lang="en-US" altLang="zh-TW" b="1" dirty="0" smtClean="0"/>
                  <a:t>)$</a:t>
                </a:r>
                <a:r>
                  <a:rPr lang="en-US" altLang="zh-TW" b="1" dirty="0"/>
                  <a:t>99,060($99,500</a:t>
                </a:r>
                <a:r>
                  <a:rPr lang="zh-TW" altLang="en-US" b="1" dirty="0"/>
                  <a:t>－</a:t>
                </a:r>
                <a:r>
                  <a:rPr lang="en-US" altLang="zh-TW" b="1" dirty="0"/>
                  <a:t>$440</a:t>
                </a:r>
                <a:r>
                  <a:rPr lang="en-US" altLang="zh-TW" b="1" dirty="0" smtClean="0"/>
                  <a:t>)</a:t>
                </a:r>
                <a:r>
                  <a:rPr lang="zh-TW" altLang="en-US" b="1" dirty="0" smtClean="0"/>
                  <a:t>作為</a:t>
                </a:r>
                <a:r>
                  <a:rPr lang="zh-TW" altLang="en-US" b="1" dirty="0"/>
                  <a:t>新的公允價值</a:t>
                </a:r>
                <a:r>
                  <a:rPr lang="zh-TW" altLang="en-US" b="1" dirty="0" smtClean="0"/>
                  <a:t>。</a:t>
                </a:r>
                <a:endParaRPr lang="en-US" altLang="zh-TW" b="1" dirty="0" smtClean="0"/>
              </a:p>
              <a:p>
                <a:pPr>
                  <a:lnSpc>
                    <a:spcPct val="150000"/>
                  </a:lnSpc>
                </a:pPr>
                <a:r>
                  <a:rPr lang="en-US" altLang="zh-TW" b="1" dirty="0"/>
                  <a:t>	</a:t>
                </a:r>
                <a:r>
                  <a:rPr lang="en-US" altLang="zh-TW" b="1" dirty="0" smtClean="0"/>
                  <a:t>$</a:t>
                </a:r>
                <a:r>
                  <a:rPr lang="en-US" altLang="zh-TW" b="1" dirty="0"/>
                  <a:t>99,060</a:t>
                </a:r>
                <a:r>
                  <a:rPr lang="zh-TW" altLang="en-US" b="1" dirty="0"/>
                  <a:t>－</a:t>
                </a:r>
                <a:r>
                  <a:rPr lang="en-US" altLang="zh-TW" b="1" dirty="0"/>
                  <a:t>$98,700=$360</a:t>
                </a:r>
                <a:r>
                  <a:rPr lang="zh-TW" altLang="en-US" b="1" dirty="0"/>
                  <a:t>。</a:t>
                </a:r>
              </a:p>
              <a:p>
                <a:pPr>
                  <a:lnSpc>
                    <a:spcPct val="150000"/>
                  </a:lnSpc>
                </a:pPr>
                <a:r>
                  <a:rPr lang="zh-TW" altLang="en-US" dirty="0"/>
                  <a:t>	</a:t>
                </a:r>
                <a:r>
                  <a:rPr lang="zh-TW" altLang="en-US" dirty="0" smtClean="0"/>
                  <a:t>  現</a:t>
                </a:r>
                <a:r>
                  <a:rPr lang="zh-TW" altLang="en-US" dirty="0"/>
                  <a:t>　　金	</a:t>
                </a:r>
                <a:r>
                  <a:rPr lang="en-US" altLang="zh-TW" dirty="0" smtClean="0"/>
                  <a:t>				99,060</a:t>
                </a:r>
                <a:r>
                  <a:rPr lang="en-US" altLang="zh-TW" dirty="0"/>
                  <a:t>	</a:t>
                </a:r>
              </a:p>
              <a:p>
                <a:pPr>
                  <a:lnSpc>
                    <a:spcPct val="150000"/>
                  </a:lnSpc>
                </a:pPr>
                <a:r>
                  <a:rPr lang="en-US" altLang="zh-TW" dirty="0"/>
                  <a:t>	 </a:t>
                </a:r>
                <a:r>
                  <a:rPr lang="en-US" altLang="zh-TW" dirty="0" smtClean="0"/>
                  <a:t>         </a:t>
                </a:r>
                <a:r>
                  <a:rPr lang="zh-TW" altLang="en-US" dirty="0" smtClean="0"/>
                  <a:t>透過</a:t>
                </a:r>
                <a:r>
                  <a:rPr lang="zh-TW" altLang="en-US" dirty="0"/>
                  <a:t>損益按公允價值衡量之金融資產─債券	</a:t>
                </a:r>
                <a:r>
                  <a:rPr lang="en-US" altLang="zh-TW" dirty="0" smtClean="0"/>
                  <a:t>	97,230</a:t>
                </a:r>
                <a:endParaRPr lang="en-US" altLang="zh-TW" dirty="0"/>
              </a:p>
              <a:p>
                <a:pPr>
                  <a:lnSpc>
                    <a:spcPct val="150000"/>
                  </a:lnSpc>
                </a:pPr>
                <a:r>
                  <a:rPr lang="en-US" altLang="zh-TW" dirty="0"/>
                  <a:t>	</a:t>
                </a:r>
                <a:r>
                  <a:rPr lang="en-US" altLang="zh-TW" dirty="0" smtClean="0"/>
                  <a:t>          </a:t>
                </a:r>
                <a:r>
                  <a:rPr lang="zh-TW" altLang="en-US" dirty="0" smtClean="0"/>
                  <a:t>透過</a:t>
                </a:r>
                <a:r>
                  <a:rPr lang="zh-TW" altLang="en-US" dirty="0"/>
                  <a:t>損益按公允價值衡量之金融資產評價調整	</a:t>
                </a:r>
                <a:r>
                  <a:rPr lang="zh-TW" altLang="en-US" dirty="0" smtClean="0"/>
                  <a:t>                  </a:t>
                </a:r>
                <a:r>
                  <a:rPr lang="en-US" altLang="zh-TW" dirty="0" smtClean="0"/>
                  <a:t>1,830</a:t>
                </a:r>
                <a:endParaRPr lang="en-US" altLang="zh-TW" dirty="0"/>
              </a:p>
              <a:p>
                <a:pPr>
                  <a:lnSpc>
                    <a:spcPct val="150000"/>
                  </a:lnSpc>
                </a:pPr>
                <a:r>
                  <a:rPr lang="en-US" altLang="zh-TW" dirty="0"/>
                  <a:t>		</a:t>
                </a:r>
                <a:r>
                  <a:rPr lang="zh-TW" altLang="en-US" dirty="0"/>
                  <a:t>		</a:t>
                </a:r>
              </a:p>
            </p:txBody>
          </p:sp>
        </mc:Choice>
        <mc:Fallback xmlns="">
          <p:sp>
            <p:nvSpPr>
              <p:cNvPr id="4" name="矩形 3"/>
              <p:cNvSpPr>
                <a:spLocks noRot="1" noChangeAspect="1" noMove="1" noResize="1" noEditPoints="1" noAdjustHandles="1" noChangeArrowheads="1" noChangeShapeType="1" noTextEdit="1"/>
              </p:cNvSpPr>
              <p:nvPr/>
            </p:nvSpPr>
            <p:spPr>
              <a:xfrm>
                <a:off x="144000" y="1196752"/>
                <a:ext cx="8856000" cy="4834913"/>
              </a:xfrm>
              <a:prstGeom prst="rect">
                <a:avLst/>
              </a:prstGeom>
              <a:blipFill rotWithShape="1">
                <a:blip r:embed="rId2"/>
                <a:stretch>
                  <a:fillRect l="-62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46571675"/>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435280" cy="863600"/>
          </a:xfrm>
        </p:spPr>
        <p:txBody>
          <a:bodyPr/>
          <a:lstStyle/>
          <a:p>
            <a:pPr>
              <a:lnSpc>
                <a:spcPct val="80000"/>
              </a:lnSpc>
            </a:pPr>
            <a:r>
              <a:rPr lang="zh-TW" altLang="en-US" dirty="0"/>
              <a:t>釋例</a:t>
            </a:r>
            <a:r>
              <a:rPr lang="en-US" altLang="zh-TW" dirty="0"/>
              <a:t>13</a:t>
            </a:r>
            <a:r>
              <a:rPr lang="zh-TW" altLang="en-US" dirty="0"/>
              <a:t>：透過損益按公允價值衡量之金融</a:t>
            </a:r>
            <a:r>
              <a:rPr lang="zh-TW" altLang="en-US" dirty="0" smtClean="0"/>
              <a:t>資產</a:t>
            </a:r>
            <a:r>
              <a:rPr lang="en-US" altLang="zh-TW" dirty="0" smtClean="0"/>
              <a:t/>
            </a:r>
            <a:br>
              <a:rPr lang="en-US" altLang="zh-TW" dirty="0" smtClean="0"/>
            </a:br>
            <a:r>
              <a:rPr lang="en-US" altLang="zh-TW" dirty="0"/>
              <a:t> </a:t>
            </a:r>
            <a:r>
              <a:rPr lang="en-US" altLang="zh-TW" dirty="0" smtClean="0"/>
              <a:t>               </a:t>
            </a:r>
            <a:r>
              <a:rPr lang="zh-TW" altLang="en-US" dirty="0" smtClean="0"/>
              <a:t>─</a:t>
            </a:r>
            <a:r>
              <a:rPr lang="zh-TW" altLang="en-US" dirty="0"/>
              <a:t>股票</a:t>
            </a:r>
            <a:endParaRPr lang="zh-TW" altLang="en-US" sz="2800" dirty="0"/>
          </a:p>
        </p:txBody>
      </p:sp>
      <p:sp>
        <p:nvSpPr>
          <p:cNvPr id="3" name="內容版面配置區 2"/>
          <p:cNvSpPr>
            <a:spLocks noGrp="1"/>
          </p:cNvSpPr>
          <p:nvPr>
            <p:ph idx="1"/>
          </p:nvPr>
        </p:nvSpPr>
        <p:spPr/>
        <p:txBody>
          <a:bodyPr/>
          <a:lstStyle/>
          <a:p>
            <a:pPr marL="0" indent="0">
              <a:lnSpc>
                <a:spcPct val="110000"/>
              </a:lnSpc>
              <a:buNone/>
            </a:pPr>
            <a:r>
              <a:rPr lang="zh-TW" altLang="en-US" sz="2400" dirty="0"/>
              <a:t>白河公司於</a:t>
            </a:r>
            <a:r>
              <a:rPr lang="en-US" altLang="zh-TW" sz="2400" dirty="0"/>
              <a:t>X1</a:t>
            </a:r>
            <a:r>
              <a:rPr lang="zh-TW" altLang="en-US" sz="2400" dirty="0"/>
              <a:t>年</a:t>
            </a:r>
            <a:r>
              <a:rPr lang="en-US" altLang="zh-TW" sz="2400" dirty="0"/>
              <a:t>10</a:t>
            </a:r>
            <a:r>
              <a:rPr lang="zh-TW" altLang="en-US" sz="2400" dirty="0"/>
              <a:t>月</a:t>
            </a:r>
            <a:r>
              <a:rPr lang="en-US" altLang="zh-TW" sz="2400" dirty="0"/>
              <a:t>15</a:t>
            </a:r>
            <a:r>
              <a:rPr lang="zh-TW" altLang="en-US" sz="2400" dirty="0"/>
              <a:t>日以每股</a:t>
            </a:r>
            <a:r>
              <a:rPr lang="en-US" altLang="zh-TW" sz="2400" dirty="0"/>
              <a:t>$98</a:t>
            </a:r>
            <a:r>
              <a:rPr lang="zh-TW" altLang="en-US" sz="2400" dirty="0"/>
              <a:t>價格買入鴻海公司普通股</a:t>
            </a:r>
            <a:r>
              <a:rPr lang="en-US" altLang="zh-TW" sz="2400" dirty="0"/>
              <a:t>2,000</a:t>
            </a:r>
            <a:r>
              <a:rPr lang="zh-TW" altLang="en-US" sz="2400" dirty="0"/>
              <a:t>股，支付手續費</a:t>
            </a:r>
            <a:r>
              <a:rPr lang="en-US" altLang="zh-TW" sz="2400" dirty="0"/>
              <a:t>$280</a:t>
            </a:r>
            <a:r>
              <a:rPr lang="zh-TW" altLang="en-US" sz="2400" dirty="0" smtClean="0"/>
              <a:t>，</a:t>
            </a:r>
            <a:endParaRPr lang="en-US" altLang="zh-TW" sz="2400" dirty="0" smtClean="0"/>
          </a:p>
          <a:p>
            <a:pPr marL="0" indent="0">
              <a:lnSpc>
                <a:spcPct val="110000"/>
              </a:lnSpc>
              <a:buNone/>
            </a:pPr>
            <a:r>
              <a:rPr lang="zh-TW" altLang="en-US" sz="2400" dirty="0" smtClean="0"/>
              <a:t>該</a:t>
            </a:r>
            <a:r>
              <a:rPr lang="zh-TW" altLang="en-US" sz="2400" dirty="0"/>
              <a:t>股票投資之相關資料如下：</a:t>
            </a:r>
          </a:p>
          <a:p>
            <a:pPr marL="0" indent="0">
              <a:lnSpc>
                <a:spcPct val="110000"/>
              </a:lnSpc>
              <a:buNone/>
            </a:pPr>
            <a:r>
              <a:rPr lang="en-US" altLang="zh-TW" sz="2400" dirty="0" smtClean="0"/>
              <a:t>(</a:t>
            </a:r>
            <a:r>
              <a:rPr lang="en-US" altLang="zh-TW" sz="2400" dirty="0"/>
              <a:t>1)X1</a:t>
            </a:r>
            <a:r>
              <a:rPr lang="zh-TW" altLang="en-US" sz="2400" dirty="0"/>
              <a:t>年</a:t>
            </a:r>
            <a:r>
              <a:rPr lang="en-US" altLang="zh-TW" sz="2400" dirty="0"/>
              <a:t>12</a:t>
            </a:r>
            <a:r>
              <a:rPr lang="zh-TW" altLang="en-US" sz="2400" dirty="0"/>
              <a:t>月</a:t>
            </a:r>
            <a:r>
              <a:rPr lang="en-US" altLang="zh-TW" sz="2400" dirty="0"/>
              <a:t>31</a:t>
            </a:r>
            <a:r>
              <a:rPr lang="zh-TW" altLang="en-US" sz="2400" dirty="0"/>
              <a:t>日鴻海股票收盤價為每股</a:t>
            </a:r>
            <a:r>
              <a:rPr lang="en-US" altLang="zh-TW" sz="2400" dirty="0"/>
              <a:t>$105</a:t>
            </a:r>
            <a:r>
              <a:rPr lang="zh-TW" altLang="en-US" sz="2400" dirty="0"/>
              <a:t>。</a:t>
            </a:r>
          </a:p>
          <a:p>
            <a:pPr marL="0" indent="0">
              <a:lnSpc>
                <a:spcPct val="110000"/>
              </a:lnSpc>
              <a:buNone/>
            </a:pPr>
            <a:r>
              <a:rPr lang="en-US" altLang="zh-TW" sz="2400" dirty="0" smtClean="0"/>
              <a:t>(</a:t>
            </a:r>
            <a:r>
              <a:rPr lang="en-US" altLang="zh-TW" sz="2400" dirty="0"/>
              <a:t>2)X2</a:t>
            </a:r>
            <a:r>
              <a:rPr lang="zh-TW" altLang="en-US" sz="2400" dirty="0"/>
              <a:t>年</a:t>
            </a:r>
            <a:r>
              <a:rPr lang="en-US" altLang="zh-TW" sz="2400" dirty="0"/>
              <a:t>8</a:t>
            </a:r>
            <a:r>
              <a:rPr lang="zh-TW" altLang="en-US" sz="2400" dirty="0"/>
              <a:t>月</a:t>
            </a:r>
            <a:r>
              <a:rPr lang="en-US" altLang="zh-TW" sz="2400" dirty="0"/>
              <a:t>15</a:t>
            </a:r>
            <a:r>
              <a:rPr lang="zh-TW" altLang="en-US" sz="2400" dirty="0"/>
              <a:t>日收到現金股利每股</a:t>
            </a:r>
            <a:r>
              <a:rPr lang="en-US" altLang="zh-TW" sz="2400" dirty="0"/>
              <a:t>$2</a:t>
            </a:r>
            <a:r>
              <a:rPr lang="zh-TW" altLang="en-US" sz="2400" dirty="0"/>
              <a:t>，股票股利</a:t>
            </a:r>
            <a:r>
              <a:rPr lang="en-US" altLang="zh-TW" sz="2400" dirty="0"/>
              <a:t>10%</a:t>
            </a:r>
            <a:r>
              <a:rPr lang="zh-TW" altLang="en-US" sz="2400" dirty="0"/>
              <a:t>。</a:t>
            </a:r>
          </a:p>
          <a:p>
            <a:pPr marL="0" indent="0">
              <a:lnSpc>
                <a:spcPct val="110000"/>
              </a:lnSpc>
              <a:buNone/>
            </a:pPr>
            <a:r>
              <a:rPr lang="en-US" altLang="zh-TW" sz="2400" dirty="0"/>
              <a:t>(3)X2</a:t>
            </a:r>
            <a:r>
              <a:rPr lang="zh-TW" altLang="en-US" sz="2400" dirty="0"/>
              <a:t>年</a:t>
            </a:r>
            <a:r>
              <a:rPr lang="en-US" altLang="zh-TW" sz="2400" dirty="0"/>
              <a:t>10</a:t>
            </a:r>
            <a:r>
              <a:rPr lang="zh-TW" altLang="en-US" sz="2400" dirty="0"/>
              <a:t>月</a:t>
            </a:r>
            <a:r>
              <a:rPr lang="en-US" altLang="zh-TW" sz="2400" dirty="0"/>
              <a:t>30</a:t>
            </a:r>
            <a:r>
              <a:rPr lang="zh-TW" altLang="en-US" sz="2400" dirty="0"/>
              <a:t>日以每股</a:t>
            </a:r>
            <a:r>
              <a:rPr lang="en-US" altLang="zh-TW" sz="2400" dirty="0"/>
              <a:t>$108</a:t>
            </a:r>
            <a:r>
              <a:rPr lang="zh-TW" altLang="en-US" sz="2400" dirty="0"/>
              <a:t>價格將全部股票出售，支付</a:t>
            </a:r>
            <a:r>
              <a:rPr lang="zh-TW" altLang="en-US" sz="2400" dirty="0" smtClean="0"/>
              <a:t>手續</a:t>
            </a:r>
            <a:endParaRPr lang="en-US" altLang="zh-TW" sz="2400" dirty="0" smtClean="0"/>
          </a:p>
          <a:p>
            <a:pPr marL="0" indent="0">
              <a:lnSpc>
                <a:spcPct val="110000"/>
              </a:lnSpc>
              <a:buNone/>
            </a:pPr>
            <a:r>
              <a:rPr lang="en-US" altLang="zh-TW" sz="2400" dirty="0"/>
              <a:t> </a:t>
            </a:r>
            <a:r>
              <a:rPr lang="en-US" altLang="zh-TW" sz="2400" dirty="0" smtClean="0"/>
              <a:t>  </a:t>
            </a:r>
            <a:r>
              <a:rPr lang="zh-TW" altLang="en-US" sz="2400" dirty="0" smtClean="0"/>
              <a:t> 費</a:t>
            </a:r>
            <a:r>
              <a:rPr lang="en-US" altLang="zh-TW" sz="2400" dirty="0"/>
              <a:t>$1,050</a:t>
            </a:r>
          </a:p>
          <a:p>
            <a:pPr marL="0" indent="0">
              <a:lnSpc>
                <a:spcPct val="110000"/>
              </a:lnSpc>
              <a:buNone/>
            </a:pPr>
            <a:r>
              <a:rPr lang="zh-TW" altLang="en-US" sz="2400" dirty="0"/>
              <a:t>試作：上述股票投資的全部分錄。</a:t>
            </a:r>
          </a:p>
        </p:txBody>
      </p:sp>
    </p:spTree>
    <p:extLst>
      <p:ext uri="{BB962C8B-B14F-4D97-AF65-F5344CB8AC3E}">
        <p14:creationId xmlns:p14="http://schemas.microsoft.com/office/powerpoint/2010/main" val="363552282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196752"/>
            <a:ext cx="8856000" cy="5435975"/>
          </a:xfrm>
          <a:prstGeom prst="rect">
            <a:avLst/>
          </a:prstGeom>
        </p:spPr>
        <p:txBody>
          <a:bodyPr>
            <a:spAutoFit/>
          </a:bodyPr>
          <a:lstStyle/>
          <a:p>
            <a:pPr>
              <a:lnSpc>
                <a:spcPct val="114000"/>
              </a:lnSpc>
            </a:pPr>
            <a:r>
              <a:rPr lang="en-US" altLang="zh-TW" dirty="0"/>
              <a:t>(</a:t>
            </a:r>
            <a:r>
              <a:rPr lang="en-US" altLang="zh-TW" dirty="0" smtClean="0"/>
              <a:t>1)X1/10/15</a:t>
            </a:r>
            <a:r>
              <a:rPr lang="zh-TW" altLang="en-US" dirty="0" smtClean="0"/>
              <a:t>透過</a:t>
            </a:r>
            <a:r>
              <a:rPr lang="zh-TW" altLang="en-US" dirty="0"/>
              <a:t>損益按公允價值衡量之金融資產─股票	</a:t>
            </a:r>
            <a:r>
              <a:rPr lang="en-US" altLang="zh-TW" dirty="0" smtClean="0"/>
              <a:t>	196,000</a:t>
            </a:r>
            <a:r>
              <a:rPr lang="en-US" altLang="zh-TW" dirty="0"/>
              <a:t>	</a:t>
            </a:r>
          </a:p>
          <a:p>
            <a:pPr>
              <a:lnSpc>
                <a:spcPct val="114000"/>
              </a:lnSpc>
            </a:pPr>
            <a:r>
              <a:rPr lang="en-US" altLang="zh-TW" dirty="0"/>
              <a:t>	</a:t>
            </a:r>
            <a:r>
              <a:rPr lang="en-US" altLang="zh-TW" dirty="0" smtClean="0"/>
              <a:t>   </a:t>
            </a:r>
            <a:r>
              <a:rPr lang="zh-TW" altLang="en-US" dirty="0" smtClean="0"/>
              <a:t>手  續  費</a:t>
            </a:r>
            <a:r>
              <a:rPr lang="zh-TW" altLang="en-US" dirty="0"/>
              <a:t>	</a:t>
            </a:r>
            <a:r>
              <a:rPr lang="en-US" altLang="zh-TW" dirty="0" smtClean="0"/>
              <a:t>			</a:t>
            </a:r>
            <a:r>
              <a:rPr lang="en-US" altLang="zh-TW" dirty="0"/>
              <a:t> </a:t>
            </a:r>
            <a:r>
              <a:rPr lang="en-US" altLang="zh-TW" dirty="0" smtClean="0"/>
              <a:t>                      280</a:t>
            </a:r>
            <a:r>
              <a:rPr lang="en-US" altLang="zh-TW" dirty="0"/>
              <a:t>	</a:t>
            </a:r>
          </a:p>
          <a:p>
            <a:pPr>
              <a:lnSpc>
                <a:spcPct val="114000"/>
              </a:lnSpc>
            </a:pPr>
            <a:r>
              <a:rPr lang="en-US" altLang="zh-TW" dirty="0"/>
              <a:t>	</a:t>
            </a:r>
            <a:r>
              <a:rPr lang="en-US" altLang="zh-TW" dirty="0" smtClean="0"/>
              <a:t>            </a:t>
            </a:r>
            <a:r>
              <a:rPr lang="zh-TW" altLang="en-US" dirty="0" smtClean="0"/>
              <a:t>現</a:t>
            </a:r>
            <a:r>
              <a:rPr lang="zh-TW" altLang="en-US" dirty="0"/>
              <a:t>　　金		</a:t>
            </a:r>
            <a:r>
              <a:rPr lang="en-US" altLang="zh-TW" dirty="0" smtClean="0"/>
              <a:t>			                196,280</a:t>
            </a:r>
            <a:endParaRPr lang="en-US" altLang="zh-TW" dirty="0"/>
          </a:p>
          <a:p>
            <a:pPr>
              <a:lnSpc>
                <a:spcPct val="114000"/>
              </a:lnSpc>
            </a:pPr>
            <a:r>
              <a:rPr lang="en-US" altLang="zh-TW" dirty="0" smtClean="0"/>
              <a:t>          12/31</a:t>
            </a:r>
            <a:r>
              <a:rPr lang="zh-TW" altLang="en-US" dirty="0" smtClean="0"/>
              <a:t>透過</a:t>
            </a:r>
            <a:r>
              <a:rPr lang="zh-TW" altLang="en-US" dirty="0"/>
              <a:t>損益按公允價值衡量之金融資產評價調整	</a:t>
            </a:r>
            <a:r>
              <a:rPr lang="zh-TW" altLang="en-US" dirty="0" smtClean="0"/>
              <a:t> </a:t>
            </a:r>
            <a:r>
              <a:rPr lang="en-US" altLang="zh-TW" dirty="0" smtClean="0"/>
              <a:t>14,000</a:t>
            </a:r>
            <a:r>
              <a:rPr lang="en-US" altLang="zh-TW" dirty="0"/>
              <a:t>	</a:t>
            </a:r>
          </a:p>
          <a:p>
            <a:pPr>
              <a:lnSpc>
                <a:spcPct val="114000"/>
              </a:lnSpc>
            </a:pPr>
            <a:r>
              <a:rPr lang="en-US" altLang="zh-TW" dirty="0"/>
              <a:t>	</a:t>
            </a:r>
            <a:r>
              <a:rPr lang="en-US" altLang="zh-TW" dirty="0" smtClean="0"/>
              <a:t>           </a:t>
            </a:r>
            <a:r>
              <a:rPr lang="zh-TW" altLang="en-US" dirty="0" smtClean="0"/>
              <a:t>透過</a:t>
            </a:r>
            <a:r>
              <a:rPr lang="zh-TW" altLang="en-US" dirty="0"/>
              <a:t>損益按公允價值衡量之金融資產</a:t>
            </a:r>
            <a:r>
              <a:rPr lang="zh-TW" altLang="en-US" dirty="0" smtClean="0"/>
              <a:t>利益</a:t>
            </a:r>
            <a:r>
              <a:rPr lang="zh-TW" altLang="en-US" dirty="0"/>
              <a:t>	</a:t>
            </a:r>
            <a:r>
              <a:rPr lang="en-US" altLang="zh-TW" dirty="0" smtClean="0"/>
              <a:t>	  14,000</a:t>
            </a:r>
            <a:endParaRPr lang="en-US" altLang="zh-TW" dirty="0"/>
          </a:p>
          <a:p>
            <a:pPr>
              <a:lnSpc>
                <a:spcPct val="114000"/>
              </a:lnSpc>
            </a:pPr>
            <a:r>
              <a:rPr lang="en-US" altLang="zh-TW" dirty="0"/>
              <a:t>	</a:t>
            </a:r>
            <a:r>
              <a:rPr lang="en-US" altLang="zh-TW" b="1" dirty="0" smtClean="0"/>
              <a:t>$</a:t>
            </a:r>
            <a:r>
              <a:rPr lang="en-US" altLang="zh-TW" b="1" dirty="0"/>
              <a:t>105×2,000</a:t>
            </a:r>
            <a:r>
              <a:rPr lang="zh-TW" altLang="en-US" b="1" dirty="0"/>
              <a:t>股</a:t>
            </a:r>
            <a:r>
              <a:rPr lang="en-US" altLang="zh-TW" b="1" dirty="0"/>
              <a:t>-$196,000=$14,000</a:t>
            </a:r>
            <a:r>
              <a:rPr lang="en-US" altLang="zh-TW" dirty="0"/>
              <a:t>		</a:t>
            </a:r>
          </a:p>
          <a:p>
            <a:pPr>
              <a:lnSpc>
                <a:spcPct val="114000"/>
              </a:lnSpc>
            </a:pPr>
            <a:r>
              <a:rPr lang="en-US" altLang="zh-TW" dirty="0" smtClean="0"/>
              <a:t>(2)X2/ 8/15</a:t>
            </a:r>
            <a:r>
              <a:rPr lang="zh-TW" altLang="en-US" dirty="0" smtClean="0"/>
              <a:t>現</a:t>
            </a:r>
            <a:r>
              <a:rPr lang="zh-TW" altLang="en-US" dirty="0"/>
              <a:t>　　金	</a:t>
            </a:r>
            <a:r>
              <a:rPr lang="en-US" altLang="zh-TW" dirty="0" smtClean="0"/>
              <a:t>				   4,000</a:t>
            </a:r>
            <a:r>
              <a:rPr lang="en-US" altLang="zh-TW" dirty="0"/>
              <a:t>	</a:t>
            </a:r>
          </a:p>
          <a:p>
            <a:pPr>
              <a:lnSpc>
                <a:spcPct val="114000"/>
              </a:lnSpc>
            </a:pPr>
            <a:r>
              <a:rPr lang="en-US" altLang="zh-TW" dirty="0"/>
              <a:t>	 </a:t>
            </a:r>
            <a:r>
              <a:rPr lang="en-US" altLang="zh-TW" dirty="0" smtClean="0"/>
              <a:t>          </a:t>
            </a:r>
            <a:r>
              <a:rPr lang="zh-TW" altLang="en-US" dirty="0" smtClean="0"/>
              <a:t>股利</a:t>
            </a:r>
            <a:r>
              <a:rPr lang="zh-TW" altLang="en-US" dirty="0"/>
              <a:t>收入</a:t>
            </a:r>
            <a:r>
              <a:rPr lang="en-US" altLang="zh-TW" dirty="0"/>
              <a:t>($2×2,000)		</a:t>
            </a:r>
            <a:r>
              <a:rPr lang="en-US" altLang="zh-TW" dirty="0" smtClean="0"/>
              <a:t>		                    4,000</a:t>
            </a:r>
            <a:endParaRPr lang="en-US" altLang="zh-TW" dirty="0"/>
          </a:p>
          <a:p>
            <a:pPr>
              <a:lnSpc>
                <a:spcPct val="114000"/>
              </a:lnSpc>
            </a:pPr>
            <a:r>
              <a:rPr lang="en-US" altLang="zh-TW" dirty="0"/>
              <a:t>	</a:t>
            </a:r>
            <a:r>
              <a:rPr lang="zh-TW" altLang="en-US" b="1" dirty="0" smtClean="0"/>
              <a:t>另</a:t>
            </a:r>
            <a:r>
              <a:rPr lang="zh-TW" altLang="en-US" b="1" dirty="0"/>
              <a:t>收到股票股利</a:t>
            </a:r>
            <a:r>
              <a:rPr lang="en-US" altLang="zh-TW" b="1" dirty="0"/>
              <a:t>10%</a:t>
            </a:r>
            <a:r>
              <a:rPr lang="zh-TW" altLang="en-US" b="1" dirty="0"/>
              <a:t>，計</a:t>
            </a:r>
            <a:r>
              <a:rPr lang="en-US" altLang="zh-TW" b="1" dirty="0"/>
              <a:t>200</a:t>
            </a:r>
            <a:r>
              <a:rPr lang="zh-TW" altLang="en-US" b="1" dirty="0"/>
              <a:t>股。</a:t>
            </a:r>
          </a:p>
          <a:p>
            <a:pPr>
              <a:lnSpc>
                <a:spcPct val="114000"/>
              </a:lnSpc>
            </a:pPr>
            <a:r>
              <a:rPr lang="en-US" altLang="zh-TW" dirty="0"/>
              <a:t>(</a:t>
            </a:r>
            <a:r>
              <a:rPr lang="en-US" altLang="zh-TW" dirty="0" smtClean="0"/>
              <a:t>3)X2/10/30</a:t>
            </a:r>
            <a:r>
              <a:rPr lang="zh-TW" altLang="en-US" dirty="0" smtClean="0"/>
              <a:t>透過</a:t>
            </a:r>
            <a:r>
              <a:rPr lang="zh-TW" altLang="en-US" dirty="0"/>
              <a:t>損益按公允價值衡量之金融資產評價調整	</a:t>
            </a:r>
            <a:r>
              <a:rPr lang="zh-TW" altLang="en-US" dirty="0" smtClean="0"/>
              <a:t> </a:t>
            </a:r>
            <a:r>
              <a:rPr lang="en-US" altLang="zh-TW" dirty="0" smtClean="0"/>
              <a:t>26,550</a:t>
            </a:r>
            <a:r>
              <a:rPr lang="en-US" altLang="zh-TW" dirty="0"/>
              <a:t>	</a:t>
            </a:r>
          </a:p>
          <a:p>
            <a:pPr>
              <a:lnSpc>
                <a:spcPct val="114000"/>
              </a:lnSpc>
            </a:pPr>
            <a:r>
              <a:rPr lang="en-US" altLang="zh-TW" dirty="0"/>
              <a:t>	 </a:t>
            </a:r>
            <a:r>
              <a:rPr lang="en-US" altLang="zh-TW" dirty="0" smtClean="0"/>
              <a:t>          </a:t>
            </a:r>
            <a:r>
              <a:rPr lang="zh-TW" altLang="en-US" dirty="0" smtClean="0"/>
              <a:t>透過</a:t>
            </a:r>
            <a:r>
              <a:rPr lang="zh-TW" altLang="en-US" dirty="0"/>
              <a:t>損益按公允價值衡量之金融資產</a:t>
            </a:r>
            <a:r>
              <a:rPr lang="zh-TW" altLang="en-US" dirty="0" smtClean="0"/>
              <a:t>利益</a:t>
            </a:r>
            <a:r>
              <a:rPr lang="zh-TW" altLang="en-US" dirty="0"/>
              <a:t>	</a:t>
            </a:r>
            <a:r>
              <a:rPr lang="en-US" altLang="zh-TW" dirty="0" smtClean="0"/>
              <a:t>	 26,550</a:t>
            </a:r>
            <a:endParaRPr lang="en-US" altLang="zh-TW" dirty="0"/>
          </a:p>
          <a:p>
            <a:pPr>
              <a:lnSpc>
                <a:spcPct val="114000"/>
              </a:lnSpc>
            </a:pPr>
            <a:r>
              <a:rPr lang="en-US" altLang="zh-TW" dirty="0"/>
              <a:t>	</a:t>
            </a:r>
            <a:r>
              <a:rPr lang="en-US" altLang="zh-TW" b="1" dirty="0" smtClean="0"/>
              <a:t>$</a:t>
            </a:r>
            <a:r>
              <a:rPr lang="en-US" altLang="zh-TW" b="1" dirty="0"/>
              <a:t>108×2,200-$1,050=$236,550─</a:t>
            </a:r>
            <a:r>
              <a:rPr lang="zh-TW" altLang="en-US" b="1" dirty="0"/>
              <a:t>淨售價		</a:t>
            </a:r>
          </a:p>
          <a:p>
            <a:pPr>
              <a:lnSpc>
                <a:spcPct val="114000"/>
              </a:lnSpc>
            </a:pPr>
            <a:r>
              <a:rPr lang="zh-TW" altLang="en-US" b="1" dirty="0"/>
              <a:t>	</a:t>
            </a:r>
            <a:r>
              <a:rPr lang="en-US" altLang="zh-TW" b="1" dirty="0" smtClean="0"/>
              <a:t>$</a:t>
            </a:r>
            <a:r>
              <a:rPr lang="en-US" altLang="zh-TW" b="1" dirty="0"/>
              <a:t>236,550-$105×2,000=$26,550─</a:t>
            </a:r>
            <a:r>
              <a:rPr lang="zh-TW" altLang="en-US" b="1" dirty="0"/>
              <a:t>公允價值變動利益</a:t>
            </a:r>
          </a:p>
          <a:p>
            <a:pPr>
              <a:lnSpc>
                <a:spcPct val="114000"/>
              </a:lnSpc>
            </a:pPr>
            <a:r>
              <a:rPr lang="zh-TW" altLang="en-US" dirty="0"/>
              <a:t>	</a:t>
            </a:r>
            <a:r>
              <a:rPr lang="zh-TW" altLang="en-US" dirty="0" smtClean="0"/>
              <a:t>    現</a:t>
            </a:r>
            <a:r>
              <a:rPr lang="zh-TW" altLang="en-US" dirty="0"/>
              <a:t>　　金	</a:t>
            </a:r>
            <a:r>
              <a:rPr lang="en-US" altLang="zh-TW" dirty="0" smtClean="0"/>
              <a:t>				236,550</a:t>
            </a:r>
            <a:r>
              <a:rPr lang="en-US" altLang="zh-TW" dirty="0"/>
              <a:t>	</a:t>
            </a:r>
          </a:p>
          <a:p>
            <a:pPr>
              <a:lnSpc>
                <a:spcPct val="114000"/>
              </a:lnSpc>
            </a:pPr>
            <a:r>
              <a:rPr lang="en-US" altLang="zh-TW" dirty="0"/>
              <a:t>	</a:t>
            </a:r>
            <a:r>
              <a:rPr lang="en-US" altLang="zh-TW" dirty="0" smtClean="0"/>
              <a:t>            </a:t>
            </a:r>
            <a:r>
              <a:rPr lang="zh-TW" altLang="en-US" dirty="0" smtClean="0"/>
              <a:t>透過</a:t>
            </a:r>
            <a:r>
              <a:rPr lang="zh-TW" altLang="en-US" dirty="0"/>
              <a:t>損益按公允價值衡量之金融資產─股票		</a:t>
            </a:r>
            <a:r>
              <a:rPr lang="en-US" altLang="zh-TW" dirty="0"/>
              <a:t>196,000</a:t>
            </a:r>
          </a:p>
          <a:p>
            <a:pPr>
              <a:lnSpc>
                <a:spcPct val="114000"/>
              </a:lnSpc>
            </a:pPr>
            <a:r>
              <a:rPr lang="en-US" altLang="zh-TW" dirty="0"/>
              <a:t>	</a:t>
            </a:r>
            <a:r>
              <a:rPr lang="en-US" altLang="zh-TW" dirty="0" smtClean="0"/>
              <a:t>            </a:t>
            </a:r>
            <a:r>
              <a:rPr lang="zh-TW" altLang="en-US" dirty="0" smtClean="0"/>
              <a:t>透過</a:t>
            </a:r>
            <a:r>
              <a:rPr lang="zh-TW" altLang="en-US" dirty="0"/>
              <a:t>損益按公允價值衡量之金融資產評價</a:t>
            </a:r>
            <a:r>
              <a:rPr lang="zh-TW" altLang="en-US" dirty="0" smtClean="0"/>
              <a:t>調整</a:t>
            </a:r>
            <a:r>
              <a:rPr lang="zh-TW" altLang="en-US" dirty="0"/>
              <a:t>	</a:t>
            </a:r>
            <a:r>
              <a:rPr lang="zh-TW" altLang="en-US" dirty="0" smtClean="0"/>
              <a:t>                  </a:t>
            </a:r>
            <a:r>
              <a:rPr lang="en-US" altLang="zh-TW" dirty="0" smtClean="0"/>
              <a:t>40,550</a:t>
            </a:r>
            <a:endParaRPr lang="en-US" altLang="zh-TW" dirty="0"/>
          </a:p>
          <a:p>
            <a:pPr>
              <a:lnSpc>
                <a:spcPct val="114000"/>
              </a:lnSpc>
            </a:pPr>
            <a:r>
              <a:rPr lang="en-US" altLang="zh-TW" dirty="0"/>
              <a:t>		</a:t>
            </a:r>
            <a:r>
              <a:rPr lang="zh-TW" altLang="en-US" dirty="0"/>
              <a:t>		</a:t>
            </a:r>
          </a:p>
        </p:txBody>
      </p:sp>
    </p:spTree>
    <p:extLst>
      <p:ext uri="{BB962C8B-B14F-4D97-AF65-F5344CB8AC3E}">
        <p14:creationId xmlns:p14="http://schemas.microsoft.com/office/powerpoint/2010/main" val="2793856111"/>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effectLst/>
              </a:rPr>
              <a:t>六、衍生</a:t>
            </a:r>
            <a:r>
              <a:rPr lang="zh-TW" altLang="en-US" dirty="0" smtClean="0">
                <a:solidFill>
                  <a:srgbClr val="FF0000"/>
                </a:solidFill>
                <a:effectLst/>
              </a:rPr>
              <a:t>工具</a:t>
            </a:r>
            <a:r>
              <a:rPr lang="en-US" altLang="zh-TW" sz="2800" dirty="0">
                <a:solidFill>
                  <a:srgbClr val="FF0000"/>
                </a:solidFill>
                <a:effectLst/>
              </a:rPr>
              <a:t>(Derivatives)</a:t>
            </a:r>
            <a:endParaRPr lang="zh-TW" altLang="en-US" dirty="0">
              <a:solidFill>
                <a:srgbClr val="FF0000"/>
              </a:solidFill>
              <a:effectLst/>
            </a:endParaRPr>
          </a:p>
        </p:txBody>
      </p:sp>
      <p:sp>
        <p:nvSpPr>
          <p:cNvPr id="4" name="圓角矩形 3"/>
          <p:cNvSpPr/>
          <p:nvPr/>
        </p:nvSpPr>
        <p:spPr bwMode="auto">
          <a:xfrm>
            <a:off x="684368" y="2132856"/>
            <a:ext cx="7055984" cy="873825"/>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zh-TW" altLang="en-US" sz="2400" dirty="0" smtClean="0">
                <a:latin typeface="+mn-ea"/>
              </a:rPr>
              <a:t>    其價值的變動係反應特定變數</a:t>
            </a:r>
            <a:endParaRPr kumimoji="1" lang="en-US" altLang="zh-TW" sz="2400" dirty="0" smtClean="0">
              <a:latin typeface="+mn-ea"/>
            </a:endParaRPr>
          </a:p>
          <a:p>
            <a:pPr fontAlgn="base">
              <a:spcBef>
                <a:spcPct val="0"/>
              </a:spcBef>
              <a:spcAft>
                <a:spcPct val="0"/>
              </a:spcAft>
            </a:pPr>
            <a:r>
              <a:rPr kumimoji="1" lang="zh-TW" altLang="en-US" sz="2400" dirty="0" smtClean="0">
                <a:latin typeface="+mn-ea"/>
              </a:rPr>
              <a:t>   （特定標的</a:t>
            </a:r>
            <a:r>
              <a:rPr kumimoji="1" lang="en-US" altLang="zh-TW" sz="2400" dirty="0" smtClean="0">
                <a:latin typeface="+mn-ea"/>
              </a:rPr>
              <a:t>underlying</a:t>
            </a:r>
            <a:r>
              <a:rPr kumimoji="1" lang="zh-TW" altLang="en-US" sz="2400" dirty="0" smtClean="0">
                <a:latin typeface="+mn-ea"/>
              </a:rPr>
              <a:t>）的變動</a:t>
            </a:r>
            <a:endParaRPr kumimoji="1" lang="zh-TW" altLang="en-US" sz="2400" b="0" i="0" u="none" strike="noStrike" cap="none" normalizeH="0" baseline="0" dirty="0" smtClean="0">
              <a:ln>
                <a:noFill/>
              </a:ln>
              <a:solidFill>
                <a:schemeClr val="tx1"/>
              </a:solidFill>
              <a:latin typeface="+mn-ea"/>
            </a:endParaRPr>
          </a:p>
        </p:txBody>
      </p:sp>
      <p:sp>
        <p:nvSpPr>
          <p:cNvPr id="5" name="圓角矩形 4"/>
          <p:cNvSpPr/>
          <p:nvPr/>
        </p:nvSpPr>
        <p:spPr bwMode="auto">
          <a:xfrm>
            <a:off x="683940" y="3083968"/>
            <a:ext cx="7056412" cy="925248"/>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zh-TW" altLang="en-US" sz="2400" dirty="0">
                <a:latin typeface="+mn-ea"/>
              </a:rPr>
              <a:t>相對於市場情況的變動有類似反應的其他類型合約</a:t>
            </a:r>
            <a:r>
              <a:rPr kumimoji="1" lang="zh-TW" altLang="en-US" sz="2400" dirty="0" smtClean="0">
                <a:latin typeface="+mn-ea"/>
              </a:rPr>
              <a:t>，</a:t>
            </a:r>
            <a:endParaRPr kumimoji="1" lang="en-US" altLang="zh-TW" sz="2400" dirty="0" smtClean="0">
              <a:latin typeface="+mn-ea"/>
            </a:endParaRPr>
          </a:p>
          <a:p>
            <a:pPr fontAlgn="base">
              <a:spcBef>
                <a:spcPct val="0"/>
              </a:spcBef>
              <a:spcAft>
                <a:spcPct val="0"/>
              </a:spcAft>
            </a:pPr>
            <a:r>
              <a:rPr kumimoji="1" lang="zh-TW" altLang="en-US" sz="2400" dirty="0" smtClean="0">
                <a:latin typeface="+mn-ea"/>
              </a:rPr>
              <a:t>僅</a:t>
            </a:r>
            <a:r>
              <a:rPr kumimoji="1" lang="zh-TW" altLang="en-US" sz="2400" dirty="0">
                <a:latin typeface="+mn-ea"/>
              </a:rPr>
              <a:t>須較小金額的原始淨投資</a:t>
            </a:r>
            <a:r>
              <a:rPr kumimoji="1" lang="zh-TW" altLang="en-US" sz="2400" dirty="0" smtClean="0">
                <a:latin typeface="+mn-ea"/>
              </a:rPr>
              <a:t>，或</a:t>
            </a:r>
            <a:r>
              <a:rPr kumimoji="1" lang="zh-TW" altLang="en-US" sz="2400" dirty="0">
                <a:latin typeface="+mn-ea"/>
              </a:rPr>
              <a:t>無須原始淨投資</a:t>
            </a:r>
            <a:endParaRPr kumimoji="1" lang="zh-TW" altLang="en-US" sz="2400" b="0" i="0" u="none" strike="noStrike" cap="none" normalizeH="0" baseline="0" dirty="0" smtClean="0">
              <a:ln>
                <a:noFill/>
              </a:ln>
              <a:solidFill>
                <a:schemeClr val="tx1"/>
              </a:solidFill>
              <a:latin typeface="+mn-ea"/>
            </a:endParaRPr>
          </a:p>
        </p:txBody>
      </p:sp>
      <p:sp>
        <p:nvSpPr>
          <p:cNvPr id="6" name="矩形 5"/>
          <p:cNvSpPr/>
          <p:nvPr/>
        </p:nvSpPr>
        <p:spPr bwMode="auto">
          <a:xfrm>
            <a:off x="179928" y="1988840"/>
            <a:ext cx="792000" cy="468024"/>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特性</a:t>
            </a:r>
          </a:p>
        </p:txBody>
      </p:sp>
      <p:sp>
        <p:nvSpPr>
          <p:cNvPr id="7" name="圓角矩形 6"/>
          <p:cNvSpPr/>
          <p:nvPr/>
        </p:nvSpPr>
        <p:spPr bwMode="auto">
          <a:xfrm>
            <a:off x="683940" y="4086503"/>
            <a:ext cx="7056412" cy="576064"/>
          </a:xfrm>
          <a:prstGeom prst="roundRect">
            <a:avLst/>
          </a:prstGeom>
          <a:solidFill>
            <a:schemeClr val="accent6">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kumimoji="1" lang="zh-TW" altLang="en-US" sz="2400" dirty="0" smtClean="0">
                <a:latin typeface="+mn-ea"/>
              </a:rPr>
              <a:t>    於</a:t>
            </a:r>
            <a:r>
              <a:rPr kumimoji="1" lang="zh-TW" altLang="en-US" sz="2400" dirty="0">
                <a:latin typeface="+mn-ea"/>
              </a:rPr>
              <a:t>未來日期交割</a:t>
            </a:r>
            <a:endParaRPr kumimoji="1" lang="zh-TW" altLang="en-US" sz="2400" b="0" i="0" u="none" strike="noStrike" cap="none" normalizeH="0" baseline="0" dirty="0" smtClean="0">
              <a:ln>
                <a:noFill/>
              </a:ln>
              <a:solidFill>
                <a:schemeClr val="tx1"/>
              </a:solidFill>
              <a:latin typeface="+mn-ea"/>
            </a:endParaRPr>
          </a:p>
        </p:txBody>
      </p:sp>
      <p:sp>
        <p:nvSpPr>
          <p:cNvPr id="8" name="文字方塊 7"/>
          <p:cNvSpPr txBox="1"/>
          <p:nvPr/>
        </p:nvSpPr>
        <p:spPr>
          <a:xfrm>
            <a:off x="5724534" y="2298795"/>
            <a:ext cx="3384376" cy="707886"/>
          </a:xfrm>
          <a:prstGeom prst="rect">
            <a:avLst/>
          </a:prstGeom>
          <a:noFill/>
          <a:ln w="19050">
            <a:solidFill>
              <a:srgbClr val="FF0000"/>
            </a:solidFill>
          </a:ln>
        </p:spPr>
        <p:txBody>
          <a:bodyPr wrap="square" rtlCol="0">
            <a:spAutoFit/>
          </a:bodyPr>
          <a:lstStyle/>
          <a:p>
            <a:r>
              <a:rPr lang="zh-TW" altLang="en-US" sz="2000" dirty="0"/>
              <a:t>利率</a:t>
            </a:r>
            <a:r>
              <a:rPr lang="zh-TW" altLang="en-US" sz="2000" dirty="0" smtClean="0"/>
              <a:t>、匯率</a:t>
            </a:r>
            <a:r>
              <a:rPr lang="zh-TW" altLang="en-US" sz="2000" dirty="0"/>
              <a:t>、商品價格</a:t>
            </a:r>
            <a:r>
              <a:rPr lang="zh-TW" altLang="en-US" sz="2000" dirty="0" smtClean="0"/>
              <a:t>、</a:t>
            </a:r>
            <a:endParaRPr lang="en-US" altLang="zh-TW" sz="2000" dirty="0" smtClean="0"/>
          </a:p>
          <a:p>
            <a:r>
              <a:rPr lang="zh-TW" altLang="en-US" sz="2000" dirty="0" smtClean="0"/>
              <a:t>金融商品</a:t>
            </a:r>
            <a:r>
              <a:rPr lang="zh-TW" altLang="en-US" sz="2000" dirty="0"/>
              <a:t>價格、信用</a:t>
            </a:r>
            <a:r>
              <a:rPr lang="zh-TW" altLang="en-US" sz="2000" dirty="0" smtClean="0"/>
              <a:t>等級等</a:t>
            </a:r>
            <a:endParaRPr lang="zh-TW" altLang="en-US" sz="2000" dirty="0"/>
          </a:p>
        </p:txBody>
      </p:sp>
      <p:sp>
        <p:nvSpPr>
          <p:cNvPr id="9" name="文字方塊 8"/>
          <p:cNvSpPr txBox="1"/>
          <p:nvPr/>
        </p:nvSpPr>
        <p:spPr>
          <a:xfrm>
            <a:off x="683940" y="4869160"/>
            <a:ext cx="7056412" cy="1569660"/>
          </a:xfrm>
          <a:prstGeom prst="rect">
            <a:avLst/>
          </a:prstGeom>
          <a:noFill/>
        </p:spPr>
        <p:txBody>
          <a:bodyPr wrap="square" rtlCol="0">
            <a:spAutoFit/>
          </a:bodyPr>
          <a:lstStyle/>
          <a:p>
            <a:r>
              <a:rPr lang="zh-TW" altLang="en-US" sz="2400" dirty="0"/>
              <a:t>每一種衍生工具均有一特定標的</a:t>
            </a:r>
            <a:r>
              <a:rPr lang="en-US" altLang="zh-TW" sz="2400" dirty="0"/>
              <a:t>(underlying)</a:t>
            </a:r>
            <a:r>
              <a:rPr lang="zh-TW" altLang="en-US" sz="2400" dirty="0"/>
              <a:t>及名目數量</a:t>
            </a:r>
            <a:r>
              <a:rPr lang="zh-TW" altLang="en-US" sz="2400" dirty="0" smtClean="0"/>
              <a:t>（</a:t>
            </a:r>
            <a:r>
              <a:rPr lang="en-US" altLang="zh-TW" sz="2400" dirty="0" smtClean="0"/>
              <a:t>notional </a:t>
            </a:r>
            <a:r>
              <a:rPr lang="en-US" altLang="zh-TW" sz="2400" dirty="0"/>
              <a:t>amount</a:t>
            </a:r>
            <a:r>
              <a:rPr lang="zh-TW" altLang="en-US" sz="2400" dirty="0"/>
              <a:t>），例如貨幣數量、股權數量、重量、容積量或其他合約所明訂的單位數量，用以計算價格變動的總額。</a:t>
            </a:r>
          </a:p>
        </p:txBody>
      </p:sp>
    </p:spTree>
    <p:extLst>
      <p:ext uri="{BB962C8B-B14F-4D97-AF65-F5344CB8AC3E}">
        <p14:creationId xmlns:p14="http://schemas.microsoft.com/office/powerpoint/2010/main" val="2795262961"/>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196752"/>
            <a:ext cx="8856000" cy="5400600"/>
          </a:xfrm>
        </p:spPr>
        <p:txBody>
          <a:bodyPr/>
          <a:lstStyle/>
          <a:p>
            <a:pPr marL="457200" indent="-457200">
              <a:buFont typeface="Wingdings" panose="05000000000000000000" pitchFamily="2" charset="2"/>
              <a:buAutoNum type="circleNumWdWhitePlain"/>
            </a:pPr>
            <a:r>
              <a:rPr lang="zh-TW" altLang="en-US" sz="2400" dirty="0"/>
              <a:t>選擇</a:t>
            </a:r>
            <a:r>
              <a:rPr lang="zh-TW" altLang="en-US" sz="2400" dirty="0" smtClean="0"/>
              <a:t>權</a:t>
            </a:r>
            <a:endParaRPr lang="en-US" altLang="zh-TW" sz="2400" dirty="0" smtClean="0"/>
          </a:p>
          <a:p>
            <a:pPr marL="0" indent="0">
              <a:buNone/>
            </a:pPr>
            <a:r>
              <a:rPr lang="zh-TW" altLang="en-US" sz="2400" dirty="0"/>
              <a:t>是一種衍生權利合約，其持有人（即買方）有權利在未來一定期間內（美式），或在未來某一特定日期（歐式），按一定的履約價格（或執行價格）向選擇權發行者（即賣方）</a:t>
            </a:r>
            <a:r>
              <a:rPr lang="zh-TW" altLang="en-US" sz="2400" dirty="0" smtClean="0"/>
              <a:t>購買或出售一定</a:t>
            </a:r>
            <a:r>
              <a:rPr lang="zh-TW" altLang="en-US" sz="2400" dirty="0"/>
              <a:t>數量的特定標的物</a:t>
            </a:r>
            <a:r>
              <a:rPr lang="en-US" altLang="zh-TW" sz="2400" dirty="0"/>
              <a:t>(underlying assets)</a:t>
            </a:r>
            <a:r>
              <a:rPr lang="zh-TW" altLang="en-US" sz="2400" dirty="0"/>
              <a:t>，但卻沒有向發行人買進或賣出的義務。</a:t>
            </a:r>
          </a:p>
        </p:txBody>
      </p:sp>
      <p:sp>
        <p:nvSpPr>
          <p:cNvPr id="4" name="文字方塊 3"/>
          <p:cNvSpPr txBox="1"/>
          <p:nvPr/>
        </p:nvSpPr>
        <p:spPr>
          <a:xfrm>
            <a:off x="2124232" y="3172906"/>
            <a:ext cx="4536000" cy="400110"/>
          </a:xfrm>
          <a:prstGeom prst="rect">
            <a:avLst/>
          </a:prstGeom>
          <a:noFill/>
          <a:ln w="19050">
            <a:solidFill>
              <a:srgbClr val="FF0000"/>
            </a:solidFill>
          </a:ln>
        </p:spPr>
        <p:txBody>
          <a:bodyPr wrap="square" rtlCol="0" anchor="ctr">
            <a:spAutoFit/>
          </a:bodyPr>
          <a:lstStyle/>
          <a:p>
            <a:r>
              <a:rPr lang="zh-TW" altLang="en-US" sz="2000" dirty="0"/>
              <a:t>買方有權利無義務，賣方有義務無權利</a:t>
            </a:r>
          </a:p>
        </p:txBody>
      </p:sp>
      <p:sp>
        <p:nvSpPr>
          <p:cNvPr id="5" name="矩形 4"/>
          <p:cNvSpPr/>
          <p:nvPr/>
        </p:nvSpPr>
        <p:spPr bwMode="auto">
          <a:xfrm>
            <a:off x="1979712" y="908720"/>
            <a:ext cx="648072" cy="36004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買權</a:t>
            </a:r>
          </a:p>
        </p:txBody>
      </p:sp>
      <p:sp>
        <p:nvSpPr>
          <p:cNvPr id="6" name="矩形 5"/>
          <p:cNvSpPr/>
          <p:nvPr/>
        </p:nvSpPr>
        <p:spPr bwMode="auto">
          <a:xfrm>
            <a:off x="1979712" y="1340768"/>
            <a:ext cx="648072" cy="36004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dirty="0">
                <a:latin typeface="+mn-ea"/>
              </a:rPr>
              <a:t>賣</a:t>
            </a:r>
            <a:r>
              <a:rPr kumimoji="1" lang="zh-TW" altLang="en-US" sz="2400" b="0" i="0" u="none" strike="noStrike" cap="none" normalizeH="0" baseline="0" dirty="0" smtClean="0">
                <a:ln>
                  <a:noFill/>
                </a:ln>
                <a:solidFill>
                  <a:schemeClr val="tx1"/>
                </a:solidFill>
                <a:effectLst/>
                <a:latin typeface="+mn-ea"/>
              </a:rPr>
              <a:t>權</a:t>
            </a:r>
          </a:p>
        </p:txBody>
      </p:sp>
      <p:cxnSp>
        <p:nvCxnSpPr>
          <p:cNvPr id="8" name="直線接點 7"/>
          <p:cNvCxnSpPr>
            <a:endCxn id="5" idx="1"/>
          </p:cNvCxnSpPr>
          <p:nvPr/>
        </p:nvCxnSpPr>
        <p:spPr bwMode="auto">
          <a:xfrm flipV="1">
            <a:off x="1691680" y="1088740"/>
            <a:ext cx="288032" cy="252028"/>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0" name="直線接點 9"/>
          <p:cNvCxnSpPr/>
          <p:nvPr/>
        </p:nvCxnSpPr>
        <p:spPr bwMode="auto">
          <a:xfrm>
            <a:off x="1691680" y="1340768"/>
            <a:ext cx="288032" cy="18002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11" name="矩形 10"/>
          <p:cNvSpPr/>
          <p:nvPr/>
        </p:nvSpPr>
        <p:spPr bwMode="auto">
          <a:xfrm>
            <a:off x="1583712" y="4253979"/>
            <a:ext cx="792000" cy="576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800" dirty="0">
                <a:latin typeface="+mn-ea"/>
              </a:rPr>
              <a:t>現貨</a:t>
            </a:r>
            <a:endParaRPr kumimoji="1" lang="zh-TW" altLang="en-US" sz="2800" b="0" i="0" u="none" strike="noStrike" cap="none" normalizeH="0" baseline="0" dirty="0" smtClean="0">
              <a:ln>
                <a:noFill/>
              </a:ln>
              <a:solidFill>
                <a:schemeClr val="tx1"/>
              </a:solidFill>
              <a:effectLst/>
              <a:latin typeface="+mn-ea"/>
            </a:endParaRPr>
          </a:p>
        </p:txBody>
      </p:sp>
      <p:sp>
        <p:nvSpPr>
          <p:cNvPr id="12" name="矩形 11"/>
          <p:cNvSpPr/>
          <p:nvPr/>
        </p:nvSpPr>
        <p:spPr bwMode="auto">
          <a:xfrm>
            <a:off x="1583624" y="5517296"/>
            <a:ext cx="792088" cy="576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800" dirty="0">
                <a:latin typeface="+mn-ea"/>
              </a:rPr>
              <a:t>期貨</a:t>
            </a:r>
            <a:endParaRPr kumimoji="1" lang="zh-TW" altLang="en-US" sz="2800" b="0" i="0" u="none" strike="noStrike" cap="none" normalizeH="0" baseline="0" dirty="0" smtClean="0">
              <a:ln>
                <a:noFill/>
              </a:ln>
              <a:solidFill>
                <a:schemeClr val="tx1"/>
              </a:solidFill>
              <a:effectLst/>
              <a:latin typeface="+mn-ea"/>
            </a:endParaRPr>
          </a:p>
        </p:txBody>
      </p:sp>
      <p:sp>
        <p:nvSpPr>
          <p:cNvPr id="13" name="文字方塊 12"/>
          <p:cNvSpPr txBox="1"/>
          <p:nvPr/>
        </p:nvSpPr>
        <p:spPr>
          <a:xfrm>
            <a:off x="431496" y="3789040"/>
            <a:ext cx="1152128" cy="461665"/>
          </a:xfrm>
          <a:prstGeom prst="rect">
            <a:avLst/>
          </a:prstGeom>
          <a:noFill/>
        </p:spPr>
        <p:txBody>
          <a:bodyPr wrap="square" rtlCol="0" anchor="ctr">
            <a:spAutoFit/>
          </a:bodyPr>
          <a:lstStyle/>
          <a:p>
            <a:pPr algn="ctr"/>
            <a:r>
              <a:rPr lang="zh-TW" altLang="en-US" sz="2400" b="1" dirty="0" smtClean="0">
                <a:solidFill>
                  <a:srgbClr val="0070C0"/>
                </a:solidFill>
              </a:rPr>
              <a:t>標的物</a:t>
            </a:r>
            <a:endParaRPr lang="zh-TW" altLang="en-US" sz="2400" b="1" dirty="0">
              <a:solidFill>
                <a:srgbClr val="0070C0"/>
              </a:solidFill>
            </a:endParaRPr>
          </a:p>
        </p:txBody>
      </p:sp>
      <p:sp>
        <p:nvSpPr>
          <p:cNvPr id="14" name="文字方塊 13"/>
          <p:cNvSpPr txBox="1"/>
          <p:nvPr/>
        </p:nvSpPr>
        <p:spPr>
          <a:xfrm>
            <a:off x="2627784" y="4187144"/>
            <a:ext cx="6300192" cy="830997"/>
          </a:xfrm>
          <a:prstGeom prst="rect">
            <a:avLst/>
          </a:prstGeom>
          <a:noFill/>
        </p:spPr>
        <p:txBody>
          <a:bodyPr wrap="square" rtlCol="0">
            <a:spAutoFit/>
          </a:bodyPr>
          <a:lstStyle/>
          <a:p>
            <a:r>
              <a:rPr lang="zh-TW" altLang="en-US" sz="2400"/>
              <a:t>股票、股價指數、外幣、利率相關證券、金屬、農產品等</a:t>
            </a:r>
            <a:endParaRPr lang="zh-TW" altLang="en-US" sz="2400" dirty="0"/>
          </a:p>
        </p:txBody>
      </p:sp>
      <p:sp>
        <p:nvSpPr>
          <p:cNvPr id="15" name="文字方塊 14"/>
          <p:cNvSpPr txBox="1"/>
          <p:nvPr/>
        </p:nvSpPr>
        <p:spPr>
          <a:xfrm>
            <a:off x="2627784" y="5555058"/>
            <a:ext cx="6300192" cy="461665"/>
          </a:xfrm>
          <a:prstGeom prst="rect">
            <a:avLst/>
          </a:prstGeom>
          <a:noFill/>
        </p:spPr>
        <p:txBody>
          <a:bodyPr wrap="square" rtlCol="0">
            <a:spAutoFit/>
          </a:bodyPr>
          <a:lstStyle/>
          <a:p>
            <a:r>
              <a:rPr lang="zh-TW" altLang="en-US" sz="2400" dirty="0"/>
              <a:t>商品期貨或金融期貨</a:t>
            </a:r>
          </a:p>
        </p:txBody>
      </p:sp>
      <p:sp>
        <p:nvSpPr>
          <p:cNvPr id="18" name="文字方塊 17"/>
          <p:cNvSpPr txBox="1"/>
          <p:nvPr/>
        </p:nvSpPr>
        <p:spPr>
          <a:xfrm>
            <a:off x="2922104" y="1230723"/>
            <a:ext cx="2016224" cy="400110"/>
          </a:xfrm>
          <a:prstGeom prst="rect">
            <a:avLst/>
          </a:prstGeom>
          <a:noFill/>
          <a:ln w="19050">
            <a:solidFill>
              <a:srgbClr val="FF0000"/>
            </a:solidFill>
          </a:ln>
        </p:spPr>
        <p:txBody>
          <a:bodyPr wrap="square" rtlCol="0" anchor="ctr">
            <a:spAutoFit/>
          </a:bodyPr>
          <a:lstStyle/>
          <a:p>
            <a:r>
              <a:rPr lang="zh-TW" altLang="en-US" sz="2000"/>
              <a:t>有初始公允價值</a:t>
            </a:r>
            <a:endParaRPr lang="zh-TW" altLang="en-US" sz="2000" dirty="0"/>
          </a:p>
        </p:txBody>
      </p:sp>
    </p:spTree>
    <p:extLst>
      <p:ext uri="{BB962C8B-B14F-4D97-AF65-F5344CB8AC3E}">
        <p14:creationId xmlns:p14="http://schemas.microsoft.com/office/powerpoint/2010/main" val="405332653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zh-TW" altLang="en-US" sz="2400" b="1" dirty="0"/>
              <a:t>股票的選擇</a:t>
            </a:r>
            <a:r>
              <a:rPr lang="zh-TW" altLang="en-US" sz="2400" b="1" dirty="0" smtClean="0"/>
              <a:t>權</a:t>
            </a:r>
            <a:r>
              <a:rPr lang="en-US" altLang="zh-TW" sz="2400" b="1" dirty="0" smtClean="0"/>
              <a:t>(</a:t>
            </a:r>
            <a:r>
              <a:rPr lang="zh-TW" altLang="en-US" sz="2400" b="1" dirty="0" smtClean="0"/>
              <a:t>認購權證、認</a:t>
            </a:r>
            <a:r>
              <a:rPr lang="zh-TW" altLang="en-US" sz="2400" b="1" dirty="0"/>
              <a:t>售</a:t>
            </a:r>
            <a:r>
              <a:rPr lang="zh-TW" altLang="en-US" sz="2400" b="1" dirty="0" smtClean="0"/>
              <a:t>權證</a:t>
            </a:r>
            <a:r>
              <a:rPr lang="en-US" altLang="zh-TW" sz="2400" b="1" dirty="0" smtClean="0"/>
              <a:t>)</a:t>
            </a:r>
            <a:endParaRPr lang="zh-TW" altLang="en-US" sz="2400" b="1" dirty="0"/>
          </a:p>
        </p:txBody>
      </p:sp>
      <p:sp>
        <p:nvSpPr>
          <p:cNvPr id="4" name="圓角矩形 3"/>
          <p:cNvSpPr/>
          <p:nvPr/>
        </p:nvSpPr>
        <p:spPr bwMode="auto">
          <a:xfrm>
            <a:off x="608867" y="2276872"/>
            <a:ext cx="1368000" cy="648000"/>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公允價值</a:t>
            </a:r>
          </a:p>
        </p:txBody>
      </p:sp>
      <p:sp>
        <p:nvSpPr>
          <p:cNvPr id="5" name="矩形 4"/>
          <p:cNvSpPr/>
          <p:nvPr/>
        </p:nvSpPr>
        <p:spPr bwMode="auto">
          <a:xfrm>
            <a:off x="3275856" y="2276872"/>
            <a:ext cx="1368152" cy="648072"/>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smtClean="0">
                <a:ln>
                  <a:noFill/>
                </a:ln>
                <a:solidFill>
                  <a:schemeClr val="tx1"/>
                </a:solidFill>
                <a:effectLst/>
                <a:latin typeface="+mn-ea"/>
              </a:rPr>
              <a:t>內含價值</a:t>
            </a:r>
          </a:p>
        </p:txBody>
      </p:sp>
      <p:sp>
        <p:nvSpPr>
          <p:cNvPr id="6" name="矩形 5"/>
          <p:cNvSpPr/>
          <p:nvPr/>
        </p:nvSpPr>
        <p:spPr bwMode="auto">
          <a:xfrm>
            <a:off x="6372200" y="2276872"/>
            <a:ext cx="1368152" cy="648072"/>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dirty="0">
                <a:latin typeface="+mn-ea"/>
              </a:rPr>
              <a:t>時間</a:t>
            </a:r>
            <a:r>
              <a:rPr kumimoji="1" lang="zh-TW" altLang="en-US" sz="2400" b="0" i="0" u="none" strike="noStrike" cap="none" normalizeH="0" baseline="0" dirty="0" smtClean="0">
                <a:ln>
                  <a:noFill/>
                </a:ln>
                <a:solidFill>
                  <a:schemeClr val="tx1"/>
                </a:solidFill>
                <a:effectLst/>
                <a:latin typeface="+mn-ea"/>
              </a:rPr>
              <a:t>價值</a:t>
            </a:r>
          </a:p>
        </p:txBody>
      </p:sp>
      <p:sp>
        <p:nvSpPr>
          <p:cNvPr id="7" name="等於 6"/>
          <p:cNvSpPr/>
          <p:nvPr/>
        </p:nvSpPr>
        <p:spPr bwMode="auto">
          <a:xfrm>
            <a:off x="2338329" y="2420852"/>
            <a:ext cx="576064" cy="360040"/>
          </a:xfrm>
          <a:prstGeom prst="mathEqual">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8" name="加號 7"/>
          <p:cNvSpPr/>
          <p:nvPr/>
        </p:nvSpPr>
        <p:spPr bwMode="auto">
          <a:xfrm>
            <a:off x="5238104" y="2312872"/>
            <a:ext cx="540000" cy="540000"/>
          </a:xfrm>
          <a:prstGeom prst="mathPlus">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9" name="文字方塊 8"/>
          <p:cNvSpPr txBox="1"/>
          <p:nvPr/>
        </p:nvSpPr>
        <p:spPr>
          <a:xfrm>
            <a:off x="1475656" y="1628800"/>
            <a:ext cx="5256584" cy="400110"/>
          </a:xfrm>
          <a:prstGeom prst="rect">
            <a:avLst/>
          </a:prstGeom>
          <a:noFill/>
          <a:ln w="19050">
            <a:solidFill>
              <a:srgbClr val="FF0000"/>
            </a:solidFill>
          </a:ln>
        </p:spPr>
        <p:txBody>
          <a:bodyPr wrap="square" rtlCol="0">
            <a:spAutoFit/>
          </a:bodyPr>
          <a:lstStyle/>
          <a:p>
            <a:r>
              <a:rPr lang="zh-TW" altLang="en-US" sz="2000"/>
              <a:t>向發行權證的公司購買權證時所支付的金額</a:t>
            </a:r>
            <a:endParaRPr lang="zh-TW" altLang="en-US" sz="2000" dirty="0"/>
          </a:p>
        </p:txBody>
      </p:sp>
      <p:cxnSp>
        <p:nvCxnSpPr>
          <p:cNvPr id="11" name="直線接點 10"/>
          <p:cNvCxnSpPr>
            <a:stCxn id="4" idx="0"/>
            <a:endCxn id="9" idx="1"/>
          </p:cNvCxnSpPr>
          <p:nvPr/>
        </p:nvCxnSpPr>
        <p:spPr bwMode="auto">
          <a:xfrm flipV="1">
            <a:off x="1292867" y="1828855"/>
            <a:ext cx="182789" cy="448017"/>
          </a:xfrm>
          <a:prstGeom prst="line">
            <a:avLst/>
          </a:prstGeom>
          <a:solidFill>
            <a:schemeClr val="accent1"/>
          </a:solidFill>
          <a:ln w="19050" cap="sq" cmpd="sng" algn="ctr">
            <a:solidFill>
              <a:srgbClr val="FF0000"/>
            </a:solidFill>
            <a:prstDash val="solid"/>
            <a:round/>
            <a:headEnd type="none" w="sm" len="sm"/>
            <a:tailEnd type="none" w="sm" len="sm"/>
          </a:ln>
          <a:effectLst/>
        </p:spPr>
      </p:cxnSp>
      <p:sp>
        <p:nvSpPr>
          <p:cNvPr id="13" name="文字方塊 12"/>
          <p:cNvSpPr txBox="1"/>
          <p:nvPr/>
        </p:nvSpPr>
        <p:spPr>
          <a:xfrm>
            <a:off x="2844519" y="2996952"/>
            <a:ext cx="2230826" cy="1631216"/>
          </a:xfrm>
          <a:prstGeom prst="rect">
            <a:avLst/>
          </a:prstGeom>
          <a:noFill/>
        </p:spPr>
        <p:txBody>
          <a:bodyPr wrap="square" rtlCol="0">
            <a:spAutoFit/>
          </a:bodyPr>
          <a:lstStyle/>
          <a:p>
            <a:r>
              <a:rPr lang="zh-TW" altLang="en-US" sz="2000" dirty="0"/>
              <a:t>指權證發行期間某一時點標的股票的市價（稱正股價）與履約</a:t>
            </a:r>
            <a:r>
              <a:rPr lang="zh-TW" altLang="en-US" sz="2000" dirty="0" smtClean="0"/>
              <a:t>價格（</a:t>
            </a:r>
            <a:r>
              <a:rPr lang="zh-TW" altLang="en-US" sz="2000" dirty="0"/>
              <a:t>又稱執行價格）的差額</a:t>
            </a:r>
          </a:p>
        </p:txBody>
      </p:sp>
      <p:sp>
        <p:nvSpPr>
          <p:cNvPr id="14" name="文字方塊 13"/>
          <p:cNvSpPr txBox="1"/>
          <p:nvPr/>
        </p:nvSpPr>
        <p:spPr>
          <a:xfrm>
            <a:off x="5940863" y="2996952"/>
            <a:ext cx="2230826" cy="1631216"/>
          </a:xfrm>
          <a:prstGeom prst="rect">
            <a:avLst/>
          </a:prstGeom>
          <a:noFill/>
        </p:spPr>
        <p:txBody>
          <a:bodyPr wrap="square" rtlCol="0">
            <a:spAutoFit/>
          </a:bodyPr>
          <a:lstStyle/>
          <a:p>
            <a:r>
              <a:rPr lang="zh-TW" altLang="en-US" sz="2000" dirty="0"/>
              <a:t>指認購（售）權證在發行流通期間，標的股票的市價可能上漲（下跌）而</a:t>
            </a:r>
            <a:r>
              <a:rPr lang="zh-TW" altLang="en-US" sz="2000" dirty="0" smtClean="0"/>
              <a:t>產生</a:t>
            </a:r>
            <a:r>
              <a:rPr lang="zh-TW" altLang="en-US" sz="2000" b="1" dirty="0" smtClean="0">
                <a:solidFill>
                  <a:srgbClr val="FF0000"/>
                </a:solidFill>
              </a:rPr>
              <a:t>價內</a:t>
            </a:r>
            <a:r>
              <a:rPr lang="zh-TW" altLang="en-US" sz="2000" dirty="0" smtClean="0"/>
              <a:t>的</a:t>
            </a:r>
            <a:r>
              <a:rPr lang="zh-TW" altLang="en-US" sz="2000" dirty="0"/>
              <a:t>價值</a:t>
            </a:r>
          </a:p>
        </p:txBody>
      </p:sp>
      <mc:AlternateContent xmlns:mc="http://schemas.openxmlformats.org/markup-compatibility/2006" xmlns:a14="http://schemas.microsoft.com/office/drawing/2010/main">
        <mc:Choice Requires="a14">
          <p:sp>
            <p:nvSpPr>
              <p:cNvPr id="15" name="文字方塊 14"/>
              <p:cNvSpPr txBox="1"/>
              <p:nvPr/>
            </p:nvSpPr>
            <p:spPr>
              <a:xfrm>
                <a:off x="1043608" y="4525732"/>
                <a:ext cx="6120680" cy="2371675"/>
              </a:xfrm>
              <a:prstGeom prst="rect">
                <a:avLst/>
              </a:prstGeom>
              <a:noFill/>
            </p:spPr>
            <p:txBody>
              <a:bodyPr wrap="square" rtlCol="0">
                <a:spAutoFit/>
              </a:bodyPr>
              <a:lstStyle/>
              <a:p>
                <a:r>
                  <a:rPr lang="zh-TW" altLang="en-US" sz="2000" b="1" dirty="0">
                    <a:solidFill>
                      <a:srgbClr val="0070C0"/>
                    </a:solidFill>
                  </a:rPr>
                  <a:t>買權</a:t>
                </a:r>
                <a14:m>
                  <m:oMath xmlns:m="http://schemas.openxmlformats.org/officeDocument/2006/math">
                    <m:d>
                      <m:dPr>
                        <m:begChr m:val="{"/>
                        <m:endChr m:val=""/>
                        <m:ctrlPr>
                          <a:rPr lang="en-US" altLang="zh-TW" sz="2000" i="1">
                            <a:latin typeface="Cambria Math"/>
                          </a:rPr>
                        </m:ctrlPr>
                      </m:dPr>
                      <m:e>
                        <m:eqArr>
                          <m:eqArrPr>
                            <m:ctrlPr>
                              <a:rPr lang="en-US" altLang="zh-TW" sz="2000" i="1">
                                <a:latin typeface="Cambria Math"/>
                              </a:rPr>
                            </m:ctrlPr>
                          </m:eqArrPr>
                          <m:e>
                            <m:r>
                              <a:rPr lang="zh-TW" altLang="en-US" sz="2000" i="1">
                                <a:latin typeface="Cambria Math" panose="02040503050406030204" pitchFamily="18" charset="0"/>
                              </a:rPr>
                              <m:t>市價</m:t>
                            </m:r>
                            <m:r>
                              <a:rPr lang="en-US" altLang="zh-TW" sz="2000" i="1">
                                <a:latin typeface="Cambria Math" panose="02040503050406030204" pitchFamily="18" charset="0"/>
                              </a:rPr>
                              <m:t>&gt;</m:t>
                            </m:r>
                            <m:r>
                              <a:rPr lang="zh-TW" altLang="en-US" sz="2000" i="1">
                                <a:latin typeface="Cambria Math" panose="02040503050406030204" pitchFamily="18" charset="0"/>
                              </a:rPr>
                              <m:t>履約價格</m:t>
                            </m:r>
                            <m:r>
                              <a:rPr lang="zh-TW" altLang="en-US" sz="2000" i="1">
                                <a:latin typeface="Cambria Math" panose="02040503050406030204" pitchFamily="18" charset="0"/>
                              </a:rPr>
                              <m:t>→</m:t>
                            </m:r>
                            <m:r>
                              <a:rPr lang="zh-TW" altLang="en-US" sz="2000" i="1">
                                <a:latin typeface="Cambria Math" panose="02040503050406030204" pitchFamily="18" charset="0"/>
                              </a:rPr>
                              <m:t>內含價值為正</m:t>
                            </m:r>
                            <m:r>
                              <a:rPr lang="en-US" altLang="zh-TW" sz="2000" i="1">
                                <a:latin typeface="Cambria Math" panose="02040503050406030204" pitchFamily="18" charset="0"/>
                              </a:rPr>
                              <m:t>(</m:t>
                            </m:r>
                            <m:r>
                              <a:rPr lang="zh-TW" altLang="en-US" sz="2000" b="1" i="1" smtClean="0">
                                <a:solidFill>
                                  <a:srgbClr val="FF0000"/>
                                </a:solidFill>
                                <a:latin typeface="Cambria Math" panose="02040503050406030204" pitchFamily="18" charset="0"/>
                              </a:rPr>
                              <m:t>價內</m:t>
                            </m:r>
                            <m:r>
                              <a:rPr lang="en-US" altLang="zh-TW" sz="2000" i="1">
                                <a:latin typeface="Cambria Math" panose="02040503050406030204" pitchFamily="18" charset="0"/>
                              </a:rPr>
                              <m:t>)</m:t>
                            </m:r>
                          </m:e>
                          <m:e>
                            <m:r>
                              <a:rPr lang="zh-TW" altLang="en-US" sz="2000" i="1">
                                <a:latin typeface="Cambria Math" panose="02040503050406030204" pitchFamily="18" charset="0"/>
                              </a:rPr>
                              <m:t>市價</m:t>
                            </m:r>
                            <m:r>
                              <a:rPr lang="en-US" altLang="zh-TW" sz="2000" i="1">
                                <a:latin typeface="Cambria Math" panose="02040503050406030204" pitchFamily="18" charset="0"/>
                              </a:rPr>
                              <m:t>&lt;</m:t>
                            </m:r>
                            <m:r>
                              <a:rPr lang="zh-TW" altLang="en-US" sz="2000" i="1">
                                <a:latin typeface="Cambria Math" panose="02040503050406030204" pitchFamily="18" charset="0"/>
                              </a:rPr>
                              <m:t>履約價格</m:t>
                            </m:r>
                            <m:r>
                              <a:rPr lang="zh-TW" altLang="en-US" sz="2000" i="1">
                                <a:latin typeface="Cambria Math" panose="02040503050406030204" pitchFamily="18" charset="0"/>
                              </a:rPr>
                              <m:t>→</m:t>
                            </m:r>
                            <m:r>
                              <a:rPr lang="zh-TW" altLang="en-US" sz="2000" i="1">
                                <a:latin typeface="Cambria Math" panose="02040503050406030204" pitchFamily="18" charset="0"/>
                              </a:rPr>
                              <m:t>內含價值為</m:t>
                            </m:r>
                            <m:r>
                              <a:rPr lang="zh-TW" altLang="en-US" sz="2000" i="1">
                                <a:latin typeface="Cambria Math" panose="02040503050406030204" pitchFamily="18" charset="0"/>
                              </a:rPr>
                              <m:t> 0(</m:t>
                            </m:r>
                            <m:r>
                              <a:rPr lang="zh-TW" altLang="en-US" sz="2000" i="1">
                                <a:latin typeface="Cambria Math" panose="02040503050406030204" pitchFamily="18" charset="0"/>
                              </a:rPr>
                              <m:t>價外</m:t>
                            </m:r>
                            <m:r>
                              <a:rPr lang="en-US" altLang="zh-TW" sz="2000" i="1">
                                <a:latin typeface="Cambria Math" panose="02040503050406030204" pitchFamily="18" charset="0"/>
                              </a:rPr>
                              <m:t>)</m:t>
                            </m:r>
                          </m:e>
                          <m:e>
                            <m:r>
                              <a:rPr lang="zh-TW" altLang="en-US" sz="2000" i="1">
                                <a:latin typeface="Cambria Math" panose="02040503050406030204" pitchFamily="18" charset="0"/>
                              </a:rPr>
                              <m:t>市價</m:t>
                            </m:r>
                            <m:r>
                              <a:rPr lang="en-US" altLang="zh-TW" sz="2000" i="1">
                                <a:latin typeface="Cambria Math" panose="02040503050406030204" pitchFamily="18" charset="0"/>
                              </a:rPr>
                              <m:t>=</m:t>
                            </m:r>
                            <m:r>
                              <a:rPr lang="zh-TW" altLang="en-US" sz="2000" i="1">
                                <a:latin typeface="Cambria Math" panose="02040503050406030204" pitchFamily="18" charset="0"/>
                              </a:rPr>
                              <m:t>履約價格</m:t>
                            </m:r>
                            <m:r>
                              <a:rPr lang="zh-TW" altLang="en-US" sz="2000" i="1">
                                <a:latin typeface="Cambria Math" panose="02040503050406030204" pitchFamily="18" charset="0"/>
                              </a:rPr>
                              <m:t>→</m:t>
                            </m:r>
                            <m:r>
                              <a:rPr lang="zh-TW" altLang="en-US" sz="2000" i="1">
                                <a:latin typeface="Cambria Math" panose="02040503050406030204" pitchFamily="18" charset="0"/>
                              </a:rPr>
                              <m:t>內含價值為</m:t>
                            </m:r>
                            <m:r>
                              <a:rPr lang="zh-TW" altLang="en-US" sz="2000" i="1">
                                <a:latin typeface="Cambria Math" panose="02040503050406030204" pitchFamily="18" charset="0"/>
                              </a:rPr>
                              <m:t> 0(</m:t>
                            </m:r>
                            <m:r>
                              <a:rPr lang="zh-TW" altLang="en-US" sz="2000" i="1">
                                <a:latin typeface="Cambria Math" panose="02040503050406030204" pitchFamily="18" charset="0"/>
                              </a:rPr>
                              <m:t>價平</m:t>
                            </m:r>
                            <m:r>
                              <a:rPr lang="en-US" altLang="zh-TW" sz="2000" i="1">
                                <a:latin typeface="Cambria Math" panose="02040503050406030204" pitchFamily="18" charset="0"/>
                              </a:rPr>
                              <m:t>)</m:t>
                            </m:r>
                          </m:e>
                        </m:eqArr>
                      </m:e>
                    </m:d>
                  </m:oMath>
                </a14:m>
                <a:endParaRPr lang="en-US" altLang="zh-TW" sz="2000" dirty="0" smtClean="0"/>
              </a:p>
              <a:p>
                <a:r>
                  <a:rPr lang="zh-TW" altLang="en-US" sz="2000" b="1" dirty="0">
                    <a:solidFill>
                      <a:srgbClr val="0070C0"/>
                    </a:solidFill>
                  </a:rPr>
                  <a:t>賣</a:t>
                </a:r>
                <a:r>
                  <a:rPr lang="zh-TW" altLang="en-US" sz="2000" b="1" dirty="0" smtClean="0">
                    <a:solidFill>
                      <a:srgbClr val="0070C0"/>
                    </a:solidFill>
                  </a:rPr>
                  <a:t>權</a:t>
                </a:r>
                <a14:m>
                  <m:oMath xmlns:m="http://schemas.openxmlformats.org/officeDocument/2006/math">
                    <m:d>
                      <m:dPr>
                        <m:begChr m:val="{"/>
                        <m:endChr m:val=""/>
                        <m:ctrlPr>
                          <a:rPr lang="en-US" altLang="zh-TW" sz="2000" i="1" smtClean="0">
                            <a:latin typeface="Cambria Math"/>
                          </a:rPr>
                        </m:ctrlPr>
                      </m:dPr>
                      <m:e>
                        <m:eqArr>
                          <m:eqArrPr>
                            <m:ctrlPr>
                              <a:rPr lang="en-US" altLang="zh-TW" sz="2000" i="1" smtClean="0">
                                <a:latin typeface="Cambria Math"/>
                              </a:rPr>
                            </m:ctrlPr>
                          </m:eqArrPr>
                          <m:e>
                            <m:r>
                              <a:rPr lang="zh-TW" altLang="en-US" sz="2000" i="1">
                                <a:latin typeface="Cambria Math" panose="02040503050406030204" pitchFamily="18" charset="0"/>
                              </a:rPr>
                              <m:t>市價</m:t>
                            </m:r>
                            <m:r>
                              <a:rPr lang="en-US" altLang="zh-TW" sz="2000" i="1" smtClean="0">
                                <a:latin typeface="Cambria Math" panose="02040503050406030204" pitchFamily="18" charset="0"/>
                              </a:rPr>
                              <m:t>&lt;</m:t>
                            </m:r>
                            <m:r>
                              <a:rPr lang="zh-TW" altLang="en-US" sz="2000" i="1">
                                <a:latin typeface="Cambria Math" panose="02040503050406030204" pitchFamily="18" charset="0"/>
                              </a:rPr>
                              <m:t>履約價格</m:t>
                            </m:r>
                            <m:r>
                              <a:rPr lang="zh-TW" altLang="en-US" sz="2000" i="1" smtClean="0">
                                <a:latin typeface="Cambria Math" panose="02040503050406030204" pitchFamily="18" charset="0"/>
                              </a:rPr>
                              <m:t>→</m:t>
                            </m:r>
                            <m:r>
                              <a:rPr lang="zh-TW" altLang="en-US" sz="2000" i="1">
                                <a:latin typeface="Cambria Math" panose="02040503050406030204" pitchFamily="18" charset="0"/>
                              </a:rPr>
                              <m:t>內含價值為正</m:t>
                            </m:r>
                            <m:r>
                              <a:rPr lang="en-US" altLang="zh-TW" sz="2000" i="1" smtClean="0">
                                <a:latin typeface="Cambria Math" panose="02040503050406030204" pitchFamily="18" charset="0"/>
                              </a:rPr>
                              <m:t>(</m:t>
                            </m:r>
                            <m:r>
                              <a:rPr lang="zh-TW" altLang="en-US" sz="2000" b="1" i="1" smtClean="0">
                                <a:solidFill>
                                  <a:srgbClr val="FF0000"/>
                                </a:solidFill>
                                <a:latin typeface="Cambria Math" panose="02040503050406030204" pitchFamily="18" charset="0"/>
                              </a:rPr>
                              <m:t>價內</m:t>
                            </m:r>
                            <m:r>
                              <a:rPr lang="en-US" altLang="zh-TW" sz="2000" i="1">
                                <a:latin typeface="Cambria Math" panose="02040503050406030204" pitchFamily="18" charset="0"/>
                              </a:rPr>
                              <m:t>)</m:t>
                            </m:r>
                          </m:e>
                          <m:e>
                            <m:r>
                              <a:rPr lang="zh-TW" altLang="en-US" sz="2000" i="1">
                                <a:latin typeface="Cambria Math" panose="02040503050406030204" pitchFamily="18" charset="0"/>
                              </a:rPr>
                              <m:t>市價</m:t>
                            </m:r>
                            <m:r>
                              <a:rPr lang="en-US" altLang="zh-TW" sz="2000" i="1" smtClean="0">
                                <a:latin typeface="Cambria Math" panose="02040503050406030204" pitchFamily="18" charset="0"/>
                              </a:rPr>
                              <m:t>&gt;</m:t>
                            </m:r>
                            <m:r>
                              <a:rPr lang="zh-TW" altLang="en-US" sz="2000" i="1">
                                <a:latin typeface="Cambria Math" panose="02040503050406030204" pitchFamily="18" charset="0"/>
                              </a:rPr>
                              <m:t>履約價格</m:t>
                            </m:r>
                            <m:r>
                              <a:rPr lang="zh-TW" altLang="en-US" sz="2000" i="1" smtClean="0">
                                <a:latin typeface="Cambria Math" panose="02040503050406030204" pitchFamily="18" charset="0"/>
                              </a:rPr>
                              <m:t>→</m:t>
                            </m:r>
                            <m:r>
                              <a:rPr lang="zh-TW" altLang="en-US" sz="2000" i="1">
                                <a:latin typeface="Cambria Math" panose="02040503050406030204" pitchFamily="18" charset="0"/>
                              </a:rPr>
                              <m:t>內含價值為</m:t>
                            </m:r>
                            <m:r>
                              <a:rPr lang="zh-TW" altLang="en-US" sz="2000" i="1" smtClean="0">
                                <a:latin typeface="Cambria Math" panose="02040503050406030204" pitchFamily="18" charset="0"/>
                              </a:rPr>
                              <m:t> </m:t>
                            </m:r>
                            <m:r>
                              <a:rPr lang="en-US" altLang="zh-TW" sz="2000" i="1" smtClean="0">
                                <a:latin typeface="Cambria Math" panose="02040503050406030204" pitchFamily="18" charset="0"/>
                              </a:rPr>
                              <m:t>0</m:t>
                            </m:r>
                            <m:r>
                              <a:rPr lang="en-US" altLang="zh-TW" sz="2000" i="1">
                                <a:latin typeface="Cambria Math" panose="02040503050406030204" pitchFamily="18" charset="0"/>
                              </a:rPr>
                              <m:t>(</m:t>
                            </m:r>
                            <m:r>
                              <a:rPr lang="zh-TW" altLang="en-US" sz="2000" i="1" smtClean="0">
                                <a:latin typeface="Cambria Math" panose="02040503050406030204" pitchFamily="18" charset="0"/>
                              </a:rPr>
                              <m:t>價外</m:t>
                            </m:r>
                            <m:r>
                              <a:rPr lang="en-US" altLang="zh-TW" sz="2000" i="1" smtClean="0">
                                <a:latin typeface="Cambria Math" panose="02040503050406030204" pitchFamily="18" charset="0"/>
                              </a:rPr>
                              <m:t>)</m:t>
                            </m:r>
                          </m:e>
                          <m:e>
                            <m:r>
                              <a:rPr lang="zh-TW" altLang="en-US" sz="2000" i="1">
                                <a:latin typeface="Cambria Math" panose="02040503050406030204" pitchFamily="18" charset="0"/>
                              </a:rPr>
                              <m:t>市價</m:t>
                            </m:r>
                            <m:r>
                              <a:rPr lang="en-US" altLang="zh-TW" sz="2000" i="1">
                                <a:latin typeface="Cambria Math" panose="02040503050406030204" pitchFamily="18" charset="0"/>
                              </a:rPr>
                              <m:t>=</m:t>
                            </m:r>
                            <m:r>
                              <a:rPr lang="zh-TW" altLang="en-US" sz="2000" i="1">
                                <a:latin typeface="Cambria Math" panose="02040503050406030204" pitchFamily="18" charset="0"/>
                              </a:rPr>
                              <m:t>履約價格</m:t>
                            </m:r>
                            <m:r>
                              <a:rPr lang="zh-TW" altLang="en-US" sz="2000" i="1" smtClean="0">
                                <a:latin typeface="Cambria Math" panose="02040503050406030204" pitchFamily="18" charset="0"/>
                              </a:rPr>
                              <m:t>→</m:t>
                            </m:r>
                            <m:r>
                              <a:rPr lang="zh-TW" altLang="en-US" sz="2000" i="1">
                                <a:latin typeface="Cambria Math" panose="02040503050406030204" pitchFamily="18" charset="0"/>
                              </a:rPr>
                              <m:t>內含價值為</m:t>
                            </m:r>
                            <m:r>
                              <a:rPr lang="zh-TW" altLang="en-US" sz="2000" i="1" smtClean="0">
                                <a:latin typeface="Cambria Math" panose="02040503050406030204" pitchFamily="18" charset="0"/>
                              </a:rPr>
                              <m:t> </m:t>
                            </m:r>
                            <m:r>
                              <a:rPr lang="en-US" altLang="zh-TW" sz="2000" i="1" smtClean="0">
                                <a:latin typeface="Cambria Math" panose="02040503050406030204" pitchFamily="18" charset="0"/>
                              </a:rPr>
                              <m:t>0</m:t>
                            </m:r>
                            <m:r>
                              <a:rPr lang="en-US" altLang="zh-TW" sz="2000" i="1">
                                <a:latin typeface="Cambria Math" panose="02040503050406030204" pitchFamily="18" charset="0"/>
                              </a:rPr>
                              <m:t>(</m:t>
                            </m:r>
                            <m:r>
                              <a:rPr lang="zh-TW" altLang="en-US" sz="2000" i="1" smtClean="0">
                                <a:latin typeface="Cambria Math" panose="02040503050406030204" pitchFamily="18" charset="0"/>
                              </a:rPr>
                              <m:t>價平</m:t>
                            </m:r>
                            <m:r>
                              <a:rPr lang="en-US" altLang="zh-TW" sz="2000" i="1" smtClean="0">
                                <a:latin typeface="Cambria Math" panose="02040503050406030204" pitchFamily="18" charset="0"/>
                              </a:rPr>
                              <m:t>)</m:t>
                            </m:r>
                          </m:e>
                        </m:eqArr>
                      </m:e>
                    </m:d>
                  </m:oMath>
                </a14:m>
                <a:endParaRPr lang="zh-TW" altLang="en-US" sz="2000" dirty="0"/>
              </a:p>
            </p:txBody>
          </p:sp>
        </mc:Choice>
        <mc:Fallback xmlns="">
          <p:sp>
            <p:nvSpPr>
              <p:cNvPr id="15" name="文字方塊 14"/>
              <p:cNvSpPr txBox="1">
                <a:spLocks noRot="1" noChangeAspect="1" noMove="1" noResize="1" noEditPoints="1" noAdjustHandles="1" noChangeArrowheads="1" noChangeShapeType="1" noTextEdit="1"/>
              </p:cNvSpPr>
              <p:nvPr/>
            </p:nvSpPr>
            <p:spPr>
              <a:xfrm>
                <a:off x="1043608" y="4525732"/>
                <a:ext cx="6120680" cy="2371675"/>
              </a:xfrm>
              <a:prstGeom prst="rect">
                <a:avLst/>
              </a:prstGeom>
              <a:blipFill>
                <a:blip r:embed="rId2"/>
                <a:stretch>
                  <a:fillRect l="-99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668341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435280" cy="863600"/>
          </a:xfrm>
        </p:spPr>
        <p:txBody>
          <a:bodyPr/>
          <a:lstStyle/>
          <a:p>
            <a:r>
              <a:rPr lang="zh-TW" altLang="en-US" dirty="0"/>
              <a:t>釋例</a:t>
            </a:r>
            <a:r>
              <a:rPr lang="en-US" altLang="zh-TW" dirty="0"/>
              <a:t>1</a:t>
            </a:r>
            <a:r>
              <a:rPr lang="zh-TW" altLang="en-US" dirty="0"/>
              <a:t>：遠期購買合約──以企業本身股票交割</a:t>
            </a:r>
          </a:p>
        </p:txBody>
      </p:sp>
      <p:sp>
        <p:nvSpPr>
          <p:cNvPr id="4" name="內容版面配置區 3"/>
          <p:cNvSpPr>
            <a:spLocks noGrp="1"/>
          </p:cNvSpPr>
          <p:nvPr>
            <p:ph idx="1"/>
          </p:nvPr>
        </p:nvSpPr>
        <p:spPr/>
        <p:txBody>
          <a:bodyPr/>
          <a:lstStyle/>
          <a:p>
            <a:pPr marL="0" indent="0">
              <a:buNone/>
            </a:pPr>
            <a:r>
              <a:rPr lang="zh-TW" altLang="en-US" dirty="0"/>
              <a:t>設</a:t>
            </a:r>
            <a:r>
              <a:rPr lang="en-US" altLang="zh-TW" dirty="0"/>
              <a:t>A</a:t>
            </a:r>
            <a:r>
              <a:rPr lang="zh-TW" altLang="en-US" dirty="0"/>
              <a:t>公司與</a:t>
            </a:r>
            <a:r>
              <a:rPr lang="en-US" altLang="zh-TW" dirty="0"/>
              <a:t>B</a:t>
            </a:r>
            <a:r>
              <a:rPr lang="zh-TW" altLang="en-US" dirty="0"/>
              <a:t>公司於</a:t>
            </a:r>
            <a:r>
              <a:rPr lang="en-US" altLang="zh-TW" dirty="0"/>
              <a:t>X1</a:t>
            </a:r>
            <a:r>
              <a:rPr lang="zh-TW" altLang="en-US" dirty="0"/>
              <a:t>年</a:t>
            </a:r>
            <a:r>
              <a:rPr lang="en-US" altLang="zh-TW" dirty="0"/>
              <a:t>4</a:t>
            </a:r>
            <a:r>
              <a:rPr lang="zh-TW" altLang="en-US" dirty="0"/>
              <a:t>月</a:t>
            </a:r>
            <a:r>
              <a:rPr lang="en-US" altLang="zh-TW" dirty="0"/>
              <a:t>1</a:t>
            </a:r>
            <a:r>
              <a:rPr lang="zh-TW" altLang="en-US" dirty="0"/>
              <a:t>日簽訂合約，約定</a:t>
            </a:r>
            <a:r>
              <a:rPr lang="en-US" altLang="zh-TW" dirty="0"/>
              <a:t>A</a:t>
            </a:r>
            <a:r>
              <a:rPr lang="zh-TW" altLang="en-US" dirty="0"/>
              <a:t>公司於</a:t>
            </a:r>
            <a:r>
              <a:rPr lang="en-US" altLang="zh-TW" dirty="0"/>
              <a:t>X2</a:t>
            </a:r>
            <a:r>
              <a:rPr lang="zh-TW" altLang="en-US" dirty="0"/>
              <a:t>年</a:t>
            </a:r>
            <a:r>
              <a:rPr lang="en-US" altLang="zh-TW" dirty="0"/>
              <a:t>3</a:t>
            </a:r>
            <a:r>
              <a:rPr lang="zh-TW" altLang="en-US" dirty="0"/>
              <a:t>月</a:t>
            </a:r>
            <a:r>
              <a:rPr lang="en-US" altLang="zh-TW" dirty="0"/>
              <a:t>31</a:t>
            </a:r>
            <a:r>
              <a:rPr lang="zh-TW" altLang="en-US" dirty="0"/>
              <a:t>日支付現金</a:t>
            </a:r>
            <a:r>
              <a:rPr lang="en-US" altLang="zh-TW" dirty="0"/>
              <a:t>$105,000</a:t>
            </a:r>
            <a:r>
              <a:rPr lang="zh-TW" altLang="en-US" dirty="0"/>
              <a:t>給</a:t>
            </a:r>
            <a:r>
              <a:rPr lang="en-US" altLang="zh-TW" dirty="0"/>
              <a:t>B</a:t>
            </a:r>
            <a:r>
              <a:rPr lang="zh-TW" altLang="en-US" dirty="0"/>
              <a:t>公司，以交換</a:t>
            </a:r>
            <a:r>
              <a:rPr lang="en-US" altLang="zh-TW" dirty="0"/>
              <a:t>B</a:t>
            </a:r>
            <a:r>
              <a:rPr lang="zh-TW" altLang="en-US" dirty="0"/>
              <a:t>公司所交付的</a:t>
            </a:r>
            <a:r>
              <a:rPr lang="en-US" altLang="zh-TW" dirty="0"/>
              <a:t>A</a:t>
            </a:r>
            <a:r>
              <a:rPr lang="zh-TW" altLang="en-US" dirty="0"/>
              <a:t>公司普通股</a:t>
            </a:r>
            <a:r>
              <a:rPr lang="en-US" altLang="zh-TW" dirty="0"/>
              <a:t>10,000</a:t>
            </a:r>
            <a:r>
              <a:rPr lang="zh-TW" altLang="en-US" dirty="0"/>
              <a:t>股（每股面值</a:t>
            </a:r>
            <a:r>
              <a:rPr lang="en-US" altLang="zh-TW" dirty="0"/>
              <a:t>$10</a:t>
            </a:r>
            <a:r>
              <a:rPr lang="zh-TW" altLang="en-US" dirty="0"/>
              <a:t>），每股約定交易價格為</a:t>
            </a:r>
            <a:r>
              <a:rPr lang="en-US" altLang="zh-TW" dirty="0"/>
              <a:t>$10.50</a:t>
            </a:r>
            <a:r>
              <a:rPr lang="zh-TW" altLang="en-US" dirty="0"/>
              <a:t>。設</a:t>
            </a:r>
            <a:r>
              <a:rPr lang="en-US" altLang="zh-TW" dirty="0"/>
              <a:t>A</a:t>
            </a:r>
            <a:r>
              <a:rPr lang="zh-TW" altLang="en-US" dirty="0"/>
              <a:t>公司股票每股市價為：</a:t>
            </a:r>
            <a:r>
              <a:rPr lang="en-US" altLang="zh-TW" dirty="0"/>
              <a:t>X1/4/1</a:t>
            </a:r>
            <a:r>
              <a:rPr lang="zh-TW" altLang="en-US" dirty="0"/>
              <a:t>：</a:t>
            </a:r>
            <a:r>
              <a:rPr lang="en-US" altLang="zh-TW" dirty="0"/>
              <a:t>$10</a:t>
            </a:r>
            <a:r>
              <a:rPr lang="zh-TW" altLang="en-US" dirty="0"/>
              <a:t>，</a:t>
            </a:r>
            <a:r>
              <a:rPr lang="en-US" altLang="zh-TW" dirty="0"/>
              <a:t>X1/12/31</a:t>
            </a:r>
            <a:r>
              <a:rPr lang="zh-TW" altLang="en-US" dirty="0"/>
              <a:t>：</a:t>
            </a:r>
            <a:r>
              <a:rPr lang="en-US" altLang="zh-TW" dirty="0"/>
              <a:t>$11.50</a:t>
            </a:r>
            <a:r>
              <a:rPr lang="zh-TW" altLang="en-US" dirty="0"/>
              <a:t>，</a:t>
            </a:r>
            <a:r>
              <a:rPr lang="en-US" altLang="zh-TW" dirty="0"/>
              <a:t>X2/3/31</a:t>
            </a:r>
            <a:r>
              <a:rPr lang="zh-TW" altLang="en-US" dirty="0"/>
              <a:t>：</a:t>
            </a:r>
            <a:r>
              <a:rPr lang="en-US" altLang="zh-TW" dirty="0"/>
              <a:t>$12.00</a:t>
            </a:r>
            <a:r>
              <a:rPr lang="zh-TW" altLang="en-US" dirty="0"/>
              <a:t>。該遠期購買合約之公允價值為：</a:t>
            </a:r>
            <a:r>
              <a:rPr lang="en-US" altLang="zh-TW" dirty="0"/>
              <a:t>X1/4/1</a:t>
            </a:r>
            <a:r>
              <a:rPr lang="zh-TW" altLang="en-US" dirty="0"/>
              <a:t>：</a:t>
            </a:r>
            <a:r>
              <a:rPr lang="en-US" altLang="zh-TW" dirty="0"/>
              <a:t>$0</a:t>
            </a:r>
            <a:r>
              <a:rPr lang="zh-TW" altLang="en-US" dirty="0"/>
              <a:t>，</a:t>
            </a:r>
            <a:r>
              <a:rPr lang="en-US" altLang="zh-TW" dirty="0"/>
              <a:t>X1/12/31</a:t>
            </a:r>
            <a:r>
              <a:rPr lang="zh-TW" altLang="en-US" dirty="0"/>
              <a:t>：</a:t>
            </a:r>
            <a:r>
              <a:rPr lang="en-US" altLang="zh-TW" dirty="0"/>
              <a:t>$11,250</a:t>
            </a:r>
            <a:r>
              <a:rPr lang="zh-TW" altLang="en-US" dirty="0"/>
              <a:t>，</a:t>
            </a:r>
            <a:r>
              <a:rPr lang="en-US" altLang="zh-TW" dirty="0"/>
              <a:t>X2/3/31</a:t>
            </a:r>
            <a:r>
              <a:rPr lang="zh-TW" altLang="en-US" dirty="0"/>
              <a:t>：</a:t>
            </a:r>
            <a:r>
              <a:rPr lang="en-US" altLang="zh-TW" dirty="0"/>
              <a:t>$15,000</a:t>
            </a:r>
            <a:r>
              <a:rPr lang="zh-TW" altLang="en-US" dirty="0"/>
              <a:t>。</a:t>
            </a:r>
          </a:p>
        </p:txBody>
      </p:sp>
    </p:spTree>
    <p:extLst>
      <p:ext uri="{BB962C8B-B14F-4D97-AF65-F5344CB8AC3E}">
        <p14:creationId xmlns:p14="http://schemas.microsoft.com/office/powerpoint/2010/main" val="2779483244"/>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457200" indent="-457200">
              <a:buFont typeface="Wingdings" panose="05000000000000000000" pitchFamily="2" charset="2"/>
              <a:buAutoNum type="circleNumWdWhitePlain" startAt="2"/>
            </a:pPr>
            <a:r>
              <a:rPr lang="zh-TW" altLang="en-US" sz="2400" dirty="0"/>
              <a:t>遠期</a:t>
            </a:r>
            <a:r>
              <a:rPr lang="zh-TW" altLang="en-US" sz="2400" dirty="0" smtClean="0"/>
              <a:t>合約及期貨</a:t>
            </a:r>
            <a:endParaRPr lang="zh-TW" altLang="en-US" sz="2400" dirty="0"/>
          </a:p>
        </p:txBody>
      </p:sp>
      <p:sp>
        <p:nvSpPr>
          <p:cNvPr id="4" name="矩形 3"/>
          <p:cNvSpPr/>
          <p:nvPr/>
        </p:nvSpPr>
        <p:spPr bwMode="auto">
          <a:xfrm>
            <a:off x="971600" y="2224319"/>
            <a:ext cx="1368152" cy="648072"/>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遠期合約</a:t>
            </a:r>
          </a:p>
        </p:txBody>
      </p:sp>
      <p:sp>
        <p:nvSpPr>
          <p:cNvPr id="5" name="矩形 4"/>
          <p:cNvSpPr/>
          <p:nvPr/>
        </p:nvSpPr>
        <p:spPr bwMode="auto">
          <a:xfrm>
            <a:off x="971600" y="4276547"/>
            <a:ext cx="1368152" cy="648072"/>
          </a:xfrm>
          <a:prstGeom prst="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期貨</a:t>
            </a:r>
          </a:p>
        </p:txBody>
      </p:sp>
      <p:sp>
        <p:nvSpPr>
          <p:cNvPr id="8" name="文字方塊 7"/>
          <p:cNvSpPr txBox="1"/>
          <p:nvPr/>
        </p:nvSpPr>
        <p:spPr>
          <a:xfrm>
            <a:off x="3203848" y="2132856"/>
            <a:ext cx="3816424" cy="830997"/>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t>個別</a:t>
            </a:r>
            <a:r>
              <a:rPr lang="zh-TW" altLang="en-US" sz="2400" dirty="0" smtClean="0"/>
              <a:t>設計</a:t>
            </a:r>
            <a:endParaRPr lang="en-US" altLang="zh-TW" sz="2400" dirty="0" smtClean="0"/>
          </a:p>
          <a:p>
            <a:pPr marL="342900" indent="-342900">
              <a:buFont typeface="Arial" panose="020B0604020202020204" pitchFamily="34" charset="0"/>
              <a:buChar char="•"/>
            </a:pPr>
            <a:r>
              <a:rPr lang="zh-TW" altLang="en-US" sz="2400" dirty="0" smtClean="0"/>
              <a:t>無</a:t>
            </a:r>
            <a:r>
              <a:rPr lang="zh-TW" altLang="en-US" sz="2400" dirty="0"/>
              <a:t>集中交易市場</a:t>
            </a:r>
          </a:p>
        </p:txBody>
      </p:sp>
      <p:sp>
        <p:nvSpPr>
          <p:cNvPr id="9" name="文字方塊 8"/>
          <p:cNvSpPr txBox="1"/>
          <p:nvPr/>
        </p:nvSpPr>
        <p:spPr>
          <a:xfrm>
            <a:off x="3203848" y="4185084"/>
            <a:ext cx="4464496" cy="830997"/>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t>制式</a:t>
            </a:r>
            <a:r>
              <a:rPr lang="zh-TW" altLang="en-US" sz="2400" dirty="0" smtClean="0"/>
              <a:t>化</a:t>
            </a:r>
            <a:endParaRPr lang="en-US" altLang="zh-TW" sz="2400" dirty="0" smtClean="0"/>
          </a:p>
          <a:p>
            <a:pPr marL="342900" indent="-342900">
              <a:buFont typeface="Arial" panose="020B0604020202020204" pitchFamily="34" charset="0"/>
              <a:buChar char="•"/>
            </a:pPr>
            <a:r>
              <a:rPr lang="zh-TW" altLang="en-US" sz="2400" dirty="0" smtClean="0"/>
              <a:t>有</a:t>
            </a:r>
            <a:r>
              <a:rPr lang="zh-TW" altLang="en-US" sz="2400" dirty="0"/>
              <a:t>集中交易</a:t>
            </a:r>
            <a:r>
              <a:rPr lang="zh-TW" altLang="en-US" sz="2400" dirty="0" smtClean="0"/>
              <a:t>市場</a:t>
            </a:r>
            <a:r>
              <a:rPr lang="en-US" altLang="zh-TW" sz="2400" dirty="0" smtClean="0"/>
              <a:t>(</a:t>
            </a:r>
            <a:r>
              <a:rPr lang="zh-TW" altLang="en-US" sz="2400" dirty="0" smtClean="0"/>
              <a:t>期貨交易所</a:t>
            </a:r>
            <a:r>
              <a:rPr lang="en-US" altLang="zh-TW" sz="2400" dirty="0" smtClean="0"/>
              <a:t>)</a:t>
            </a:r>
            <a:endParaRPr lang="zh-TW" altLang="en-US" sz="2400" dirty="0"/>
          </a:p>
        </p:txBody>
      </p:sp>
      <p:sp>
        <p:nvSpPr>
          <p:cNvPr id="10" name="文字方塊 9"/>
          <p:cNvSpPr txBox="1"/>
          <p:nvPr/>
        </p:nvSpPr>
        <p:spPr>
          <a:xfrm>
            <a:off x="457200" y="2960475"/>
            <a:ext cx="8460432" cy="830997"/>
          </a:xfrm>
          <a:prstGeom prst="rect">
            <a:avLst/>
          </a:prstGeom>
          <a:noFill/>
        </p:spPr>
        <p:txBody>
          <a:bodyPr wrap="square" rtlCol="0">
            <a:spAutoFit/>
          </a:bodyPr>
          <a:lstStyle/>
          <a:p>
            <a:r>
              <a:rPr lang="zh-TW" altLang="en-US" sz="2400" dirty="0"/>
              <a:t>遠期外匯合約（買賣未來的外匯）、遠期購買（股權或資產）合約等</a:t>
            </a:r>
          </a:p>
        </p:txBody>
      </p:sp>
      <p:sp>
        <p:nvSpPr>
          <p:cNvPr id="11" name="文字方塊 10"/>
          <p:cNvSpPr txBox="1"/>
          <p:nvPr/>
        </p:nvSpPr>
        <p:spPr>
          <a:xfrm>
            <a:off x="457200" y="5022220"/>
            <a:ext cx="8460432" cy="830997"/>
          </a:xfrm>
          <a:prstGeom prst="rect">
            <a:avLst/>
          </a:prstGeom>
          <a:noFill/>
        </p:spPr>
        <p:txBody>
          <a:bodyPr wrap="square" rtlCol="0">
            <a:spAutoFit/>
          </a:bodyPr>
          <a:lstStyle/>
          <a:p>
            <a:r>
              <a:rPr lang="zh-TW" altLang="en-US" sz="2400" dirty="0"/>
              <a:t>大宗農產品（大豆、玉米）期貨（商品期貨）、股價指數期貨（金融期貨）等</a:t>
            </a:r>
          </a:p>
        </p:txBody>
      </p:sp>
      <p:sp>
        <p:nvSpPr>
          <p:cNvPr id="12" name="矩形 11"/>
          <p:cNvSpPr/>
          <p:nvPr/>
        </p:nvSpPr>
        <p:spPr>
          <a:xfrm>
            <a:off x="0" y="2668087"/>
            <a:ext cx="595035" cy="584775"/>
          </a:xfrm>
          <a:prstGeom prst="rect">
            <a:avLst/>
          </a:prstGeom>
          <a:noFill/>
        </p:spPr>
        <p:txBody>
          <a:bodyPr wrap="none" lIns="91440" tIns="45720" rIns="91440" bIns="45720">
            <a:spAutoFit/>
          </a:bodyPr>
          <a:lstStyle/>
          <a:p>
            <a:pPr algn="ctr"/>
            <a:r>
              <a:rPr lang="zh-TW" altLang="en-US" sz="32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例</a:t>
            </a:r>
            <a:endParaRPr lang="zh-TW" altLang="en-US" sz="32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3" name="矩形 12"/>
          <p:cNvSpPr/>
          <p:nvPr/>
        </p:nvSpPr>
        <p:spPr>
          <a:xfrm>
            <a:off x="0" y="4716433"/>
            <a:ext cx="595035" cy="584775"/>
          </a:xfrm>
          <a:prstGeom prst="rect">
            <a:avLst/>
          </a:prstGeom>
          <a:noFill/>
        </p:spPr>
        <p:txBody>
          <a:bodyPr wrap="none" lIns="91440" tIns="45720" rIns="91440" bIns="45720">
            <a:spAutoFit/>
          </a:bodyPr>
          <a:lstStyle/>
          <a:p>
            <a:pPr algn="ctr"/>
            <a:r>
              <a:rPr lang="zh-TW" altLang="en-US" sz="32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例</a:t>
            </a:r>
            <a:endParaRPr lang="zh-TW" altLang="en-US" sz="32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4" name="文字方塊 13"/>
          <p:cNvSpPr txBox="1"/>
          <p:nvPr/>
        </p:nvSpPr>
        <p:spPr>
          <a:xfrm>
            <a:off x="3275856" y="1230723"/>
            <a:ext cx="2520280" cy="400110"/>
          </a:xfrm>
          <a:prstGeom prst="rect">
            <a:avLst/>
          </a:prstGeom>
          <a:noFill/>
          <a:ln w="19050">
            <a:solidFill>
              <a:srgbClr val="FF0000"/>
            </a:solidFill>
          </a:ln>
        </p:spPr>
        <p:txBody>
          <a:bodyPr wrap="square" rtlCol="0" anchor="ctr">
            <a:spAutoFit/>
          </a:bodyPr>
          <a:lstStyle/>
          <a:p>
            <a:r>
              <a:rPr lang="zh-TW" altLang="en-US" sz="2000" dirty="0"/>
              <a:t>初始公允價值均為零</a:t>
            </a:r>
          </a:p>
        </p:txBody>
      </p:sp>
    </p:spTree>
    <p:extLst>
      <p:ext uri="{BB962C8B-B14F-4D97-AF65-F5344CB8AC3E}">
        <p14:creationId xmlns:p14="http://schemas.microsoft.com/office/powerpoint/2010/main" val="3702505922"/>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14</a:t>
            </a:r>
            <a:r>
              <a:rPr lang="zh-TW" altLang="en-US" dirty="0"/>
              <a:t>：遠期購買合約</a:t>
            </a:r>
          </a:p>
        </p:txBody>
      </p:sp>
      <p:sp>
        <p:nvSpPr>
          <p:cNvPr id="3" name="內容版面配置區 2"/>
          <p:cNvSpPr>
            <a:spLocks noGrp="1"/>
          </p:cNvSpPr>
          <p:nvPr>
            <p:ph idx="1"/>
          </p:nvPr>
        </p:nvSpPr>
        <p:spPr/>
        <p:txBody>
          <a:bodyPr/>
          <a:lstStyle/>
          <a:p>
            <a:pPr marL="0" indent="0">
              <a:lnSpc>
                <a:spcPct val="125000"/>
              </a:lnSpc>
              <a:buNone/>
            </a:pPr>
            <a:r>
              <a:rPr lang="zh-TW" altLang="en-US" sz="2400" dirty="0"/>
              <a:t>平溪公司於</a:t>
            </a:r>
            <a:r>
              <a:rPr lang="en-US" altLang="zh-TW" sz="2400" dirty="0"/>
              <a:t>X1</a:t>
            </a:r>
            <a:r>
              <a:rPr lang="zh-TW" altLang="en-US" sz="2400" dirty="0"/>
              <a:t>年</a:t>
            </a:r>
            <a:r>
              <a:rPr lang="en-US" altLang="zh-TW" sz="2400" dirty="0"/>
              <a:t>9</a:t>
            </a:r>
            <a:r>
              <a:rPr lang="zh-TW" altLang="en-US" sz="2400" dirty="0"/>
              <a:t>月</a:t>
            </a:r>
            <a:r>
              <a:rPr lang="en-US" altLang="zh-TW" sz="2400" dirty="0"/>
              <a:t>1</a:t>
            </a:r>
            <a:r>
              <a:rPr lang="zh-TW" altLang="en-US" sz="2400" dirty="0"/>
              <a:t>日與坪林公司簽訂一遠期購買合約，平溪公司將於</a:t>
            </a:r>
            <a:r>
              <a:rPr lang="en-US" altLang="zh-TW" sz="2400" dirty="0"/>
              <a:t>X2</a:t>
            </a:r>
            <a:r>
              <a:rPr lang="zh-TW" altLang="en-US" sz="2400" dirty="0"/>
              <a:t>年</a:t>
            </a:r>
            <a:r>
              <a:rPr lang="en-US" altLang="zh-TW" sz="2400" dirty="0"/>
              <a:t>8</a:t>
            </a:r>
            <a:r>
              <a:rPr lang="zh-TW" altLang="en-US" sz="2400" dirty="0"/>
              <a:t>月</a:t>
            </a:r>
            <a:r>
              <a:rPr lang="en-US" altLang="zh-TW" sz="2400" dirty="0"/>
              <a:t>31</a:t>
            </a:r>
            <a:r>
              <a:rPr lang="zh-TW" altLang="en-US" sz="2400" dirty="0"/>
              <a:t>日支付</a:t>
            </a:r>
            <a:r>
              <a:rPr lang="en-US" altLang="zh-TW" sz="2400" dirty="0"/>
              <a:t>$80,000</a:t>
            </a:r>
            <a:r>
              <a:rPr lang="zh-TW" altLang="en-US" sz="2400" dirty="0"/>
              <a:t>的現金以購買坪林公司流通在外普通股</a:t>
            </a:r>
            <a:r>
              <a:rPr lang="en-US" altLang="zh-TW" sz="2400" dirty="0"/>
              <a:t>1,000</a:t>
            </a:r>
            <a:r>
              <a:rPr lang="zh-TW" altLang="en-US" sz="2400" dirty="0"/>
              <a:t>股（每股價格為</a:t>
            </a:r>
            <a:r>
              <a:rPr lang="en-US" altLang="zh-TW" sz="2400" dirty="0"/>
              <a:t>$80</a:t>
            </a:r>
            <a:r>
              <a:rPr lang="zh-TW" altLang="en-US" sz="2400" dirty="0"/>
              <a:t>）。此遠期合約將以淨額交割。</a:t>
            </a:r>
            <a:r>
              <a:rPr lang="en-US" altLang="zh-TW" sz="2400" dirty="0"/>
              <a:t>X1</a:t>
            </a:r>
            <a:r>
              <a:rPr lang="zh-TW" altLang="en-US" sz="2400" dirty="0"/>
              <a:t>年</a:t>
            </a:r>
            <a:r>
              <a:rPr lang="en-US" altLang="zh-TW" sz="2400" dirty="0"/>
              <a:t>9</a:t>
            </a:r>
            <a:r>
              <a:rPr lang="zh-TW" altLang="en-US" sz="2400" dirty="0"/>
              <a:t>月</a:t>
            </a:r>
            <a:r>
              <a:rPr lang="en-US" altLang="zh-TW" sz="2400" dirty="0"/>
              <a:t>1</a:t>
            </a:r>
            <a:r>
              <a:rPr lang="zh-TW" altLang="en-US" sz="2400" dirty="0"/>
              <a:t>日坪林公司股票每股市價為</a:t>
            </a:r>
            <a:r>
              <a:rPr lang="en-US" altLang="zh-TW" sz="2400" dirty="0"/>
              <a:t>$76.20</a:t>
            </a:r>
            <a:r>
              <a:rPr lang="zh-TW" altLang="en-US" sz="2400" dirty="0"/>
              <a:t>。</a:t>
            </a:r>
            <a:r>
              <a:rPr lang="en-US" altLang="zh-TW" sz="2400" dirty="0"/>
              <a:t>X1</a:t>
            </a:r>
            <a:r>
              <a:rPr lang="zh-TW" altLang="en-US" sz="2400" dirty="0"/>
              <a:t>年</a:t>
            </a:r>
            <a:r>
              <a:rPr lang="en-US" altLang="zh-TW" sz="2400" dirty="0"/>
              <a:t>12</a:t>
            </a:r>
            <a:r>
              <a:rPr lang="zh-TW" altLang="en-US" sz="2400" dirty="0"/>
              <a:t>月</a:t>
            </a:r>
            <a:r>
              <a:rPr lang="en-US" altLang="zh-TW" sz="2400" dirty="0"/>
              <a:t>31</a:t>
            </a:r>
            <a:r>
              <a:rPr lang="zh-TW" altLang="en-US" sz="2400" dirty="0"/>
              <a:t>日每股市價為</a:t>
            </a:r>
            <a:r>
              <a:rPr lang="en-US" altLang="zh-TW" sz="2400" dirty="0"/>
              <a:t>$85</a:t>
            </a:r>
            <a:r>
              <a:rPr lang="zh-TW" altLang="en-US" sz="2400" dirty="0"/>
              <a:t>，遠期購買合約的公允價值為</a:t>
            </a:r>
            <a:r>
              <a:rPr lang="en-US" altLang="zh-TW" sz="2400" dirty="0"/>
              <a:t>$7,580</a:t>
            </a:r>
            <a:r>
              <a:rPr lang="zh-TW" altLang="en-US" sz="2400" dirty="0"/>
              <a:t>。</a:t>
            </a:r>
            <a:r>
              <a:rPr lang="en-US" altLang="zh-TW" sz="2400" dirty="0"/>
              <a:t>X2</a:t>
            </a:r>
            <a:r>
              <a:rPr lang="zh-TW" altLang="en-US" sz="2400" dirty="0"/>
              <a:t>年</a:t>
            </a:r>
            <a:r>
              <a:rPr lang="en-US" altLang="zh-TW" sz="2400" dirty="0"/>
              <a:t>8</a:t>
            </a:r>
            <a:r>
              <a:rPr lang="zh-TW" altLang="en-US" sz="2400" dirty="0"/>
              <a:t>月</a:t>
            </a:r>
            <a:r>
              <a:rPr lang="en-US" altLang="zh-TW" sz="2400" dirty="0"/>
              <a:t>31</a:t>
            </a:r>
            <a:r>
              <a:rPr lang="zh-TW" altLang="en-US" sz="2400" dirty="0"/>
              <a:t>日每股市價為</a:t>
            </a:r>
            <a:r>
              <a:rPr lang="en-US" altLang="zh-TW" sz="2400" dirty="0"/>
              <a:t>$82</a:t>
            </a:r>
            <a:r>
              <a:rPr lang="zh-TW" altLang="en-US" sz="2400" dirty="0"/>
              <a:t>，遠期購買合約的公允價值為</a:t>
            </a:r>
            <a:r>
              <a:rPr lang="en-US" altLang="zh-TW" sz="2400" dirty="0"/>
              <a:t>$2,000</a:t>
            </a:r>
            <a:r>
              <a:rPr lang="zh-TW" altLang="en-US" sz="2400" dirty="0"/>
              <a:t>。設市場利率為</a:t>
            </a:r>
            <a:r>
              <a:rPr lang="en-US" altLang="zh-TW" sz="2400" dirty="0"/>
              <a:t>5%</a:t>
            </a:r>
            <a:r>
              <a:rPr lang="zh-TW" altLang="en-US" sz="2400" dirty="0"/>
              <a:t>。平溪公司及坪林公司的相關分錄如下：</a:t>
            </a:r>
          </a:p>
        </p:txBody>
      </p:sp>
    </p:spTree>
    <p:extLst>
      <p:ext uri="{BB962C8B-B14F-4D97-AF65-F5344CB8AC3E}">
        <p14:creationId xmlns:p14="http://schemas.microsoft.com/office/powerpoint/2010/main" val="3991749411"/>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052736"/>
            <a:ext cx="8856000" cy="3170099"/>
          </a:xfrm>
          <a:prstGeom prst="rect">
            <a:avLst/>
          </a:prstGeom>
        </p:spPr>
        <p:txBody>
          <a:bodyPr>
            <a:spAutoFit/>
          </a:bodyPr>
          <a:lstStyle/>
          <a:p>
            <a:r>
              <a:rPr lang="en-US" altLang="zh-TW" sz="2000" dirty="0"/>
              <a:t>X1/  9/ 1</a:t>
            </a:r>
            <a:r>
              <a:rPr lang="zh-TW" altLang="en-US" sz="2000" dirty="0"/>
              <a:t>無須作任何分錄</a:t>
            </a:r>
            <a:endParaRPr lang="en-US" altLang="zh-TW" sz="2000" dirty="0" smtClean="0"/>
          </a:p>
          <a:p>
            <a:r>
              <a:rPr lang="en-US" altLang="zh-TW" sz="2000" b="1" dirty="0" smtClean="0"/>
              <a:t>	</a:t>
            </a:r>
            <a:r>
              <a:rPr lang="zh-TW" altLang="en-US" sz="2000" b="1" dirty="0" smtClean="0"/>
              <a:t>遠期</a:t>
            </a:r>
            <a:r>
              <a:rPr lang="zh-TW" altLang="en-US" sz="2000" b="1" dirty="0"/>
              <a:t>購買合約於</a:t>
            </a:r>
            <a:r>
              <a:rPr lang="zh-TW" altLang="en-US" sz="2000" b="1" dirty="0">
                <a:solidFill>
                  <a:srgbClr val="FF0000"/>
                </a:solidFill>
              </a:rPr>
              <a:t>簽約日的公允價值為零</a:t>
            </a:r>
            <a:r>
              <a:rPr lang="zh-TW" altLang="en-US" sz="2000" b="1" dirty="0"/>
              <a:t>，因為遠期固定價格按市場利率</a:t>
            </a:r>
            <a:r>
              <a:rPr lang="en-US" altLang="zh-TW" sz="2000" b="1" dirty="0"/>
              <a:t>5%</a:t>
            </a:r>
            <a:r>
              <a:rPr lang="zh-TW" altLang="en-US" sz="2000" b="1" dirty="0" smtClean="0"/>
              <a:t>折</a:t>
            </a:r>
            <a:r>
              <a:rPr lang="en-US" altLang="zh-TW" sz="2000" b="1" dirty="0" smtClean="0"/>
              <a:t>	</a:t>
            </a:r>
            <a:r>
              <a:rPr lang="zh-TW" altLang="en-US" sz="2000" b="1" dirty="0" smtClean="0"/>
              <a:t>算現</a:t>
            </a:r>
            <a:r>
              <a:rPr lang="zh-TW" altLang="en-US" sz="2000" b="1" dirty="0"/>
              <a:t>值，等於簽約日市價。</a:t>
            </a:r>
          </a:p>
          <a:p>
            <a:r>
              <a:rPr lang="en-US" altLang="zh-TW" sz="2000" b="1" dirty="0" smtClean="0"/>
              <a:t>	$</a:t>
            </a:r>
            <a:r>
              <a:rPr lang="en-US" altLang="zh-TW" sz="2000" b="1" dirty="0"/>
              <a:t>80÷(1+5%)=$76.20</a:t>
            </a:r>
            <a:r>
              <a:rPr lang="zh-TW" altLang="en-US" sz="2000" b="1" dirty="0"/>
              <a:t>，又無現金收</a:t>
            </a:r>
            <a:r>
              <a:rPr lang="zh-TW" altLang="en-US" sz="2000" b="1" dirty="0" smtClean="0"/>
              <a:t>付，故無須作分錄</a:t>
            </a:r>
            <a:endParaRPr lang="zh-TW" altLang="en-US" sz="2000" b="1" dirty="0"/>
          </a:p>
          <a:p>
            <a:r>
              <a:rPr lang="en-US" altLang="zh-TW" sz="2000" dirty="0" smtClean="0"/>
              <a:t>X1/12/31</a:t>
            </a:r>
            <a:r>
              <a:rPr lang="zh-TW" altLang="en-US" sz="2000" b="1" dirty="0" smtClean="0"/>
              <a:t>坪林</a:t>
            </a:r>
            <a:r>
              <a:rPr lang="zh-TW" altLang="en-US" sz="2000" b="1" dirty="0"/>
              <a:t>公司每股市價上升至</a:t>
            </a:r>
            <a:r>
              <a:rPr lang="en-US" altLang="zh-TW" sz="2000" b="1" dirty="0"/>
              <a:t>$85</a:t>
            </a:r>
            <a:r>
              <a:rPr lang="zh-TW" altLang="en-US" sz="2000" b="1" dirty="0"/>
              <a:t>，</a:t>
            </a:r>
            <a:r>
              <a:rPr lang="en-US" altLang="zh-TW" sz="2000" b="1" dirty="0"/>
              <a:t>1,000</a:t>
            </a:r>
            <a:r>
              <a:rPr lang="zh-TW" altLang="en-US" sz="2000" b="1" dirty="0"/>
              <a:t>股之市值為</a:t>
            </a:r>
            <a:r>
              <a:rPr lang="en-US" altLang="zh-TW" sz="2000" b="1" dirty="0"/>
              <a:t>$85,000</a:t>
            </a:r>
            <a:r>
              <a:rPr lang="zh-TW" altLang="en-US" sz="2000" b="1" dirty="0" smtClean="0"/>
              <a:t>。</a:t>
            </a:r>
            <a:endParaRPr lang="en-US" altLang="zh-TW" sz="2000" b="1" dirty="0" smtClean="0"/>
          </a:p>
          <a:p>
            <a:r>
              <a:rPr lang="en-US" altLang="zh-TW" sz="2000" b="1" dirty="0"/>
              <a:t>	</a:t>
            </a:r>
            <a:r>
              <a:rPr lang="zh-TW" altLang="en-US" sz="2000" b="1" dirty="0" smtClean="0"/>
              <a:t>而</a:t>
            </a:r>
            <a:r>
              <a:rPr lang="zh-TW" altLang="en-US" sz="2000" b="1" dirty="0"/>
              <a:t>遠期購買合約的價格自</a:t>
            </a:r>
            <a:r>
              <a:rPr lang="en-US" altLang="zh-TW" sz="2000" b="1" dirty="0"/>
              <a:t>X2/8/31</a:t>
            </a:r>
            <a:r>
              <a:rPr lang="zh-TW" altLang="en-US" sz="2000" b="1" dirty="0"/>
              <a:t>折算至</a:t>
            </a:r>
            <a:r>
              <a:rPr lang="en-US" altLang="zh-TW" sz="2000" b="1" dirty="0"/>
              <a:t>X1/12/31</a:t>
            </a:r>
            <a:r>
              <a:rPr lang="zh-TW" altLang="en-US" sz="2000" b="1" dirty="0"/>
              <a:t>的現值為：</a:t>
            </a:r>
          </a:p>
          <a:p>
            <a:r>
              <a:rPr lang="en-US" altLang="zh-TW" sz="2000" b="1" dirty="0" smtClean="0"/>
              <a:t>	$</a:t>
            </a:r>
            <a:r>
              <a:rPr lang="en-US" altLang="zh-TW" sz="2000" b="1" dirty="0"/>
              <a:t>80÷(1+5%×8/12)×1,000=$77.42×1,000=$77,420</a:t>
            </a:r>
          </a:p>
          <a:p>
            <a:r>
              <a:rPr lang="en-US" altLang="zh-TW" sz="2000" b="1" dirty="0" smtClean="0"/>
              <a:t>	</a:t>
            </a:r>
            <a:r>
              <a:rPr lang="zh-TW" altLang="en-US" sz="2000" b="1" dirty="0" smtClean="0"/>
              <a:t>兩者</a:t>
            </a:r>
            <a:r>
              <a:rPr lang="zh-TW" altLang="en-US" sz="2000" b="1" dirty="0"/>
              <a:t>差額</a:t>
            </a:r>
            <a:r>
              <a:rPr lang="en-US" altLang="zh-TW" sz="2000" b="1" dirty="0"/>
              <a:t>$7,580</a:t>
            </a:r>
            <a:r>
              <a:rPr lang="zh-TW" altLang="en-US" sz="2000" b="1" dirty="0"/>
              <a:t>為該遠期合約之公允價值，對</a:t>
            </a:r>
            <a:r>
              <a:rPr lang="zh-TW" altLang="en-US" sz="2000" b="1" dirty="0">
                <a:solidFill>
                  <a:srgbClr val="00B050"/>
                </a:solidFill>
              </a:rPr>
              <a:t>平溪公司</a:t>
            </a:r>
            <a:r>
              <a:rPr lang="zh-TW" altLang="en-US" sz="2000" b="1" dirty="0"/>
              <a:t>而言為</a:t>
            </a:r>
            <a:r>
              <a:rPr lang="zh-TW" altLang="en-US" sz="2000" b="1" dirty="0">
                <a:solidFill>
                  <a:srgbClr val="00B050"/>
                </a:solidFill>
              </a:rPr>
              <a:t>利益</a:t>
            </a:r>
            <a:r>
              <a:rPr lang="zh-TW" altLang="en-US" sz="2000" b="1" dirty="0" smtClean="0"/>
              <a:t>，</a:t>
            </a:r>
            <a:r>
              <a:rPr lang="en-US" altLang="zh-TW" sz="2000" b="1" dirty="0" smtClean="0"/>
              <a:t>	</a:t>
            </a:r>
            <a:r>
              <a:rPr lang="zh-TW" altLang="en-US" sz="2000" b="1" dirty="0" smtClean="0"/>
              <a:t>對</a:t>
            </a:r>
            <a:r>
              <a:rPr lang="zh-TW" altLang="en-US" sz="2000" b="1" dirty="0">
                <a:solidFill>
                  <a:srgbClr val="00B050"/>
                </a:solidFill>
              </a:rPr>
              <a:t>坪林公司</a:t>
            </a:r>
            <a:r>
              <a:rPr lang="zh-TW" altLang="en-US" sz="2000" b="1" dirty="0"/>
              <a:t>而言為</a:t>
            </a:r>
            <a:r>
              <a:rPr lang="zh-TW" altLang="en-US" sz="2000" b="1" dirty="0">
                <a:solidFill>
                  <a:srgbClr val="00B050"/>
                </a:solidFill>
              </a:rPr>
              <a:t>損失</a:t>
            </a:r>
            <a:r>
              <a:rPr lang="zh-TW" altLang="en-US" sz="2000" b="1" dirty="0"/>
              <a:t>。</a:t>
            </a:r>
          </a:p>
          <a:p>
            <a:r>
              <a:rPr lang="zh-TW" altLang="en-US" sz="2000" dirty="0"/>
              <a:t>	</a:t>
            </a:r>
            <a:endParaRPr lang="en-US" altLang="zh-TW" sz="2000" dirty="0"/>
          </a:p>
        </p:txBody>
      </p:sp>
      <p:graphicFrame>
        <p:nvGraphicFramePr>
          <p:cNvPr id="5" name="表格 4"/>
          <p:cNvGraphicFramePr>
            <a:graphicFrameLocks noGrp="1"/>
          </p:cNvGraphicFramePr>
          <p:nvPr>
            <p:extLst>
              <p:ext uri="{D42A27DB-BD31-4B8C-83A1-F6EECF244321}">
                <p14:modId xmlns:p14="http://schemas.microsoft.com/office/powerpoint/2010/main" val="2906384260"/>
              </p:ext>
            </p:extLst>
          </p:nvPr>
        </p:nvGraphicFramePr>
        <p:xfrm>
          <a:off x="144000" y="3777437"/>
          <a:ext cx="8856000" cy="1798320"/>
        </p:xfrm>
        <a:graphic>
          <a:graphicData uri="http://schemas.openxmlformats.org/drawingml/2006/table">
            <a:tbl>
              <a:tblPr firstRow="1" bandRow="1">
                <a:tableStyleId>{5C22544A-7EE6-4342-B048-85BDC9FD1C3A}</a:tableStyleId>
              </a:tblPr>
              <a:tblGrid>
                <a:gridCol w="3131856">
                  <a:extLst>
                    <a:ext uri="{9D8B030D-6E8A-4147-A177-3AD203B41FA5}">
                      <a16:colId xmlns:a16="http://schemas.microsoft.com/office/drawing/2014/main" xmlns="" val="4026378685"/>
                    </a:ext>
                  </a:extLst>
                </a:gridCol>
                <a:gridCol w="1296144">
                  <a:extLst>
                    <a:ext uri="{9D8B030D-6E8A-4147-A177-3AD203B41FA5}">
                      <a16:colId xmlns:a16="http://schemas.microsoft.com/office/drawing/2014/main" xmlns="" val="3786552872"/>
                    </a:ext>
                  </a:extLst>
                </a:gridCol>
                <a:gridCol w="3132000">
                  <a:extLst>
                    <a:ext uri="{9D8B030D-6E8A-4147-A177-3AD203B41FA5}">
                      <a16:colId xmlns:a16="http://schemas.microsoft.com/office/drawing/2014/main" xmlns="" val="4000699970"/>
                    </a:ext>
                  </a:extLst>
                </a:gridCol>
                <a:gridCol w="1296000">
                  <a:extLst>
                    <a:ext uri="{9D8B030D-6E8A-4147-A177-3AD203B41FA5}">
                      <a16:colId xmlns:a16="http://schemas.microsoft.com/office/drawing/2014/main" xmlns="" val="299673211"/>
                    </a:ext>
                  </a:extLst>
                </a:gridCol>
              </a:tblGrid>
              <a:tr h="370840">
                <a:tc gridSpan="2">
                  <a:txBody>
                    <a:bodyPr/>
                    <a:lstStyle/>
                    <a:p>
                      <a:pPr algn="ctr"/>
                      <a:r>
                        <a:rPr lang="zh-TW" altLang="en-US" sz="2000" dirty="0" smtClean="0">
                          <a:solidFill>
                            <a:srgbClr val="002060"/>
                          </a:solidFill>
                        </a:rPr>
                        <a:t>平　溪　公　司</a:t>
                      </a:r>
                      <a:endParaRPr lang="zh-TW" altLang="en-US" sz="2000" dirty="0">
                        <a:solidFill>
                          <a:srgbClr val="00206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zh-TW" altLang="en-US" dirty="0"/>
                    </a:p>
                  </a:txBody>
                  <a:tcPr/>
                </a:tc>
                <a:tc gridSpan="2">
                  <a:txBody>
                    <a:bodyPr/>
                    <a:lstStyle/>
                    <a:p>
                      <a:pPr algn="ctr"/>
                      <a:r>
                        <a:rPr lang="zh-TW" altLang="en-US" sz="2000" dirty="0" smtClean="0">
                          <a:solidFill>
                            <a:srgbClr val="002060"/>
                          </a:solidFill>
                        </a:rPr>
                        <a:t>坪　林　公　司</a:t>
                      </a:r>
                      <a:endParaRPr lang="zh-TW" altLang="en-US" sz="2000" dirty="0">
                        <a:solidFill>
                          <a:srgbClr val="00206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zh-TW" altLang="en-US" dirty="0"/>
                    </a:p>
                  </a:txBody>
                  <a:tcPr/>
                </a:tc>
                <a:extLst>
                  <a:ext uri="{0D108BD9-81ED-4DB2-BD59-A6C34878D82A}">
                    <a16:rowId xmlns:a16="http://schemas.microsoft.com/office/drawing/2014/main" xmlns="" val="2796689772"/>
                  </a:ext>
                </a:extLst>
              </a:tr>
              <a:tr h="370840">
                <a:tc>
                  <a:txBody>
                    <a:bodyPr/>
                    <a:lstStyle/>
                    <a:p>
                      <a:r>
                        <a:rPr lang="zh-TW" altLang="en-US" sz="2000" dirty="0" smtClean="0"/>
                        <a:t>持有供交易金融資產</a:t>
                      </a:r>
                      <a:endParaRPr lang="en-US" altLang="zh-TW" sz="2000" dirty="0" smtClean="0"/>
                    </a:p>
                    <a:p>
                      <a:r>
                        <a:rPr lang="zh-TW" altLang="en-US" sz="2000" dirty="0" smtClean="0"/>
                        <a:t>    －遠期合約</a:t>
                      </a:r>
                      <a:endParaRPr lang="zh-TW" alt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altLang="zh-TW" sz="2000" dirty="0" smtClean="0"/>
                    </a:p>
                    <a:p>
                      <a:r>
                        <a:rPr lang="en-US" altLang="zh-TW" sz="2000" dirty="0" smtClean="0"/>
                        <a:t>7580</a:t>
                      </a:r>
                      <a:endParaRPr lang="zh-TW" alt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t>持有供交易金融負債損益</a:t>
                      </a:r>
                      <a:endParaRPr lang="zh-TW" alt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ltLang="zh-TW" sz="2000" dirty="0" smtClean="0"/>
                        <a:t>7580</a:t>
                      </a:r>
                      <a:endParaRPr lang="zh-TW" alt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490020889"/>
                  </a:ext>
                </a:extLst>
              </a:tr>
              <a:tr h="370840">
                <a:tc>
                  <a:txBody>
                    <a:bodyPr/>
                    <a:lstStyle/>
                    <a:p>
                      <a:r>
                        <a:rPr lang="zh-TW" altLang="en-US" sz="2000" dirty="0" smtClean="0"/>
                        <a:t>        持有供交易金融資產</a:t>
                      </a:r>
                      <a:endParaRPr lang="en-US" altLang="zh-TW" sz="2000" dirty="0" smtClean="0"/>
                    </a:p>
                    <a:p>
                      <a:r>
                        <a:rPr lang="en-US" altLang="zh-TW" sz="2000" dirty="0" smtClean="0"/>
                        <a:t>            </a:t>
                      </a:r>
                      <a:r>
                        <a:rPr lang="zh-TW" altLang="en-US" sz="2000" dirty="0" smtClean="0"/>
                        <a:t>損益</a:t>
                      </a:r>
                      <a:endParaRPr lang="zh-TW" alt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TW" sz="2000" dirty="0" smtClean="0"/>
                        <a:t>        </a:t>
                      </a:r>
                    </a:p>
                    <a:p>
                      <a:r>
                        <a:rPr lang="en-US" altLang="zh-TW" sz="2000" dirty="0" smtClean="0"/>
                        <a:t>         7580</a:t>
                      </a:r>
                      <a:endParaRPr lang="zh-TW" alt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TW" altLang="en-US" sz="2000" dirty="0" smtClean="0"/>
                        <a:t>        持有供交易金融負債</a:t>
                      </a:r>
                      <a:endParaRPr lang="en-US" altLang="zh-TW" sz="2000" dirty="0" smtClean="0"/>
                    </a:p>
                    <a:p>
                      <a:r>
                        <a:rPr lang="en-US" altLang="zh-TW" sz="2000" dirty="0" smtClean="0"/>
                        <a:t>            </a:t>
                      </a:r>
                      <a:r>
                        <a:rPr lang="zh-TW" altLang="en-US" sz="2000" dirty="0" smtClean="0"/>
                        <a:t>－遠期合約</a:t>
                      </a:r>
                      <a:endParaRPr lang="zh-TW" alt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ltLang="zh-TW" sz="2000" dirty="0" smtClean="0"/>
                        <a:t>         </a:t>
                      </a:r>
                    </a:p>
                    <a:p>
                      <a:r>
                        <a:rPr lang="en-US" altLang="zh-TW" sz="2000" baseline="0" dirty="0" smtClean="0"/>
                        <a:t>         </a:t>
                      </a:r>
                      <a:r>
                        <a:rPr lang="en-US" altLang="zh-TW" sz="2000" dirty="0" smtClean="0"/>
                        <a:t>7580</a:t>
                      </a:r>
                      <a:endParaRPr lang="zh-TW" alt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1652898"/>
                  </a:ext>
                </a:extLst>
              </a:tr>
            </a:tbl>
          </a:graphicData>
        </a:graphic>
      </p:graphicFrame>
      <p:sp>
        <p:nvSpPr>
          <p:cNvPr id="6" name="矩形 5"/>
          <p:cNvSpPr/>
          <p:nvPr/>
        </p:nvSpPr>
        <p:spPr>
          <a:xfrm>
            <a:off x="144000" y="5561945"/>
            <a:ext cx="8856000" cy="1323439"/>
          </a:xfrm>
          <a:prstGeom prst="rect">
            <a:avLst/>
          </a:prstGeom>
        </p:spPr>
        <p:txBody>
          <a:bodyPr wrap="square">
            <a:spAutoFit/>
          </a:bodyPr>
          <a:lstStyle/>
          <a:p>
            <a:r>
              <a:rPr lang="zh-TW" altLang="en-US" sz="2000" b="1" dirty="0" smtClean="0">
                <a:solidFill>
                  <a:srgbClr val="00B050"/>
                </a:solidFill>
              </a:rPr>
              <a:t>平</a:t>
            </a:r>
            <a:r>
              <a:rPr lang="zh-TW" altLang="en-US" sz="2000" b="1" dirty="0">
                <a:solidFill>
                  <a:srgbClr val="00B050"/>
                </a:solidFill>
              </a:rPr>
              <a:t>溪公司</a:t>
            </a:r>
            <a:r>
              <a:rPr lang="zh-TW" altLang="en-US" sz="2000" b="1" dirty="0"/>
              <a:t>獲利，可收取現金，故為</a:t>
            </a:r>
            <a:r>
              <a:rPr lang="zh-TW" altLang="en-US" sz="2000" b="1" dirty="0">
                <a:solidFill>
                  <a:srgbClr val="00B050"/>
                </a:solidFill>
              </a:rPr>
              <a:t>資產</a:t>
            </a:r>
            <a:r>
              <a:rPr lang="zh-TW" altLang="en-US" sz="2000" b="1" dirty="0"/>
              <a:t>，</a:t>
            </a:r>
            <a:r>
              <a:rPr lang="zh-TW" altLang="en-US" sz="2000" b="1" dirty="0">
                <a:solidFill>
                  <a:srgbClr val="00B050"/>
                </a:solidFill>
              </a:rPr>
              <a:t>坪林公司</a:t>
            </a:r>
            <a:r>
              <a:rPr lang="zh-TW" altLang="en-US" sz="2000" b="1" dirty="0"/>
              <a:t>有</a:t>
            </a:r>
            <a:r>
              <a:rPr lang="zh-TW" altLang="en-US" sz="2000" b="1" dirty="0" smtClean="0"/>
              <a:t>損失，</a:t>
            </a:r>
            <a:r>
              <a:rPr lang="zh-TW" altLang="en-US" sz="2000" b="1" dirty="0"/>
              <a:t>須支付現金，故為</a:t>
            </a:r>
            <a:r>
              <a:rPr lang="zh-TW" altLang="en-US" sz="2000" b="1" dirty="0">
                <a:solidFill>
                  <a:srgbClr val="00B050"/>
                </a:solidFill>
              </a:rPr>
              <a:t>負債</a:t>
            </a:r>
            <a:r>
              <a:rPr lang="zh-TW" altLang="en-US" sz="2000" b="1" dirty="0"/>
              <a:t>。</a:t>
            </a:r>
          </a:p>
          <a:p>
            <a:r>
              <a:rPr lang="zh-TW" altLang="en-US" sz="2000" b="1" dirty="0"/>
              <a:t>*</a:t>
            </a:r>
            <a:r>
              <a:rPr lang="en-US" altLang="zh-TW" sz="2000" b="1" dirty="0"/>
              <a:t>$80÷(1</a:t>
            </a:r>
            <a:r>
              <a:rPr lang="zh-TW" altLang="en-US" sz="2000" b="1" dirty="0"/>
              <a:t>＋</a:t>
            </a:r>
            <a:r>
              <a:rPr lang="en-US" altLang="zh-TW" sz="2000" b="1" dirty="0"/>
              <a:t>5%×8/12)=$</a:t>
            </a:r>
            <a:r>
              <a:rPr lang="en-US" altLang="zh-TW" sz="2000" b="1" dirty="0" smtClean="0"/>
              <a:t>77.42  ($</a:t>
            </a:r>
            <a:r>
              <a:rPr lang="en-US" altLang="zh-TW" sz="2000" b="1" dirty="0"/>
              <a:t>85</a:t>
            </a:r>
            <a:r>
              <a:rPr lang="zh-TW" altLang="en-US" sz="2000" b="1" dirty="0"/>
              <a:t>－</a:t>
            </a:r>
            <a:r>
              <a:rPr lang="en-US" altLang="zh-TW" sz="2000" b="1" dirty="0"/>
              <a:t>$77.42)×1,000=$7,580</a:t>
            </a:r>
            <a:r>
              <a:rPr lang="zh-TW" altLang="en-US" sz="2000" b="1" dirty="0"/>
              <a:t>－遠期合約於</a:t>
            </a:r>
            <a:r>
              <a:rPr lang="en-US" altLang="zh-TW" sz="2000" b="1" dirty="0"/>
              <a:t>12/31</a:t>
            </a:r>
            <a:r>
              <a:rPr lang="zh-TW" altLang="en-US" sz="2000" b="1" dirty="0"/>
              <a:t>之公允</a:t>
            </a:r>
            <a:r>
              <a:rPr lang="zh-TW" altLang="en-US" sz="2000" b="1" dirty="0" smtClean="0"/>
              <a:t>價值</a:t>
            </a:r>
            <a:endParaRPr lang="zh-TW" altLang="en-US" sz="2000" b="1" dirty="0"/>
          </a:p>
        </p:txBody>
      </p:sp>
    </p:spTree>
    <p:extLst>
      <p:ext uri="{BB962C8B-B14F-4D97-AF65-F5344CB8AC3E}">
        <p14:creationId xmlns:p14="http://schemas.microsoft.com/office/powerpoint/2010/main" val="119905897"/>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44000" y="1196752"/>
            <a:ext cx="8856000" cy="1323439"/>
          </a:xfrm>
          <a:prstGeom prst="rect">
            <a:avLst/>
          </a:prstGeom>
        </p:spPr>
        <p:txBody>
          <a:bodyPr>
            <a:spAutoFit/>
          </a:bodyPr>
          <a:lstStyle/>
          <a:p>
            <a:r>
              <a:rPr lang="en-US" altLang="zh-TW" sz="2000" b="1" dirty="0" smtClean="0"/>
              <a:t>X2</a:t>
            </a:r>
            <a:r>
              <a:rPr lang="en-US" altLang="zh-TW" sz="2000" b="1" dirty="0"/>
              <a:t>/ </a:t>
            </a:r>
            <a:r>
              <a:rPr lang="en-US" altLang="zh-TW" sz="2000" b="1" dirty="0" smtClean="0"/>
              <a:t>8/31 </a:t>
            </a:r>
            <a:r>
              <a:rPr lang="zh-TW" altLang="en-US" sz="2000" b="1" dirty="0" smtClean="0"/>
              <a:t>坪林</a:t>
            </a:r>
            <a:r>
              <a:rPr lang="zh-TW" altLang="en-US" sz="2000" b="1" dirty="0"/>
              <a:t>公司每股市價為</a:t>
            </a:r>
            <a:r>
              <a:rPr lang="en-US" altLang="zh-TW" sz="2000" b="1" dirty="0"/>
              <a:t>$82</a:t>
            </a:r>
            <a:r>
              <a:rPr lang="zh-TW" altLang="en-US" sz="2000" b="1" dirty="0"/>
              <a:t>，遠期購買合約公允價值為</a:t>
            </a:r>
            <a:r>
              <a:rPr lang="en-US" altLang="zh-TW" sz="2000" b="1" dirty="0"/>
              <a:t>$</a:t>
            </a:r>
            <a:r>
              <a:rPr lang="en-US" altLang="zh-TW" sz="2000" b="1" dirty="0" smtClean="0"/>
              <a:t>2,000</a:t>
            </a:r>
          </a:p>
          <a:p>
            <a:r>
              <a:rPr lang="en-US" altLang="zh-TW" sz="2000" b="1" dirty="0"/>
              <a:t> </a:t>
            </a:r>
            <a:r>
              <a:rPr lang="en-US" altLang="zh-TW" sz="2000" b="1" dirty="0" smtClean="0"/>
              <a:t>            </a:t>
            </a:r>
            <a:r>
              <a:rPr lang="zh-TW" altLang="en-US" sz="2000" b="1" dirty="0" smtClean="0"/>
              <a:t>［</a:t>
            </a:r>
            <a:r>
              <a:rPr lang="en-US" altLang="zh-TW" sz="2000" b="1" dirty="0" smtClean="0"/>
              <a:t>=($</a:t>
            </a:r>
            <a:r>
              <a:rPr lang="en-US" altLang="zh-TW" sz="2000" b="1" dirty="0"/>
              <a:t>82</a:t>
            </a:r>
            <a:r>
              <a:rPr lang="zh-TW" altLang="en-US" sz="2000" b="1" dirty="0"/>
              <a:t>－</a:t>
            </a:r>
            <a:r>
              <a:rPr lang="en-US" altLang="zh-TW" sz="2000" b="1" dirty="0"/>
              <a:t>$80)×1,000</a:t>
            </a:r>
            <a:r>
              <a:rPr lang="zh-TW" altLang="en-US" sz="2000" b="1" dirty="0"/>
              <a:t>］，公允價值減少</a:t>
            </a:r>
            <a:r>
              <a:rPr lang="en-US" altLang="zh-TW" sz="2000" b="1" dirty="0"/>
              <a:t>$5,580(=$7,580</a:t>
            </a:r>
            <a:r>
              <a:rPr lang="zh-TW" altLang="en-US" sz="2000" b="1" dirty="0"/>
              <a:t>－</a:t>
            </a:r>
            <a:r>
              <a:rPr lang="en-US" altLang="zh-TW" sz="2000" b="1" dirty="0"/>
              <a:t>$2,000)</a:t>
            </a:r>
            <a:r>
              <a:rPr lang="zh-TW" altLang="en-US" sz="2000" b="1" dirty="0" smtClean="0"/>
              <a:t>。</a:t>
            </a:r>
            <a:endParaRPr lang="en-US" altLang="zh-TW" sz="2000" b="1" dirty="0" smtClean="0"/>
          </a:p>
          <a:p>
            <a:r>
              <a:rPr lang="en-US" altLang="zh-TW" sz="2000" b="1" dirty="0"/>
              <a:t> </a:t>
            </a:r>
            <a:r>
              <a:rPr lang="en-US" altLang="zh-TW" sz="2000" b="1" dirty="0" smtClean="0"/>
              <a:t>             </a:t>
            </a:r>
            <a:r>
              <a:rPr lang="zh-TW" altLang="en-US" sz="2000" b="1" dirty="0" smtClean="0"/>
              <a:t>對</a:t>
            </a:r>
            <a:r>
              <a:rPr lang="zh-TW" altLang="en-US" sz="2000" b="1" dirty="0" smtClean="0">
                <a:solidFill>
                  <a:srgbClr val="00B050"/>
                </a:solidFill>
              </a:rPr>
              <a:t>平溪</a:t>
            </a:r>
            <a:r>
              <a:rPr lang="zh-TW" altLang="en-US" sz="2000" b="1" dirty="0">
                <a:solidFill>
                  <a:srgbClr val="00B050"/>
                </a:solidFill>
              </a:rPr>
              <a:t>公司</a:t>
            </a:r>
            <a:r>
              <a:rPr lang="zh-TW" altLang="en-US" sz="2000" b="1" dirty="0" smtClean="0"/>
              <a:t>為</a:t>
            </a:r>
            <a:r>
              <a:rPr lang="zh-TW" altLang="en-US" sz="2000" b="1" dirty="0" smtClean="0">
                <a:solidFill>
                  <a:srgbClr val="00B050"/>
                </a:solidFill>
              </a:rPr>
              <a:t>損失</a:t>
            </a:r>
            <a:r>
              <a:rPr lang="zh-TW" altLang="en-US" sz="2000" b="1" dirty="0"/>
              <a:t>，對</a:t>
            </a:r>
            <a:r>
              <a:rPr lang="zh-TW" altLang="en-US" sz="2000" b="1" dirty="0">
                <a:solidFill>
                  <a:srgbClr val="00B050"/>
                </a:solidFill>
              </a:rPr>
              <a:t>坪林公司</a:t>
            </a:r>
            <a:r>
              <a:rPr lang="zh-TW" altLang="en-US" sz="2000" b="1" dirty="0"/>
              <a:t>為</a:t>
            </a:r>
            <a:r>
              <a:rPr lang="zh-TW" altLang="en-US" sz="2000" b="1" dirty="0">
                <a:solidFill>
                  <a:srgbClr val="00B050"/>
                </a:solidFill>
              </a:rPr>
              <a:t>利益</a:t>
            </a:r>
            <a:r>
              <a:rPr lang="zh-TW" altLang="en-US" sz="2000" b="1" dirty="0"/>
              <a:t>。</a:t>
            </a:r>
          </a:p>
          <a:p>
            <a:r>
              <a:rPr lang="zh-TW" altLang="en-US" sz="2000" b="1" dirty="0"/>
              <a:t>	</a:t>
            </a:r>
          </a:p>
        </p:txBody>
      </p:sp>
      <p:graphicFrame>
        <p:nvGraphicFramePr>
          <p:cNvPr id="9" name="表格 8"/>
          <p:cNvGraphicFramePr>
            <a:graphicFrameLocks noGrp="1"/>
          </p:cNvGraphicFramePr>
          <p:nvPr>
            <p:extLst>
              <p:ext uri="{D42A27DB-BD31-4B8C-83A1-F6EECF244321}">
                <p14:modId xmlns:p14="http://schemas.microsoft.com/office/powerpoint/2010/main" val="536356079"/>
              </p:ext>
            </p:extLst>
          </p:nvPr>
        </p:nvGraphicFramePr>
        <p:xfrm>
          <a:off x="144000" y="2532856"/>
          <a:ext cx="8856000" cy="3200400"/>
        </p:xfrm>
        <a:graphic>
          <a:graphicData uri="http://schemas.openxmlformats.org/drawingml/2006/table">
            <a:tbl>
              <a:tblPr firstRow="1" bandRow="1">
                <a:tableStyleId>{5C22544A-7EE6-4342-B048-85BDC9FD1C3A}</a:tableStyleId>
              </a:tblPr>
              <a:tblGrid>
                <a:gridCol w="3131856">
                  <a:extLst>
                    <a:ext uri="{9D8B030D-6E8A-4147-A177-3AD203B41FA5}">
                      <a16:colId xmlns:a16="http://schemas.microsoft.com/office/drawing/2014/main" xmlns="" val="4026378685"/>
                    </a:ext>
                  </a:extLst>
                </a:gridCol>
                <a:gridCol w="1296144">
                  <a:extLst>
                    <a:ext uri="{9D8B030D-6E8A-4147-A177-3AD203B41FA5}">
                      <a16:colId xmlns:a16="http://schemas.microsoft.com/office/drawing/2014/main" xmlns="" val="3786552872"/>
                    </a:ext>
                  </a:extLst>
                </a:gridCol>
                <a:gridCol w="3132000">
                  <a:extLst>
                    <a:ext uri="{9D8B030D-6E8A-4147-A177-3AD203B41FA5}">
                      <a16:colId xmlns:a16="http://schemas.microsoft.com/office/drawing/2014/main" xmlns="" val="4000699970"/>
                    </a:ext>
                  </a:extLst>
                </a:gridCol>
                <a:gridCol w="1296000">
                  <a:extLst>
                    <a:ext uri="{9D8B030D-6E8A-4147-A177-3AD203B41FA5}">
                      <a16:colId xmlns:a16="http://schemas.microsoft.com/office/drawing/2014/main" xmlns="" val="299673211"/>
                    </a:ext>
                  </a:extLst>
                </a:gridCol>
              </a:tblGrid>
              <a:tr h="370840">
                <a:tc gridSpan="2">
                  <a:txBody>
                    <a:bodyPr/>
                    <a:lstStyle/>
                    <a:p>
                      <a:pPr algn="ctr"/>
                      <a:r>
                        <a:rPr lang="zh-TW" altLang="en-US" sz="2000" dirty="0" smtClean="0">
                          <a:solidFill>
                            <a:srgbClr val="002060"/>
                          </a:solidFill>
                        </a:rPr>
                        <a:t>平　溪　公　司</a:t>
                      </a:r>
                      <a:endParaRPr lang="zh-TW" altLang="en-US" sz="20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tc>
                <a:tc gridSpan="2">
                  <a:txBody>
                    <a:bodyPr/>
                    <a:lstStyle/>
                    <a:p>
                      <a:pPr algn="ctr"/>
                      <a:r>
                        <a:rPr lang="zh-TW" altLang="en-US" sz="2000" dirty="0" smtClean="0">
                          <a:solidFill>
                            <a:srgbClr val="002060"/>
                          </a:solidFill>
                        </a:rPr>
                        <a:t>坪　林　公　司</a:t>
                      </a:r>
                      <a:endParaRPr lang="zh-TW" altLang="en-US" sz="20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tc>
                <a:extLst>
                  <a:ext uri="{0D108BD9-81ED-4DB2-BD59-A6C34878D82A}">
                    <a16:rowId xmlns:a16="http://schemas.microsoft.com/office/drawing/2014/main" xmlns="" val="279668977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持有供交易金融資產損益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t>5580</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t>持有供交易金融負債</a:t>
                      </a:r>
                      <a:endParaRPr lang="en-US" altLang="zh-TW" sz="2000" dirty="0" smtClean="0"/>
                    </a:p>
                    <a:p>
                      <a:r>
                        <a:rPr lang="en-US" altLang="zh-TW" sz="2000" dirty="0" smtClean="0"/>
                        <a:t>    </a:t>
                      </a:r>
                      <a:r>
                        <a:rPr lang="zh-TW" altLang="en-US" sz="2000" dirty="0" smtClean="0"/>
                        <a:t>－遠期合約</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2000" dirty="0" smtClean="0"/>
                    </a:p>
                    <a:p>
                      <a:r>
                        <a:rPr lang="en-US" altLang="zh-TW" sz="2000" dirty="0" smtClean="0"/>
                        <a:t>5580</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0020889"/>
                  </a:ext>
                </a:extLst>
              </a:tr>
              <a:tr h="370840">
                <a:tc>
                  <a:txBody>
                    <a:bodyPr/>
                    <a:lstStyle/>
                    <a:p>
                      <a:r>
                        <a:rPr lang="zh-TW" altLang="en-US" sz="2000" dirty="0" smtClean="0"/>
                        <a:t>        持有供交易金融資產</a:t>
                      </a:r>
                      <a:endParaRPr lang="en-US" altLang="zh-TW" sz="2000" dirty="0" smtClean="0"/>
                    </a:p>
                    <a:p>
                      <a:r>
                        <a:rPr lang="zh-TW" altLang="en-US" sz="2000" dirty="0" smtClean="0"/>
                        <a:t>             －遠期合約</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t>        </a:t>
                      </a:r>
                    </a:p>
                    <a:p>
                      <a:r>
                        <a:rPr lang="en-US" altLang="zh-TW" sz="2000" dirty="0" smtClean="0"/>
                        <a:t>         5580</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        持有供交易金融負債</a:t>
                      </a:r>
                      <a:endParaRPr lang="en-US" altLang="zh-TW"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t>            </a:t>
                      </a:r>
                      <a:r>
                        <a:rPr lang="zh-TW" altLang="en-US" sz="2000" dirty="0" smtClean="0"/>
                        <a:t>損益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baseline="0" dirty="0" smtClean="0"/>
                        <a:t>         </a:t>
                      </a:r>
                    </a:p>
                    <a:p>
                      <a:r>
                        <a:rPr lang="en-US" altLang="zh-TW" sz="2000" baseline="0" dirty="0" smtClean="0"/>
                        <a:t>         </a:t>
                      </a:r>
                      <a:r>
                        <a:rPr lang="en-US" altLang="zh-TW" sz="2000" dirty="0" smtClean="0"/>
                        <a:t>5580</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1652898"/>
                  </a:ext>
                </a:extLst>
              </a:tr>
              <a:tr h="370840">
                <a:tc>
                  <a:txBody>
                    <a:bodyPr/>
                    <a:lstStyle/>
                    <a:p>
                      <a:r>
                        <a:rPr lang="zh-TW" altLang="en-US" sz="2000" dirty="0" smtClean="0"/>
                        <a:t>現　　金</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t>2000</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t>持有供交易金融負債</a:t>
                      </a:r>
                      <a:endParaRPr lang="en-US" altLang="zh-TW" sz="2000" dirty="0" smtClean="0"/>
                    </a:p>
                    <a:p>
                      <a:r>
                        <a:rPr lang="en-US" altLang="zh-TW" sz="2000" dirty="0" smtClean="0"/>
                        <a:t>    </a:t>
                      </a:r>
                      <a:r>
                        <a:rPr lang="zh-TW" altLang="en-US" sz="2000" dirty="0" smtClean="0"/>
                        <a:t>－遠期合約</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2000" dirty="0" smtClean="0"/>
                    </a:p>
                    <a:p>
                      <a:r>
                        <a:rPr lang="en-US" altLang="zh-TW" sz="2000" dirty="0" smtClean="0"/>
                        <a:t>2000</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30985086"/>
                  </a:ext>
                </a:extLst>
              </a:tr>
              <a:tr h="370840">
                <a:tc>
                  <a:txBody>
                    <a:bodyPr/>
                    <a:lstStyle/>
                    <a:p>
                      <a:r>
                        <a:rPr lang="zh-TW" altLang="en-US" sz="2000" dirty="0" smtClean="0"/>
                        <a:t>    </a:t>
                      </a:r>
                      <a:r>
                        <a:rPr lang="zh-TW" altLang="en-US" sz="2000" baseline="0" dirty="0" smtClean="0"/>
                        <a:t> </a:t>
                      </a:r>
                      <a:r>
                        <a:rPr lang="zh-TW" altLang="en-US" sz="2000" dirty="0" smtClean="0"/>
                        <a:t>   持有供交易金融資產</a:t>
                      </a:r>
                      <a:endParaRPr lang="en-US" altLang="zh-TW" sz="2000" dirty="0" smtClean="0"/>
                    </a:p>
                    <a:p>
                      <a:r>
                        <a:rPr lang="zh-TW" altLang="en-US" sz="2000" dirty="0" smtClean="0"/>
                        <a:t>            －遠期合約</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t>        </a:t>
                      </a:r>
                    </a:p>
                    <a:p>
                      <a:r>
                        <a:rPr lang="en-US" altLang="zh-TW" sz="2000" dirty="0" smtClean="0"/>
                        <a:t>         2000</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kern="1200" dirty="0" smtClean="0">
                          <a:solidFill>
                            <a:schemeClr val="dk1"/>
                          </a:solidFill>
                          <a:effectLst/>
                          <a:latin typeface="+mn-lt"/>
                          <a:ea typeface="+mn-ea"/>
                          <a:cs typeface="+mn-cs"/>
                        </a:rPr>
                        <a:t>          </a:t>
                      </a:r>
                      <a:r>
                        <a:rPr lang="zh-TW" altLang="zh-TW" sz="1800" kern="1200" dirty="0" smtClean="0">
                          <a:solidFill>
                            <a:schemeClr val="dk1"/>
                          </a:solidFill>
                          <a:effectLst/>
                          <a:latin typeface="+mn-lt"/>
                          <a:ea typeface="+mn-ea"/>
                          <a:cs typeface="+mn-cs"/>
                        </a:rPr>
                        <a:t>現　　金</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dirty="0" smtClean="0"/>
                        <a:t>        </a:t>
                      </a:r>
                      <a:r>
                        <a:rPr lang="en-US" altLang="zh-TW" sz="2000" baseline="0" dirty="0" smtClean="0"/>
                        <a:t> </a:t>
                      </a:r>
                      <a:r>
                        <a:rPr lang="en-US" altLang="zh-TW" sz="2000" dirty="0" smtClean="0"/>
                        <a:t>2000</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69129748"/>
                  </a:ext>
                </a:extLst>
              </a:tr>
            </a:tbl>
          </a:graphicData>
        </a:graphic>
      </p:graphicFrame>
    </p:spTree>
    <p:extLst>
      <p:ext uri="{BB962C8B-B14F-4D97-AF65-F5344CB8AC3E}">
        <p14:creationId xmlns:p14="http://schemas.microsoft.com/office/powerpoint/2010/main" val="3081927411"/>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15</a:t>
            </a:r>
            <a:r>
              <a:rPr lang="zh-TW" altLang="en-US" dirty="0"/>
              <a:t>：買入／賣出股價指數期貨</a:t>
            </a:r>
          </a:p>
        </p:txBody>
      </p:sp>
      <p:sp>
        <p:nvSpPr>
          <p:cNvPr id="3" name="內容版面配置區 2"/>
          <p:cNvSpPr>
            <a:spLocks noGrp="1"/>
          </p:cNvSpPr>
          <p:nvPr>
            <p:ph idx="1"/>
          </p:nvPr>
        </p:nvSpPr>
        <p:spPr>
          <a:xfrm>
            <a:off x="390364" y="1989138"/>
            <a:ext cx="8363272" cy="4608214"/>
          </a:xfrm>
        </p:spPr>
        <p:txBody>
          <a:bodyPr/>
          <a:lstStyle/>
          <a:p>
            <a:pPr marL="0" indent="0">
              <a:lnSpc>
                <a:spcPct val="150000"/>
              </a:lnSpc>
              <a:buNone/>
            </a:pPr>
            <a:r>
              <a:rPr lang="zh-TW" altLang="en-US" sz="2400" dirty="0"/>
              <a:t>白河公司及中埔公司於</a:t>
            </a:r>
            <a:r>
              <a:rPr lang="en-US" altLang="zh-TW" sz="2400" dirty="0"/>
              <a:t>X1</a:t>
            </a:r>
            <a:r>
              <a:rPr lang="zh-TW" altLang="en-US" sz="2400" dirty="0"/>
              <a:t>年</a:t>
            </a:r>
            <a:r>
              <a:rPr lang="en-US" altLang="zh-TW" sz="2400" dirty="0"/>
              <a:t>12</a:t>
            </a:r>
            <a:r>
              <a:rPr lang="zh-TW" altLang="en-US" sz="2400" dirty="0"/>
              <a:t>月</a:t>
            </a:r>
            <a:r>
              <a:rPr lang="en-US" altLang="zh-TW" sz="2400" dirty="0"/>
              <a:t>5</a:t>
            </a:r>
            <a:r>
              <a:rPr lang="zh-TW" altLang="en-US" sz="2400" dirty="0"/>
              <a:t>日分別買入及賣出台指期貨十口（即十單位），合約價值為指數的</a:t>
            </a:r>
            <a:r>
              <a:rPr lang="en-US" altLang="zh-TW" sz="2400" dirty="0"/>
              <a:t>200</a:t>
            </a:r>
            <a:r>
              <a:rPr lang="zh-TW" altLang="en-US" sz="2400" dirty="0"/>
              <a:t>倍，支付保證金各</a:t>
            </a:r>
            <a:r>
              <a:rPr lang="en-US" altLang="zh-TW" sz="2400" dirty="0"/>
              <a:t>$2,000,000</a:t>
            </a:r>
            <a:r>
              <a:rPr lang="zh-TW" altLang="en-US" sz="2400" dirty="0"/>
              <a:t>，當日台股加權股價指數為</a:t>
            </a:r>
            <a:r>
              <a:rPr lang="en-US" altLang="zh-TW" sz="2400" dirty="0"/>
              <a:t>8,100</a:t>
            </a:r>
            <a:r>
              <a:rPr lang="zh-TW" altLang="en-US" sz="2400" dirty="0"/>
              <a:t>點，</a:t>
            </a:r>
            <a:r>
              <a:rPr lang="en-US" altLang="zh-TW" sz="2400" dirty="0"/>
              <a:t>X1</a:t>
            </a:r>
            <a:r>
              <a:rPr lang="zh-TW" altLang="en-US" sz="2400" dirty="0"/>
              <a:t>年</a:t>
            </a:r>
            <a:r>
              <a:rPr lang="en-US" altLang="zh-TW" sz="2400" dirty="0"/>
              <a:t>12</a:t>
            </a:r>
            <a:r>
              <a:rPr lang="zh-TW" altLang="en-US" sz="2400" dirty="0"/>
              <a:t>月</a:t>
            </a:r>
            <a:r>
              <a:rPr lang="en-US" altLang="zh-TW" sz="2400" dirty="0"/>
              <a:t>31</a:t>
            </a:r>
            <a:r>
              <a:rPr lang="zh-TW" altLang="en-US" sz="2400" dirty="0"/>
              <a:t>日台股收盤指數為</a:t>
            </a:r>
            <a:r>
              <a:rPr lang="en-US" altLang="zh-TW" sz="2400" dirty="0"/>
              <a:t>7,900</a:t>
            </a:r>
            <a:r>
              <a:rPr lang="zh-TW" altLang="en-US" sz="2400" dirty="0"/>
              <a:t>點。兩公司均於</a:t>
            </a:r>
            <a:r>
              <a:rPr lang="en-US" altLang="zh-TW" sz="2400" dirty="0"/>
              <a:t>X2</a:t>
            </a:r>
            <a:r>
              <a:rPr lang="zh-TW" altLang="en-US" sz="2400" dirty="0"/>
              <a:t>年</a:t>
            </a:r>
            <a:r>
              <a:rPr lang="en-US" altLang="zh-TW" sz="2400" dirty="0"/>
              <a:t>2</a:t>
            </a:r>
            <a:r>
              <a:rPr lang="zh-TW" altLang="en-US" sz="2400" dirty="0"/>
              <a:t>月</a:t>
            </a:r>
            <a:r>
              <a:rPr lang="en-US" altLang="zh-TW" sz="2400" dirty="0"/>
              <a:t>1</a:t>
            </a:r>
            <a:r>
              <a:rPr lang="zh-TW" altLang="en-US" sz="2400" dirty="0"/>
              <a:t>日平倉（反向賣出／買入，以結清部位），當日台股指數為</a:t>
            </a:r>
            <a:r>
              <a:rPr lang="en-US" altLang="zh-TW" sz="2400" dirty="0"/>
              <a:t>7,600</a:t>
            </a:r>
            <a:r>
              <a:rPr lang="zh-TW" altLang="en-US" sz="2400" dirty="0"/>
              <a:t>點</a:t>
            </a:r>
            <a:r>
              <a:rPr lang="zh-TW" altLang="en-US" sz="2400" dirty="0" smtClean="0"/>
              <a:t>。</a:t>
            </a:r>
            <a:endParaRPr lang="en-US" altLang="zh-TW" sz="2400" dirty="0" smtClean="0"/>
          </a:p>
          <a:p>
            <a:pPr marL="0" indent="0">
              <a:lnSpc>
                <a:spcPct val="150000"/>
              </a:lnSpc>
              <a:buNone/>
            </a:pPr>
            <a:r>
              <a:rPr lang="zh-TW" altLang="en-US" sz="2400" dirty="0" smtClean="0"/>
              <a:t>試</a:t>
            </a:r>
            <a:r>
              <a:rPr lang="zh-TW" altLang="en-US" sz="2400" dirty="0"/>
              <a:t>作兩公司相關期貨交易的分錄。</a:t>
            </a:r>
          </a:p>
        </p:txBody>
      </p:sp>
    </p:spTree>
    <p:extLst>
      <p:ext uri="{BB962C8B-B14F-4D97-AF65-F5344CB8AC3E}">
        <p14:creationId xmlns:p14="http://schemas.microsoft.com/office/powerpoint/2010/main" val="2250479037"/>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130721139"/>
              </p:ext>
            </p:extLst>
          </p:nvPr>
        </p:nvGraphicFramePr>
        <p:xfrm>
          <a:off x="144000" y="1196752"/>
          <a:ext cx="8613758" cy="557784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xmlns="" val="97603215"/>
                    </a:ext>
                  </a:extLst>
                </a:gridCol>
                <a:gridCol w="2340000">
                  <a:extLst>
                    <a:ext uri="{9D8B030D-6E8A-4147-A177-3AD203B41FA5}">
                      <a16:colId xmlns:a16="http://schemas.microsoft.com/office/drawing/2014/main" xmlns="" val="4026378685"/>
                    </a:ext>
                  </a:extLst>
                </a:gridCol>
                <a:gridCol w="1440000">
                  <a:extLst>
                    <a:ext uri="{9D8B030D-6E8A-4147-A177-3AD203B41FA5}">
                      <a16:colId xmlns:a16="http://schemas.microsoft.com/office/drawing/2014/main" xmlns="" val="3786552872"/>
                    </a:ext>
                  </a:extLst>
                </a:gridCol>
                <a:gridCol w="2313758">
                  <a:extLst>
                    <a:ext uri="{9D8B030D-6E8A-4147-A177-3AD203B41FA5}">
                      <a16:colId xmlns:a16="http://schemas.microsoft.com/office/drawing/2014/main" xmlns="" val="4000699970"/>
                    </a:ext>
                  </a:extLst>
                </a:gridCol>
                <a:gridCol w="1440000">
                  <a:extLst>
                    <a:ext uri="{9D8B030D-6E8A-4147-A177-3AD203B41FA5}">
                      <a16:colId xmlns:a16="http://schemas.microsoft.com/office/drawing/2014/main" xmlns="" val="299673211"/>
                    </a:ext>
                  </a:extLst>
                </a:gridCol>
              </a:tblGrid>
              <a:tr h="370840">
                <a:tc>
                  <a:txBody>
                    <a:bodyPr/>
                    <a:lstStyle/>
                    <a:p>
                      <a:pPr algn="ctr"/>
                      <a:endParaRPr lang="zh-TW" altLang="en-US" sz="20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TW" altLang="en-US" sz="2000" dirty="0" smtClean="0">
                          <a:solidFill>
                            <a:srgbClr val="002060"/>
                          </a:solidFill>
                        </a:rPr>
                        <a:t>白河公司（買入期貨）</a:t>
                      </a:r>
                      <a:endParaRPr lang="zh-TW" altLang="en-US" sz="20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tc>
                <a:tc gridSpan="2">
                  <a:txBody>
                    <a:bodyPr/>
                    <a:lstStyle/>
                    <a:p>
                      <a:pPr algn="ctr"/>
                      <a:r>
                        <a:rPr lang="zh-TW" altLang="en-US" sz="2000" dirty="0" smtClean="0">
                          <a:solidFill>
                            <a:srgbClr val="002060"/>
                          </a:solidFill>
                        </a:rPr>
                        <a:t>中埔公司（賣出期貨）</a:t>
                      </a:r>
                      <a:endParaRPr lang="zh-TW" altLang="en-US" sz="20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tc>
                <a:extLst>
                  <a:ext uri="{0D108BD9-81ED-4DB2-BD59-A6C34878D82A}">
                    <a16:rowId xmlns:a16="http://schemas.microsoft.com/office/drawing/2014/main" xmlns="" val="279668977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t>X1/12/ 5</a:t>
                      </a:r>
                      <a:endParaRPr lang="zh-TW" altLang="en-US" sz="20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存出保證金</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dirty="0" smtClean="0"/>
                        <a:t>2,000,000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存出保證金</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dirty="0" smtClean="0"/>
                        <a:t>2,000,000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0020889"/>
                  </a:ext>
                </a:extLst>
              </a:tr>
              <a:tr h="370840">
                <a:tc>
                  <a:txBody>
                    <a:bodyPr/>
                    <a:lstStyle/>
                    <a:p>
                      <a:endParaRPr lang="zh-TW" altLang="en-US" sz="20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現　　金</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a:t>
                      </a:r>
                      <a:r>
                        <a:rPr lang="en-US" altLang="zh-TW" sz="1800" dirty="0" smtClean="0"/>
                        <a:t>2,000,000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現　　金</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a:t>
                      </a:r>
                      <a:r>
                        <a:rPr lang="en-US" altLang="zh-TW" sz="1800" dirty="0" smtClean="0"/>
                        <a:t>2,000,000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165289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t>    12/ 31</a:t>
                      </a:r>
                      <a:endParaRPr lang="zh-TW" altLang="en-US" sz="20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持有供交易金融負債</a:t>
                      </a:r>
                      <a:endParaRPr lang="en-US" altLang="zh-TW" sz="1800" dirty="0" smtClean="0"/>
                    </a:p>
                    <a:p>
                      <a:r>
                        <a:rPr lang="zh-TW" altLang="en-US" sz="1800" dirty="0" smtClean="0"/>
                        <a:t>    損益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a:t>
                      </a:r>
                      <a:r>
                        <a:rPr lang="en-US" altLang="zh-TW" sz="1800" dirty="0" smtClean="0"/>
                        <a:t>400,000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持有供交易金融資產</a:t>
                      </a:r>
                      <a:endParaRPr lang="en-US" altLang="zh-TW" sz="1800" dirty="0" smtClean="0"/>
                    </a:p>
                    <a:p>
                      <a:r>
                        <a:rPr lang="en-US" altLang="zh-TW" sz="1800" dirty="0" smtClean="0"/>
                        <a:t>    </a:t>
                      </a:r>
                      <a:r>
                        <a:rPr lang="zh-TW" altLang="en-US" sz="1800" dirty="0" smtClean="0"/>
                        <a:t>－台指期貨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a:t>
                      </a:r>
                      <a:r>
                        <a:rPr lang="en-US" altLang="zh-TW" sz="1800" dirty="0" smtClean="0"/>
                        <a:t>400,000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30985086"/>
                  </a:ext>
                </a:extLst>
              </a:tr>
              <a:tr h="370840">
                <a:tc>
                  <a:txBody>
                    <a:bodyPr/>
                    <a:lstStyle/>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持有供交易金融</a:t>
                      </a:r>
                      <a:endParaRPr lang="en-US" altLang="zh-TW" sz="1800" dirty="0" smtClean="0"/>
                    </a:p>
                    <a:p>
                      <a:r>
                        <a:rPr lang="en-US" altLang="zh-TW" sz="1800" baseline="0" dirty="0" smtClean="0"/>
                        <a:t>         </a:t>
                      </a:r>
                      <a:r>
                        <a:rPr lang="zh-TW" altLang="en-US" sz="1800" dirty="0" smtClean="0"/>
                        <a:t>負債－台指期貨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kern="1200" dirty="0" smtClean="0">
                        <a:solidFill>
                          <a:schemeClr val="dk1"/>
                        </a:solidFill>
                        <a:effectLst/>
                        <a:latin typeface="+mn-lt"/>
                        <a:ea typeface="+mn-ea"/>
                        <a:cs typeface="+mn-cs"/>
                      </a:endParaRPr>
                    </a:p>
                    <a:p>
                      <a:r>
                        <a:rPr lang="zh-TW" altLang="en-US" sz="1800" kern="1200" dirty="0" smtClean="0">
                          <a:solidFill>
                            <a:schemeClr val="dk1"/>
                          </a:solidFill>
                          <a:effectLst/>
                          <a:latin typeface="+mn-lt"/>
                          <a:ea typeface="+mn-ea"/>
                          <a:cs typeface="+mn-cs"/>
                        </a:rPr>
                        <a:t>        </a:t>
                      </a:r>
                      <a:r>
                        <a:rPr lang="en-US" altLang="zh-TW" sz="1800" kern="1200" dirty="0" smtClean="0">
                          <a:solidFill>
                            <a:schemeClr val="dk1"/>
                          </a:solidFill>
                          <a:effectLst/>
                          <a:latin typeface="+mn-lt"/>
                          <a:ea typeface="+mn-ea"/>
                          <a:cs typeface="+mn-cs"/>
                        </a:rPr>
                        <a:t>400,000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持有供交易金融</a:t>
                      </a:r>
                      <a:endParaRPr lang="en-US" altLang="zh-TW" sz="1800" dirty="0" smtClean="0"/>
                    </a:p>
                    <a:p>
                      <a:r>
                        <a:rPr lang="en-US" altLang="zh-TW" sz="1800" dirty="0" smtClean="0"/>
                        <a:t>            </a:t>
                      </a:r>
                      <a:r>
                        <a:rPr lang="zh-TW" altLang="en-US" sz="1800" dirty="0" smtClean="0"/>
                        <a:t>資產損益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kern="1200" dirty="0" smtClean="0">
                        <a:solidFill>
                          <a:schemeClr val="dk1"/>
                        </a:solidFill>
                        <a:effectLst/>
                        <a:latin typeface="+mn-lt"/>
                        <a:ea typeface="+mn-ea"/>
                        <a:cs typeface="+mn-cs"/>
                      </a:endParaRPr>
                    </a:p>
                    <a:p>
                      <a:r>
                        <a:rPr lang="zh-TW" altLang="en-US" sz="1800" kern="1200" dirty="0" smtClean="0">
                          <a:solidFill>
                            <a:schemeClr val="dk1"/>
                          </a:solidFill>
                          <a:effectLst/>
                          <a:latin typeface="+mn-lt"/>
                          <a:ea typeface="+mn-ea"/>
                          <a:cs typeface="+mn-cs"/>
                        </a:rPr>
                        <a:t>        </a:t>
                      </a:r>
                      <a:r>
                        <a:rPr lang="en-US" altLang="zh-TW" sz="1800" kern="1200" dirty="0" smtClean="0">
                          <a:solidFill>
                            <a:schemeClr val="dk1"/>
                          </a:solidFill>
                          <a:effectLst/>
                          <a:latin typeface="+mn-lt"/>
                          <a:ea typeface="+mn-ea"/>
                          <a:cs typeface="+mn-cs"/>
                        </a:rPr>
                        <a:t>400,000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69129748"/>
                  </a:ext>
                </a:extLst>
              </a:tr>
              <a:tr h="370840">
                <a:tc>
                  <a:txBody>
                    <a:bodyPr/>
                    <a:lstStyle/>
                    <a:p>
                      <a:r>
                        <a:rPr lang="en-US" altLang="zh-TW" sz="2000" dirty="0" smtClean="0"/>
                        <a:t>X2/ 2/ 1</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持有供交易金融負債</a:t>
                      </a:r>
                      <a:endParaRPr lang="en-US" altLang="zh-TW" sz="1800" dirty="0" smtClean="0"/>
                    </a:p>
                    <a:p>
                      <a:r>
                        <a:rPr lang="zh-TW" altLang="en-US" sz="1800" dirty="0" smtClean="0"/>
                        <a:t>    損益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a:t>
                      </a:r>
                      <a:r>
                        <a:rPr lang="en-US" altLang="zh-TW" sz="1800" dirty="0" smtClean="0"/>
                        <a:t>600,000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持有供交易金融資產</a:t>
                      </a:r>
                      <a:endParaRPr lang="en-US" altLang="zh-TW" sz="1800" dirty="0" smtClean="0"/>
                    </a:p>
                    <a:p>
                      <a:r>
                        <a:rPr lang="en-US" altLang="zh-TW" sz="1800" dirty="0" smtClean="0"/>
                        <a:t>    </a:t>
                      </a:r>
                      <a:r>
                        <a:rPr lang="zh-TW" altLang="en-US" sz="1800" dirty="0" smtClean="0"/>
                        <a:t>－台指期貨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a:t>
                      </a:r>
                      <a:r>
                        <a:rPr lang="en-US" altLang="zh-TW" sz="1800" dirty="0" smtClean="0"/>
                        <a:t>600,000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85145807"/>
                  </a:ext>
                </a:extLst>
              </a:tr>
              <a:tr h="370840">
                <a:tc>
                  <a:txBody>
                    <a:bodyPr/>
                    <a:lstStyle/>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持有供交易金融</a:t>
                      </a:r>
                      <a:endParaRPr lang="en-US" altLang="zh-TW" sz="1800" dirty="0" smtClean="0"/>
                    </a:p>
                    <a:p>
                      <a:r>
                        <a:rPr lang="en-US" altLang="zh-TW" sz="1800" baseline="0" dirty="0" smtClean="0"/>
                        <a:t>         </a:t>
                      </a:r>
                      <a:r>
                        <a:rPr lang="zh-TW" altLang="en-US" sz="1800" dirty="0" smtClean="0"/>
                        <a:t>負債－台指期貨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kern="1200" dirty="0" smtClean="0">
                        <a:solidFill>
                          <a:schemeClr val="dk1"/>
                        </a:solidFill>
                        <a:effectLst/>
                        <a:latin typeface="+mn-lt"/>
                        <a:ea typeface="+mn-ea"/>
                        <a:cs typeface="+mn-cs"/>
                      </a:endParaRPr>
                    </a:p>
                    <a:p>
                      <a:r>
                        <a:rPr lang="zh-TW" altLang="en-US" sz="1800" kern="1200" dirty="0" smtClean="0">
                          <a:solidFill>
                            <a:schemeClr val="dk1"/>
                          </a:solidFill>
                          <a:effectLst/>
                          <a:latin typeface="+mn-lt"/>
                          <a:ea typeface="+mn-ea"/>
                          <a:cs typeface="+mn-cs"/>
                        </a:rPr>
                        <a:t>        </a:t>
                      </a:r>
                      <a:r>
                        <a:rPr lang="en-US" altLang="zh-TW" sz="1800" kern="1200" dirty="0" smtClean="0">
                          <a:solidFill>
                            <a:schemeClr val="dk1"/>
                          </a:solidFill>
                          <a:effectLst/>
                          <a:latin typeface="+mn-lt"/>
                          <a:ea typeface="+mn-ea"/>
                          <a:cs typeface="+mn-cs"/>
                        </a:rPr>
                        <a:t>600,000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持有供交易金融</a:t>
                      </a:r>
                      <a:endParaRPr lang="en-US" altLang="zh-TW" sz="1800" dirty="0" smtClean="0"/>
                    </a:p>
                    <a:p>
                      <a:r>
                        <a:rPr lang="en-US" altLang="zh-TW" sz="1800" dirty="0" smtClean="0"/>
                        <a:t>            </a:t>
                      </a:r>
                      <a:r>
                        <a:rPr lang="zh-TW" altLang="en-US" sz="1800" dirty="0" smtClean="0"/>
                        <a:t>資產損益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kern="1200" dirty="0" smtClean="0">
                        <a:solidFill>
                          <a:schemeClr val="dk1"/>
                        </a:solidFill>
                        <a:effectLst/>
                        <a:latin typeface="+mn-lt"/>
                        <a:ea typeface="+mn-ea"/>
                        <a:cs typeface="+mn-cs"/>
                      </a:endParaRPr>
                    </a:p>
                    <a:p>
                      <a:r>
                        <a:rPr lang="zh-TW" altLang="en-US" sz="1800" kern="1200" dirty="0" smtClean="0">
                          <a:solidFill>
                            <a:schemeClr val="dk1"/>
                          </a:solidFill>
                          <a:effectLst/>
                          <a:latin typeface="+mn-lt"/>
                          <a:ea typeface="+mn-ea"/>
                          <a:cs typeface="+mn-cs"/>
                        </a:rPr>
                        <a:t>        </a:t>
                      </a:r>
                      <a:r>
                        <a:rPr lang="en-US" altLang="zh-TW" sz="1800" kern="1200" dirty="0" smtClean="0">
                          <a:solidFill>
                            <a:schemeClr val="dk1"/>
                          </a:solidFill>
                          <a:effectLst/>
                          <a:latin typeface="+mn-lt"/>
                          <a:ea typeface="+mn-ea"/>
                          <a:cs typeface="+mn-cs"/>
                        </a:rPr>
                        <a:t>600,000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27985750"/>
                  </a:ext>
                </a:extLst>
              </a:tr>
              <a:tr h="370840">
                <a:tc>
                  <a:txBody>
                    <a:bodyPr/>
                    <a:lstStyle/>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現　　金</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dirty="0" smtClean="0"/>
                        <a:t>1,000,000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zh-TW" sz="1800" kern="1200" dirty="0" smtClean="0">
                          <a:solidFill>
                            <a:schemeClr val="dk1"/>
                          </a:solidFill>
                          <a:effectLst/>
                          <a:latin typeface="+mn-lt"/>
                          <a:ea typeface="+mn-ea"/>
                          <a:cs typeface="+mn-cs"/>
                        </a:rPr>
                        <a:t>現　　金</a:t>
                      </a:r>
                      <a:endParaRPr lang="zh-TW" altLang="en-US" sz="18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dirty="0" smtClean="0"/>
                        <a:t>1,000,000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62174684"/>
                  </a:ext>
                </a:extLst>
              </a:tr>
              <a:tr h="370840">
                <a:tc>
                  <a:txBody>
                    <a:bodyPr/>
                    <a:lstStyle/>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持有供交易金融負債</a:t>
                      </a:r>
                      <a:endParaRPr lang="en-US" altLang="zh-TW" sz="1800" dirty="0" smtClean="0"/>
                    </a:p>
                    <a:p>
                      <a:r>
                        <a:rPr lang="en-US" altLang="zh-TW" sz="1800" dirty="0" smtClean="0"/>
                        <a:t>    </a:t>
                      </a:r>
                      <a:r>
                        <a:rPr lang="zh-TW" altLang="en-US" sz="1800" dirty="0" smtClean="0"/>
                        <a:t>－台指期貨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dirty="0" smtClean="0"/>
                        <a:t>1,000,000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持有供交易金融</a:t>
                      </a:r>
                      <a:endParaRPr lang="en-US" altLang="zh-TW" sz="1800" dirty="0" smtClean="0"/>
                    </a:p>
                    <a:p>
                      <a:r>
                        <a:rPr lang="en-US" altLang="zh-TW" sz="1800" baseline="0" dirty="0" smtClean="0"/>
                        <a:t>         </a:t>
                      </a:r>
                      <a:r>
                        <a:rPr lang="zh-TW" altLang="en-US" sz="1800" dirty="0" smtClean="0"/>
                        <a:t>資產－台指期貨</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dirty="0" smtClean="0"/>
                        <a:t>     </a:t>
                      </a:r>
                    </a:p>
                    <a:p>
                      <a:r>
                        <a:rPr lang="en-US" altLang="zh-TW" sz="1800" dirty="0" smtClean="0"/>
                        <a:t>     1,000,000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1328092"/>
                  </a:ext>
                </a:extLst>
              </a:tr>
              <a:tr h="370840">
                <a:tc>
                  <a:txBody>
                    <a:bodyPr/>
                    <a:lstStyle/>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存出保證金</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a:t>
                      </a:r>
                      <a:r>
                        <a:rPr lang="en-US" altLang="zh-TW" sz="1800" dirty="0" smtClean="0"/>
                        <a:t>2,000,000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mn-lt"/>
                          <a:ea typeface="+mn-ea"/>
                          <a:cs typeface="+mn-cs"/>
                        </a:rPr>
                        <a:t>現　　金</a:t>
                      </a:r>
                      <a:endParaRPr lang="zh-TW" altLang="en-US" sz="18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dirty="0" smtClean="0"/>
                        <a:t>2,000,000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87946997"/>
                  </a:ext>
                </a:extLst>
              </a:tr>
              <a:tr h="370840">
                <a:tc>
                  <a:txBody>
                    <a:bodyPr/>
                    <a:lstStyle/>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kern="1200" dirty="0" smtClean="0">
                          <a:solidFill>
                            <a:schemeClr val="dk1"/>
                          </a:solidFill>
                          <a:effectLst/>
                          <a:latin typeface="+mn-lt"/>
                          <a:ea typeface="+mn-ea"/>
                          <a:cs typeface="+mn-cs"/>
                        </a:rPr>
                        <a:t>       </a:t>
                      </a:r>
                      <a:r>
                        <a:rPr lang="zh-TW" altLang="zh-TW" sz="1800" kern="1200" dirty="0" smtClean="0">
                          <a:solidFill>
                            <a:schemeClr val="dk1"/>
                          </a:solidFill>
                          <a:effectLst/>
                          <a:latin typeface="+mn-lt"/>
                          <a:ea typeface="+mn-ea"/>
                          <a:cs typeface="+mn-cs"/>
                        </a:rPr>
                        <a:t>存出保證金</a:t>
                      </a:r>
                      <a:endParaRPr lang="zh-TW" altLang="en-US" sz="18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dirty="0" smtClean="0"/>
                        <a:t>     2,000,000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23982525"/>
                  </a:ext>
                </a:extLst>
              </a:tr>
            </a:tbl>
          </a:graphicData>
        </a:graphic>
      </p:graphicFrame>
    </p:spTree>
    <p:extLst>
      <p:ext uri="{BB962C8B-B14F-4D97-AF65-F5344CB8AC3E}">
        <p14:creationId xmlns:p14="http://schemas.microsoft.com/office/powerpoint/2010/main" val="1844418702"/>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16</a:t>
            </a:r>
            <a:r>
              <a:rPr lang="zh-TW" altLang="en-US" dirty="0"/>
              <a:t>：買進／賣出股份買權</a:t>
            </a:r>
          </a:p>
        </p:txBody>
      </p:sp>
      <p:sp>
        <p:nvSpPr>
          <p:cNvPr id="3" name="內容版面配置區 2"/>
          <p:cNvSpPr>
            <a:spLocks noGrp="1"/>
          </p:cNvSpPr>
          <p:nvPr>
            <p:ph idx="1"/>
          </p:nvPr>
        </p:nvSpPr>
        <p:spPr>
          <a:xfrm>
            <a:off x="144000" y="1989138"/>
            <a:ext cx="8856000" cy="4608214"/>
          </a:xfrm>
        </p:spPr>
        <p:txBody>
          <a:bodyPr/>
          <a:lstStyle/>
          <a:p>
            <a:pPr marL="0" indent="0">
              <a:buNone/>
            </a:pPr>
            <a:r>
              <a:rPr lang="en-US" altLang="zh-TW" sz="2400" dirty="0"/>
              <a:t>X1</a:t>
            </a:r>
            <a:r>
              <a:rPr lang="zh-TW" altLang="en-US" sz="2400" dirty="0"/>
              <a:t>年</a:t>
            </a:r>
            <a:r>
              <a:rPr lang="en-US" altLang="zh-TW" sz="2400" dirty="0"/>
              <a:t>2</a:t>
            </a:r>
            <a:r>
              <a:rPr lang="zh-TW" altLang="en-US" sz="2400" dirty="0"/>
              <a:t>月</a:t>
            </a:r>
            <a:r>
              <a:rPr lang="en-US" altLang="zh-TW" sz="2400" dirty="0"/>
              <a:t>1</a:t>
            </a:r>
            <a:r>
              <a:rPr lang="zh-TW" altLang="en-US" sz="2400" dirty="0"/>
              <a:t>日忠孝公司賣出鴻海普通股</a:t>
            </a:r>
            <a:r>
              <a:rPr lang="en-US" altLang="zh-TW" sz="2400" dirty="0"/>
              <a:t>1,000</a:t>
            </a:r>
            <a:r>
              <a:rPr lang="zh-TW" altLang="en-US" sz="2400" dirty="0"/>
              <a:t>股的歐式買權（到期日才能行使）給仁愛公司，到期日為</a:t>
            </a:r>
            <a:r>
              <a:rPr lang="en-US" altLang="zh-TW" sz="2400" dirty="0"/>
              <a:t>X2</a:t>
            </a:r>
            <a:r>
              <a:rPr lang="zh-TW" altLang="en-US" sz="2400" dirty="0"/>
              <a:t>年</a:t>
            </a:r>
            <a:r>
              <a:rPr lang="en-US" altLang="zh-TW" sz="2400" dirty="0"/>
              <a:t>1</a:t>
            </a:r>
            <a:r>
              <a:rPr lang="zh-TW" altLang="en-US" sz="2400" dirty="0"/>
              <a:t>月</a:t>
            </a:r>
            <a:r>
              <a:rPr lang="en-US" altLang="zh-TW" sz="2400" dirty="0"/>
              <a:t>31</a:t>
            </a:r>
            <a:r>
              <a:rPr lang="zh-TW" altLang="en-US" sz="2400" dirty="0"/>
              <a:t>日，履約價格為</a:t>
            </a:r>
            <a:r>
              <a:rPr lang="en-US" altLang="zh-TW" sz="2400" dirty="0"/>
              <a:t>$98</a:t>
            </a:r>
            <a:r>
              <a:rPr lang="zh-TW" altLang="en-US" sz="2400" dirty="0"/>
              <a:t>，約定以現金淨額交割，並收取權利金</a:t>
            </a:r>
            <a:r>
              <a:rPr lang="en-US" altLang="zh-TW" sz="2400" dirty="0"/>
              <a:t>$5,000</a:t>
            </a:r>
            <a:r>
              <a:rPr lang="zh-TW" altLang="en-US" sz="2400" dirty="0"/>
              <a:t>。相關資料如下</a:t>
            </a:r>
            <a:r>
              <a:rPr lang="zh-TW" altLang="en-US" sz="2400" dirty="0" smtClean="0"/>
              <a:t>：</a:t>
            </a:r>
            <a:endParaRPr lang="en-US" altLang="zh-TW" sz="2400" dirty="0" smtClean="0"/>
          </a:p>
          <a:p>
            <a:pPr marL="0" indent="0">
              <a:buNone/>
            </a:pPr>
            <a:endParaRPr lang="en-US" altLang="zh-TW" sz="2400" dirty="0"/>
          </a:p>
          <a:p>
            <a:pPr marL="0" indent="0">
              <a:buNone/>
            </a:pPr>
            <a:endParaRPr lang="en-US" altLang="zh-TW" sz="2400" dirty="0" smtClean="0"/>
          </a:p>
          <a:p>
            <a:pPr marL="0" indent="0">
              <a:buNone/>
            </a:pPr>
            <a:endParaRPr lang="en-US" altLang="zh-TW" sz="2400" dirty="0"/>
          </a:p>
          <a:p>
            <a:pPr marL="0" indent="0">
              <a:buNone/>
            </a:pPr>
            <a:endParaRPr lang="en-US" altLang="zh-TW" sz="2400" dirty="0" smtClean="0"/>
          </a:p>
          <a:p>
            <a:pPr marL="0" indent="0">
              <a:buNone/>
            </a:pPr>
            <a:endParaRPr lang="en-US" altLang="zh-TW" sz="2400" dirty="0"/>
          </a:p>
          <a:p>
            <a:pPr marL="0" indent="0">
              <a:buNone/>
            </a:pPr>
            <a:endParaRPr lang="en-US" altLang="zh-TW" sz="1800" dirty="0" smtClean="0"/>
          </a:p>
          <a:p>
            <a:pPr marL="0" indent="0">
              <a:buNone/>
            </a:pPr>
            <a:endParaRPr lang="en-US" altLang="zh-TW" sz="1800" dirty="0" smtClean="0"/>
          </a:p>
          <a:p>
            <a:pPr marL="0" indent="0">
              <a:buNone/>
            </a:pPr>
            <a:endParaRPr lang="zh-TW" altLang="en-US" sz="2400" dirty="0"/>
          </a:p>
        </p:txBody>
      </p:sp>
      <p:graphicFrame>
        <p:nvGraphicFramePr>
          <p:cNvPr id="5" name="表格 4"/>
          <p:cNvGraphicFramePr>
            <a:graphicFrameLocks noGrp="1"/>
          </p:cNvGraphicFramePr>
          <p:nvPr>
            <p:extLst>
              <p:ext uri="{D42A27DB-BD31-4B8C-83A1-F6EECF244321}">
                <p14:modId xmlns:p14="http://schemas.microsoft.com/office/powerpoint/2010/main" val="2134030960"/>
              </p:ext>
            </p:extLst>
          </p:nvPr>
        </p:nvGraphicFramePr>
        <p:xfrm>
          <a:off x="882000" y="3140968"/>
          <a:ext cx="7380000" cy="3322320"/>
        </p:xfrm>
        <a:graphic>
          <a:graphicData uri="http://schemas.openxmlformats.org/drawingml/2006/table">
            <a:tbl>
              <a:tblPr bandRow="1">
                <a:tableStyleId>{5C22544A-7EE6-4342-B048-85BDC9FD1C3A}</a:tableStyleId>
              </a:tblPr>
              <a:tblGrid>
                <a:gridCol w="1512000">
                  <a:extLst>
                    <a:ext uri="{9D8B030D-6E8A-4147-A177-3AD203B41FA5}">
                      <a16:colId xmlns:a16="http://schemas.microsoft.com/office/drawing/2014/main" xmlns="" val="3345203464"/>
                    </a:ext>
                  </a:extLst>
                </a:gridCol>
                <a:gridCol w="3960000">
                  <a:extLst>
                    <a:ext uri="{9D8B030D-6E8A-4147-A177-3AD203B41FA5}">
                      <a16:colId xmlns:a16="http://schemas.microsoft.com/office/drawing/2014/main" xmlns="" val="3009823739"/>
                    </a:ext>
                  </a:extLst>
                </a:gridCol>
                <a:gridCol w="1440000">
                  <a:extLst>
                    <a:ext uri="{9D8B030D-6E8A-4147-A177-3AD203B41FA5}">
                      <a16:colId xmlns:a16="http://schemas.microsoft.com/office/drawing/2014/main" xmlns="" val="558981271"/>
                    </a:ext>
                  </a:extLst>
                </a:gridCol>
                <a:gridCol w="468000">
                  <a:extLst>
                    <a:ext uri="{9D8B030D-6E8A-4147-A177-3AD203B41FA5}">
                      <a16:colId xmlns:a16="http://schemas.microsoft.com/office/drawing/2014/main" xmlns="" val="1452321256"/>
                    </a:ext>
                  </a:extLst>
                </a:gridCol>
              </a:tblGrid>
              <a:tr h="1368152">
                <a:tc>
                  <a:txBody>
                    <a:bodyPr/>
                    <a:lstStyle/>
                    <a:p>
                      <a:pPr algn="r"/>
                      <a:r>
                        <a:rPr lang="en-US" altLang="zh-TW" sz="2000" dirty="0" smtClean="0"/>
                        <a:t>X1/ 2/ 1</a:t>
                      </a:r>
                    </a:p>
                    <a:p>
                      <a:pPr algn="r"/>
                      <a:r>
                        <a:rPr lang="en-US" altLang="zh-TW" sz="2000" dirty="0" smtClean="0"/>
                        <a:t>12/31</a:t>
                      </a:r>
                    </a:p>
                    <a:p>
                      <a:pPr algn="r"/>
                      <a:r>
                        <a:rPr lang="en-US" altLang="zh-TW" sz="2000" dirty="0" smtClean="0"/>
                        <a:t>X2/ 1/31</a:t>
                      </a:r>
                    </a:p>
                    <a:p>
                      <a:pPr algn="r"/>
                      <a:r>
                        <a:rPr lang="en-US" altLang="zh-TW" sz="2000" dirty="0" smtClean="0"/>
                        <a:t>1/31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pPr>
                      <a:r>
                        <a:rPr lang="zh-TW" altLang="en-US" sz="2000" dirty="0" smtClean="0"/>
                        <a:t>  鴻海公司普通股每股市價</a:t>
                      </a:r>
                    </a:p>
                    <a:p>
                      <a:pPr>
                        <a:lnSpc>
                          <a:spcPct val="120000"/>
                        </a:lnSpc>
                      </a:pPr>
                      <a:r>
                        <a:rPr lang="zh-TW" altLang="en-US" sz="2000" dirty="0" smtClean="0"/>
                        <a:t>  鴻海公司普通股每股市價</a:t>
                      </a:r>
                    </a:p>
                    <a:p>
                      <a:pPr>
                        <a:lnSpc>
                          <a:spcPct val="120000"/>
                        </a:lnSpc>
                      </a:pPr>
                      <a:r>
                        <a:rPr lang="zh-TW" altLang="en-US" sz="2000" dirty="0" smtClean="0"/>
                        <a:t>  鴻海公司普通股每股市價</a:t>
                      </a:r>
                    </a:p>
                    <a:p>
                      <a:pPr>
                        <a:lnSpc>
                          <a:spcPct val="120000"/>
                        </a:lnSpc>
                      </a:pPr>
                      <a:r>
                        <a:rPr lang="zh-TW" altLang="en-US" sz="2000" dirty="0" smtClean="0"/>
                        <a:t>  履約價格</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TW" sz="2000" dirty="0" smtClean="0"/>
                        <a:t>$ 98</a:t>
                      </a:r>
                    </a:p>
                    <a:p>
                      <a:pPr algn="r"/>
                      <a:r>
                        <a:rPr lang="en-US" altLang="zh-TW" sz="2000" dirty="0" smtClean="0"/>
                        <a:t>100</a:t>
                      </a:r>
                    </a:p>
                    <a:p>
                      <a:pPr algn="r"/>
                      <a:r>
                        <a:rPr lang="en-US" altLang="zh-TW" sz="2000" dirty="0" smtClean="0"/>
                        <a:t>102</a:t>
                      </a:r>
                    </a:p>
                    <a:p>
                      <a:pPr algn="r"/>
                      <a:r>
                        <a:rPr lang="en-US" altLang="zh-TW" sz="2000" dirty="0" smtClean="0"/>
                        <a:t>98</a:t>
                      </a:r>
                    </a:p>
                    <a:p>
                      <a:pPr algn="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86114052"/>
                  </a:ext>
                </a:extLst>
              </a:tr>
              <a:tr h="335715">
                <a:tc gridSpan="2">
                  <a:txBody>
                    <a:bodyPr/>
                    <a:lstStyle/>
                    <a:p>
                      <a:pPr algn="ctr"/>
                      <a:r>
                        <a:rPr lang="zh-TW" altLang="en-US" sz="2000" b="1" dirty="0" smtClean="0"/>
                        <a:t>買權合約名目股數</a:t>
                      </a:r>
                      <a:endParaRPr lang="zh-TW" altLang="en-US" sz="20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tc>
                <a:tc>
                  <a:txBody>
                    <a:bodyPr/>
                    <a:lstStyle/>
                    <a:p>
                      <a:pPr algn="r"/>
                      <a:r>
                        <a:rPr lang="en-US" altLang="zh-TW" sz="2000" dirty="0" smtClean="0"/>
                        <a:t>1,000</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000" dirty="0" smtClean="0"/>
                        <a:t>股</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08009377"/>
                  </a:ext>
                </a:extLst>
              </a:tr>
              <a:tr h="1076126">
                <a:tc>
                  <a:txBody>
                    <a:bodyPr/>
                    <a:lstStyle/>
                    <a:p>
                      <a:pPr algn="r"/>
                      <a:r>
                        <a:rPr lang="en-US" altLang="zh-TW" sz="2000" dirty="0" smtClean="0"/>
                        <a:t>X1/ 2/ 1</a:t>
                      </a:r>
                    </a:p>
                    <a:p>
                      <a:pPr algn="r"/>
                      <a:r>
                        <a:rPr lang="en-US" altLang="zh-TW" sz="2000" dirty="0" smtClean="0"/>
                        <a:t>12/31</a:t>
                      </a:r>
                    </a:p>
                    <a:p>
                      <a:pPr algn="r"/>
                      <a:r>
                        <a:rPr lang="en-US" altLang="zh-TW" sz="2000" dirty="0" smtClean="0"/>
                        <a:t>X1/ 1/31</a:t>
                      </a:r>
                    </a:p>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20000"/>
                        </a:lnSpc>
                      </a:pPr>
                      <a:r>
                        <a:rPr lang="zh-TW" altLang="en-US" sz="2000" dirty="0" smtClean="0"/>
                        <a:t>  買權的時間價值</a:t>
                      </a:r>
                    </a:p>
                    <a:p>
                      <a:pPr>
                        <a:lnSpc>
                          <a:spcPct val="120000"/>
                        </a:lnSpc>
                      </a:pPr>
                      <a:r>
                        <a:rPr lang="zh-TW" altLang="en-US" sz="2000" dirty="0" smtClean="0"/>
                        <a:t>  買權的時間價值</a:t>
                      </a:r>
                    </a:p>
                    <a:p>
                      <a:pPr>
                        <a:lnSpc>
                          <a:spcPct val="120000"/>
                        </a:lnSpc>
                      </a:pPr>
                      <a:r>
                        <a:rPr lang="zh-TW" altLang="en-US" sz="2000" dirty="0" smtClean="0"/>
                        <a:t>  買權的時間價值</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ltLang="zh-TW" sz="2000" dirty="0" smtClean="0"/>
                        <a:t>$5,000</a:t>
                      </a:r>
                    </a:p>
                    <a:p>
                      <a:pPr algn="r"/>
                      <a:r>
                        <a:rPr lang="en-US" altLang="zh-TW" sz="2000" dirty="0" smtClean="0"/>
                        <a:t>1,000</a:t>
                      </a:r>
                    </a:p>
                    <a:p>
                      <a:pPr algn="r"/>
                      <a:r>
                        <a:rPr lang="en-US" altLang="zh-TW" sz="2000" dirty="0" smtClean="0"/>
                        <a:t>0</a:t>
                      </a:r>
                    </a:p>
                    <a:p>
                      <a:pPr algn="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92760663"/>
                  </a:ext>
                </a:extLst>
              </a:tr>
            </a:tbl>
          </a:graphicData>
        </a:graphic>
      </p:graphicFrame>
    </p:spTree>
    <p:extLst>
      <p:ext uri="{BB962C8B-B14F-4D97-AF65-F5344CB8AC3E}">
        <p14:creationId xmlns:p14="http://schemas.microsoft.com/office/powerpoint/2010/main" val="241572610"/>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390639186"/>
              </p:ext>
            </p:extLst>
          </p:nvPr>
        </p:nvGraphicFramePr>
        <p:xfrm>
          <a:off x="144000" y="1196752"/>
          <a:ext cx="8613758" cy="55168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xmlns="" val="97603215"/>
                    </a:ext>
                  </a:extLst>
                </a:gridCol>
                <a:gridCol w="2340000">
                  <a:extLst>
                    <a:ext uri="{9D8B030D-6E8A-4147-A177-3AD203B41FA5}">
                      <a16:colId xmlns:a16="http://schemas.microsoft.com/office/drawing/2014/main" xmlns="" val="4026378685"/>
                    </a:ext>
                  </a:extLst>
                </a:gridCol>
                <a:gridCol w="1440000">
                  <a:extLst>
                    <a:ext uri="{9D8B030D-6E8A-4147-A177-3AD203B41FA5}">
                      <a16:colId xmlns:a16="http://schemas.microsoft.com/office/drawing/2014/main" xmlns="" val="3786552872"/>
                    </a:ext>
                  </a:extLst>
                </a:gridCol>
                <a:gridCol w="2313758">
                  <a:extLst>
                    <a:ext uri="{9D8B030D-6E8A-4147-A177-3AD203B41FA5}">
                      <a16:colId xmlns:a16="http://schemas.microsoft.com/office/drawing/2014/main" xmlns="" val="4000699970"/>
                    </a:ext>
                  </a:extLst>
                </a:gridCol>
                <a:gridCol w="1440000">
                  <a:extLst>
                    <a:ext uri="{9D8B030D-6E8A-4147-A177-3AD203B41FA5}">
                      <a16:colId xmlns:a16="http://schemas.microsoft.com/office/drawing/2014/main" xmlns="" val="299673211"/>
                    </a:ext>
                  </a:extLst>
                </a:gridCol>
              </a:tblGrid>
              <a:tr h="370840">
                <a:tc>
                  <a:txBody>
                    <a:bodyPr/>
                    <a:lstStyle/>
                    <a:p>
                      <a:pPr algn="ctr"/>
                      <a:endParaRPr lang="zh-TW" altLang="en-US" sz="20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TW" altLang="en-US" sz="2000" dirty="0" smtClean="0">
                          <a:solidFill>
                            <a:srgbClr val="002060"/>
                          </a:solidFill>
                        </a:rPr>
                        <a:t>忠孝公司</a:t>
                      </a:r>
                      <a:endParaRPr lang="zh-TW" altLang="en-US" sz="20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tc>
                <a:tc gridSpan="2">
                  <a:txBody>
                    <a:bodyPr/>
                    <a:lstStyle/>
                    <a:p>
                      <a:pPr algn="ctr"/>
                      <a:r>
                        <a:rPr lang="zh-TW" altLang="en-US" sz="2000" dirty="0" smtClean="0">
                          <a:solidFill>
                            <a:srgbClr val="002060"/>
                          </a:solidFill>
                        </a:rPr>
                        <a:t>仁愛公司</a:t>
                      </a:r>
                      <a:endParaRPr lang="zh-TW" altLang="en-US" sz="2000" dirty="0">
                        <a:solidFill>
                          <a:srgbClr val="00206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dirty="0"/>
                    </a:p>
                  </a:txBody>
                  <a:tcPr/>
                </a:tc>
                <a:extLst>
                  <a:ext uri="{0D108BD9-81ED-4DB2-BD59-A6C34878D82A}">
                    <a16:rowId xmlns:a16="http://schemas.microsoft.com/office/drawing/2014/main" xmlns="" val="2796689772"/>
                  </a:ext>
                </a:extLst>
              </a:tr>
              <a:tr h="370840">
                <a:tc>
                  <a:txBody>
                    <a:bodyPr/>
                    <a:lstStyle/>
                    <a:p>
                      <a:r>
                        <a:rPr lang="en-US" altLang="zh-TW" sz="2000" dirty="0" smtClean="0"/>
                        <a:t>X2/ 2/ 1</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現　　金</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dirty="0" smtClean="0"/>
                        <a:t>5,000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持有供交易金融資產</a:t>
                      </a:r>
                      <a:endParaRPr lang="en-US" altLang="zh-TW" sz="1800" dirty="0" smtClean="0"/>
                    </a:p>
                    <a:p>
                      <a:r>
                        <a:rPr lang="en-US" altLang="zh-TW" sz="1800" dirty="0" smtClean="0"/>
                        <a:t>    </a:t>
                      </a:r>
                      <a:r>
                        <a:rPr lang="zh-TW" altLang="en-US" sz="1800" dirty="0" smtClean="0"/>
                        <a:t>－買權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dirty="0" smtClean="0"/>
                    </a:p>
                    <a:p>
                      <a:r>
                        <a:rPr lang="en-US" altLang="zh-TW" sz="1800" dirty="0" smtClean="0"/>
                        <a:t>5,000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490020889"/>
                  </a:ext>
                </a:extLst>
              </a:tr>
              <a:tr h="370840">
                <a:tc>
                  <a:txBody>
                    <a:bodyPr/>
                    <a:lstStyle/>
                    <a:p>
                      <a:endParaRPr lang="zh-TW" altLang="en-US" sz="20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持有供交易金融         </a:t>
                      </a:r>
                      <a:endParaRPr lang="en-US" altLang="zh-TW" sz="1800" dirty="0" smtClean="0"/>
                    </a:p>
                    <a:p>
                      <a:r>
                        <a:rPr lang="en-US" altLang="zh-TW" sz="1800" dirty="0" smtClean="0"/>
                        <a:t>            </a:t>
                      </a:r>
                      <a:r>
                        <a:rPr lang="zh-TW" altLang="en-US" sz="1800" dirty="0" smtClean="0"/>
                        <a:t>負債－買權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dirty="0" smtClean="0"/>
                    </a:p>
                    <a:p>
                      <a:r>
                        <a:rPr lang="en-US" altLang="zh-TW" sz="1800" dirty="0" smtClean="0"/>
                        <a:t>            5,000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現　　金</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baseline="0" dirty="0" smtClean="0"/>
                        <a:t>           </a:t>
                      </a:r>
                      <a:r>
                        <a:rPr lang="en-US" altLang="zh-TW" sz="1800" dirty="0" smtClean="0"/>
                        <a:t> 5,000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165289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t>    12/ 31</a:t>
                      </a:r>
                      <a:endParaRPr lang="zh-TW" altLang="en-US" sz="20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持有供交易金融負債</a:t>
                      </a:r>
                      <a:endParaRPr lang="en-US" altLang="zh-TW" sz="1800" dirty="0" smtClean="0"/>
                    </a:p>
                    <a:p>
                      <a:r>
                        <a:rPr lang="en-US" altLang="zh-TW" sz="1800" dirty="0" smtClean="0"/>
                        <a:t>    </a:t>
                      </a:r>
                      <a:r>
                        <a:rPr lang="zh-TW" altLang="en-US" sz="1800" dirty="0" smtClean="0"/>
                        <a:t>－買權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dirty="0" smtClean="0"/>
                    </a:p>
                    <a:p>
                      <a:r>
                        <a:rPr lang="en-US" altLang="zh-TW" sz="1800" dirty="0" smtClean="0"/>
                        <a:t>2,000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持有供交易金融</a:t>
                      </a:r>
                      <a:endParaRPr lang="en-US" altLang="zh-TW" sz="1800" dirty="0" smtClean="0"/>
                    </a:p>
                    <a:p>
                      <a:r>
                        <a:rPr lang="en-US" altLang="zh-TW" sz="1800" dirty="0" smtClean="0"/>
                        <a:t>    </a:t>
                      </a:r>
                      <a:r>
                        <a:rPr lang="zh-TW" altLang="en-US" sz="1800" dirty="0" smtClean="0"/>
                        <a:t>資產損益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dirty="0" smtClean="0"/>
                    </a:p>
                    <a:p>
                      <a:r>
                        <a:rPr lang="en-US" altLang="zh-TW" sz="1800" dirty="0" smtClean="0"/>
                        <a:t>2,000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30985086"/>
                  </a:ext>
                </a:extLst>
              </a:tr>
              <a:tr h="370840">
                <a:tc>
                  <a:txBody>
                    <a:bodyPr/>
                    <a:lstStyle/>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持有供交易金融</a:t>
                      </a:r>
                      <a:endParaRPr lang="en-US" altLang="zh-TW" sz="1800" dirty="0" smtClean="0"/>
                    </a:p>
                    <a:p>
                      <a:r>
                        <a:rPr lang="en-US" altLang="zh-TW" sz="1800" dirty="0" smtClean="0"/>
                        <a:t>            </a:t>
                      </a:r>
                      <a:r>
                        <a:rPr lang="zh-TW" altLang="en-US" sz="1800" dirty="0" smtClean="0"/>
                        <a:t>負債損益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dirty="0" smtClean="0"/>
                    </a:p>
                    <a:p>
                      <a:r>
                        <a:rPr lang="en-US" altLang="zh-TW" sz="1800" dirty="0" smtClean="0"/>
                        <a:t>            2,000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持有供交易金融</a:t>
                      </a:r>
                      <a:endParaRPr lang="en-US" altLang="zh-TW" sz="1800" dirty="0" smtClean="0"/>
                    </a:p>
                    <a:p>
                      <a:r>
                        <a:rPr lang="en-US" altLang="zh-TW" sz="1800" dirty="0" smtClean="0"/>
                        <a:t>            </a:t>
                      </a:r>
                      <a:r>
                        <a:rPr lang="zh-TW" altLang="en-US" sz="1800" dirty="0" smtClean="0"/>
                        <a:t>資產－買權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dirty="0" smtClean="0"/>
                    </a:p>
                    <a:p>
                      <a:r>
                        <a:rPr lang="en-US" altLang="zh-TW" sz="1800" dirty="0" smtClean="0"/>
                        <a:t>            2,000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69129748"/>
                  </a:ext>
                </a:extLst>
              </a:tr>
              <a:tr h="370840">
                <a:tc>
                  <a:txBody>
                    <a:bodyPr/>
                    <a:lstStyle/>
                    <a:p>
                      <a:r>
                        <a:rPr lang="en-US" altLang="zh-TW" sz="2000" dirty="0" smtClean="0"/>
                        <a:t>X2/ 1/31</a:t>
                      </a:r>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持有供交易金融負債</a:t>
                      </a:r>
                      <a:endParaRPr lang="en-US" altLang="zh-TW" sz="1800" dirty="0" smtClean="0"/>
                    </a:p>
                    <a:p>
                      <a:r>
                        <a:rPr lang="en-US" altLang="zh-TW" sz="1800" dirty="0" smtClean="0"/>
                        <a:t>    </a:t>
                      </a:r>
                      <a:r>
                        <a:rPr lang="zh-TW" altLang="en-US" sz="1800" dirty="0" smtClean="0"/>
                        <a:t>損益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dirty="0" smtClean="0"/>
                    </a:p>
                    <a:p>
                      <a:r>
                        <a:rPr lang="en-US" altLang="zh-TW" sz="1800" dirty="0" smtClean="0"/>
                        <a:t>1,000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持有供交易金融資產</a:t>
                      </a:r>
                      <a:endParaRPr lang="en-US" altLang="zh-TW" sz="1800" dirty="0" smtClean="0"/>
                    </a:p>
                    <a:p>
                      <a:r>
                        <a:rPr lang="en-US" altLang="zh-TW" sz="1800" dirty="0" smtClean="0"/>
                        <a:t>    </a:t>
                      </a:r>
                      <a:r>
                        <a:rPr lang="zh-TW" altLang="en-US" sz="1800" dirty="0" smtClean="0"/>
                        <a:t>－買權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dirty="0" smtClean="0"/>
                    </a:p>
                    <a:p>
                      <a:r>
                        <a:rPr lang="en-US" altLang="zh-TW" sz="1800" dirty="0" smtClean="0"/>
                        <a:t>1,000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85145807"/>
                  </a:ext>
                </a:extLst>
              </a:tr>
              <a:tr h="370840">
                <a:tc>
                  <a:txBody>
                    <a:bodyPr/>
                    <a:lstStyle/>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持有供交易金融</a:t>
                      </a:r>
                      <a:endParaRPr lang="en-US" altLang="zh-TW" sz="1800" dirty="0" smtClean="0"/>
                    </a:p>
                    <a:p>
                      <a:r>
                        <a:rPr lang="en-US" altLang="zh-TW" sz="1800" dirty="0" smtClean="0"/>
                        <a:t>            </a:t>
                      </a:r>
                      <a:r>
                        <a:rPr lang="zh-TW" altLang="en-US" sz="1800" dirty="0" smtClean="0"/>
                        <a:t>負債－買權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dirty="0" smtClean="0"/>
                    </a:p>
                    <a:p>
                      <a:r>
                        <a:rPr lang="en-US" altLang="zh-TW" sz="1800" dirty="0" smtClean="0"/>
                        <a:t>            1,000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持有供交易金融</a:t>
                      </a:r>
                      <a:endParaRPr lang="en-US" altLang="zh-TW" sz="1800" dirty="0" smtClean="0"/>
                    </a:p>
                    <a:p>
                      <a:r>
                        <a:rPr lang="en-US" altLang="zh-TW" sz="1800" dirty="0" smtClean="0"/>
                        <a:t>            </a:t>
                      </a:r>
                      <a:r>
                        <a:rPr lang="zh-TW" altLang="en-US" sz="1800" dirty="0" smtClean="0"/>
                        <a:t>資產損益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dirty="0" smtClean="0"/>
                    </a:p>
                    <a:p>
                      <a:r>
                        <a:rPr lang="en-US" altLang="zh-TW" sz="1800" dirty="0" smtClean="0"/>
                        <a:t>            1,000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27985750"/>
                  </a:ext>
                </a:extLst>
              </a:tr>
              <a:tr h="370840">
                <a:tc>
                  <a:txBody>
                    <a:bodyPr/>
                    <a:lstStyle/>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持有供交易金融負債</a:t>
                      </a:r>
                      <a:endParaRPr lang="en-US" altLang="zh-TW" sz="1800" dirty="0" smtClean="0"/>
                    </a:p>
                    <a:p>
                      <a:r>
                        <a:rPr lang="en-US" altLang="zh-TW" sz="1800" dirty="0" smtClean="0"/>
                        <a:t>    </a:t>
                      </a:r>
                      <a:r>
                        <a:rPr lang="zh-TW" altLang="en-US" sz="1800" dirty="0" smtClean="0"/>
                        <a:t>－買權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dirty="0" smtClean="0"/>
                    </a:p>
                    <a:p>
                      <a:r>
                        <a:rPr lang="en-US" altLang="zh-TW" sz="1800" dirty="0" smtClean="0"/>
                        <a:t>4,000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zh-TW" sz="1800" kern="1200" dirty="0" smtClean="0">
                          <a:solidFill>
                            <a:schemeClr val="dk1"/>
                          </a:solidFill>
                          <a:effectLst/>
                          <a:latin typeface="+mn-lt"/>
                          <a:ea typeface="+mn-ea"/>
                          <a:cs typeface="+mn-cs"/>
                        </a:rPr>
                        <a:t>現　　金</a:t>
                      </a:r>
                      <a:endParaRPr lang="zh-TW" altLang="en-US" sz="18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dirty="0" smtClean="0"/>
                        <a:t>4,000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62174684"/>
                  </a:ext>
                </a:extLst>
              </a:tr>
              <a:tr h="370840">
                <a:tc>
                  <a:txBody>
                    <a:bodyPr/>
                    <a:lstStyle/>
                    <a:p>
                      <a:endParaRPr lang="zh-TW" alt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現　　金</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800" baseline="0" dirty="0" smtClean="0"/>
                        <a:t>           </a:t>
                      </a:r>
                      <a:r>
                        <a:rPr lang="en-US" altLang="zh-TW" sz="1800" dirty="0" smtClean="0"/>
                        <a:t> 4,000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800" dirty="0" smtClean="0"/>
                        <a:t>        持有供交易金融</a:t>
                      </a:r>
                      <a:endParaRPr lang="en-US" altLang="zh-TW" sz="1800" dirty="0" smtClean="0"/>
                    </a:p>
                    <a:p>
                      <a:r>
                        <a:rPr lang="en-US" altLang="zh-TW" sz="1800" baseline="0" dirty="0" smtClean="0"/>
                        <a:t>            </a:t>
                      </a:r>
                      <a:r>
                        <a:rPr lang="zh-TW" altLang="en-US" sz="1800" dirty="0" smtClean="0"/>
                        <a:t>資產－買權</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TW" sz="1800" dirty="0" smtClean="0"/>
                    </a:p>
                    <a:p>
                      <a:r>
                        <a:rPr lang="en-US" altLang="zh-TW" sz="1800" dirty="0" smtClean="0"/>
                        <a:t>            4,000</a:t>
                      </a:r>
                      <a:endParaRPr lang="zh-TW" alt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1328092"/>
                  </a:ext>
                </a:extLst>
              </a:tr>
            </a:tbl>
          </a:graphicData>
        </a:graphic>
      </p:graphicFrame>
    </p:spTree>
    <p:extLst>
      <p:ext uri="{BB962C8B-B14F-4D97-AF65-F5344CB8AC3E}">
        <p14:creationId xmlns:p14="http://schemas.microsoft.com/office/powerpoint/2010/main" val="4389892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p:txBody>
          <a:bodyPr/>
          <a:lstStyle/>
          <a:p>
            <a:r>
              <a:rPr lang="zh-TW" altLang="en-US" dirty="0">
                <a:solidFill>
                  <a:srgbClr val="FF0000"/>
                </a:solidFill>
                <a:effectLst/>
              </a:rPr>
              <a:t>七、混合合約</a:t>
            </a:r>
            <a:r>
              <a:rPr lang="en-US" altLang="zh-TW" dirty="0">
                <a:solidFill>
                  <a:srgbClr val="FF0000"/>
                </a:solidFill>
                <a:effectLst/>
              </a:rPr>
              <a:t>(Hybrid Contract)</a:t>
            </a:r>
            <a:endParaRPr lang="zh-TW" altLang="en-US" dirty="0">
              <a:solidFill>
                <a:srgbClr val="FF0000"/>
              </a:solidFill>
              <a:effectLst/>
            </a:endParaRPr>
          </a:p>
        </p:txBody>
      </p:sp>
      <p:sp>
        <p:nvSpPr>
          <p:cNvPr id="2" name="矩形 1"/>
          <p:cNvSpPr/>
          <p:nvPr/>
        </p:nvSpPr>
        <p:spPr bwMode="auto">
          <a:xfrm>
            <a:off x="971600" y="2132856"/>
            <a:ext cx="1440160" cy="504056"/>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主合約</a:t>
            </a:r>
            <a:endParaRPr kumimoji="1" lang="zh-TW" altLang="en-US" sz="2400" b="0" i="0" u="none" strike="noStrike" cap="none" normalizeH="0" baseline="0" dirty="0" smtClean="0">
              <a:ln>
                <a:noFill/>
              </a:ln>
              <a:solidFill>
                <a:schemeClr val="tx1"/>
              </a:solidFill>
              <a:effectLst/>
              <a:latin typeface="+mn-ea"/>
            </a:endParaRPr>
          </a:p>
        </p:txBody>
      </p:sp>
      <p:sp>
        <p:nvSpPr>
          <p:cNvPr id="5" name="矩形 4"/>
          <p:cNvSpPr/>
          <p:nvPr/>
        </p:nvSpPr>
        <p:spPr bwMode="auto">
          <a:xfrm>
            <a:off x="3707904" y="2132856"/>
            <a:ext cx="2448272" cy="504056"/>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400" dirty="0">
                <a:latin typeface="+mn-ea"/>
              </a:rPr>
              <a:t>附加的衍生工具</a:t>
            </a:r>
            <a:endParaRPr kumimoji="1" lang="zh-TW" altLang="en-US" sz="2400" b="0" i="0" u="none" strike="noStrike" cap="none" normalizeH="0" baseline="0" dirty="0" smtClean="0">
              <a:ln>
                <a:noFill/>
              </a:ln>
              <a:solidFill>
                <a:schemeClr val="tx1"/>
              </a:solidFill>
              <a:effectLst/>
              <a:latin typeface="+mn-ea"/>
            </a:endParaRPr>
          </a:p>
        </p:txBody>
      </p:sp>
      <p:sp>
        <p:nvSpPr>
          <p:cNvPr id="6" name="加號 5"/>
          <p:cNvSpPr/>
          <p:nvPr/>
        </p:nvSpPr>
        <p:spPr bwMode="auto">
          <a:xfrm>
            <a:off x="2789832" y="2114884"/>
            <a:ext cx="540000" cy="540000"/>
          </a:xfrm>
          <a:prstGeom prst="mathPlus">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endParaRPr>
          </a:p>
        </p:txBody>
      </p:sp>
      <p:sp>
        <p:nvSpPr>
          <p:cNvPr id="3" name="文字方塊 2"/>
          <p:cNvSpPr txBox="1"/>
          <p:nvPr/>
        </p:nvSpPr>
        <p:spPr>
          <a:xfrm>
            <a:off x="895555" y="2780630"/>
            <a:ext cx="1530200" cy="461665"/>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a:t>公司債</a:t>
            </a:r>
          </a:p>
        </p:txBody>
      </p:sp>
      <p:sp>
        <p:nvSpPr>
          <p:cNvPr id="7" name="文字方塊 6"/>
          <p:cNvSpPr txBox="1"/>
          <p:nvPr/>
        </p:nvSpPr>
        <p:spPr>
          <a:xfrm>
            <a:off x="3707904" y="2780630"/>
            <a:ext cx="1530200" cy="830997"/>
          </a:xfrm>
          <a:prstGeom prst="rect">
            <a:avLst/>
          </a:prstGeom>
          <a:noFill/>
        </p:spPr>
        <p:txBody>
          <a:bodyPr wrap="square" rtlCol="0">
            <a:spAutoFit/>
          </a:bodyPr>
          <a:lstStyle/>
          <a:p>
            <a:pPr marL="342900" indent="-342900">
              <a:buFont typeface="Arial" panose="020B0604020202020204" pitchFamily="34" charset="0"/>
              <a:buChar char="•"/>
            </a:pPr>
            <a:r>
              <a:rPr lang="zh-TW" altLang="en-US" sz="2400" dirty="0" smtClean="0"/>
              <a:t>轉換權</a:t>
            </a:r>
            <a:endParaRPr lang="en-US" altLang="zh-TW" sz="2400" dirty="0" smtClean="0"/>
          </a:p>
          <a:p>
            <a:pPr marL="342900" indent="-342900">
              <a:buFont typeface="Arial" panose="020B0604020202020204" pitchFamily="34" charset="0"/>
              <a:buChar char="•"/>
            </a:pPr>
            <a:r>
              <a:rPr lang="zh-TW" altLang="en-US" sz="2400" dirty="0" smtClean="0"/>
              <a:t>賣回</a:t>
            </a:r>
            <a:r>
              <a:rPr lang="zh-TW" altLang="en-US" sz="2400" dirty="0"/>
              <a:t>權</a:t>
            </a:r>
          </a:p>
        </p:txBody>
      </p:sp>
      <p:sp>
        <p:nvSpPr>
          <p:cNvPr id="8" name="橢圓 7"/>
          <p:cNvSpPr/>
          <p:nvPr/>
        </p:nvSpPr>
        <p:spPr bwMode="auto">
          <a:xfrm>
            <a:off x="5875749" y="3717032"/>
            <a:ext cx="2808312" cy="1008112"/>
          </a:xfrm>
          <a:prstGeom prst="ellipse">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000" dirty="0" smtClean="0">
                <a:latin typeface="+mn-ea"/>
              </a:rPr>
              <a:t>是否可與</a:t>
            </a:r>
            <a:r>
              <a:rPr kumimoji="1" lang="zh-TW" altLang="en-US" sz="2000" dirty="0">
                <a:latin typeface="+mn-ea"/>
              </a:rPr>
              <a:t>主合約</a:t>
            </a:r>
            <a:r>
              <a:rPr kumimoji="1" lang="zh-TW" altLang="en-US" sz="2000" dirty="0" smtClean="0">
                <a:latin typeface="+mn-ea"/>
              </a:rPr>
              <a:t>分離</a:t>
            </a:r>
            <a:endParaRPr kumimoji="1" lang="en-US" altLang="zh-TW" sz="2000" dirty="0" smtClean="0">
              <a:latin typeface="+mn-ea"/>
            </a:endParaRPr>
          </a:p>
          <a:p>
            <a:pPr algn="ctr" fontAlgn="base">
              <a:spcBef>
                <a:spcPct val="0"/>
              </a:spcBef>
              <a:spcAft>
                <a:spcPct val="0"/>
              </a:spcAft>
            </a:pPr>
            <a:r>
              <a:rPr kumimoji="1" lang="zh-TW" altLang="en-US" sz="2000" dirty="0" smtClean="0">
                <a:latin typeface="+mn-ea"/>
              </a:rPr>
              <a:t>而</a:t>
            </a:r>
            <a:r>
              <a:rPr kumimoji="1" lang="zh-TW" altLang="en-US" sz="2000" dirty="0">
                <a:latin typeface="+mn-ea"/>
              </a:rPr>
              <a:t>單獨轉讓</a:t>
            </a:r>
            <a:endParaRPr kumimoji="1" lang="zh-TW" altLang="en-US" sz="2000" b="0" i="0" u="none" strike="noStrike" cap="none" normalizeH="0" baseline="0" dirty="0" smtClean="0">
              <a:ln>
                <a:noFill/>
              </a:ln>
              <a:solidFill>
                <a:schemeClr val="tx1"/>
              </a:solidFill>
              <a:effectLst/>
              <a:latin typeface="+mn-ea"/>
            </a:endParaRPr>
          </a:p>
        </p:txBody>
      </p:sp>
      <p:cxnSp>
        <p:nvCxnSpPr>
          <p:cNvPr id="10" name="直線接點 9"/>
          <p:cNvCxnSpPr>
            <a:stCxn id="5" idx="3"/>
          </p:cNvCxnSpPr>
          <p:nvPr/>
        </p:nvCxnSpPr>
        <p:spPr bwMode="auto">
          <a:xfrm>
            <a:off x="6156176" y="2384884"/>
            <a:ext cx="1109328"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2" name="直線接點 11"/>
          <p:cNvCxnSpPr>
            <a:stCxn id="8" idx="0"/>
          </p:cNvCxnSpPr>
          <p:nvPr/>
        </p:nvCxnSpPr>
        <p:spPr bwMode="auto">
          <a:xfrm flipV="1">
            <a:off x="7279905" y="2384884"/>
            <a:ext cx="0" cy="1332148"/>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7" name="直線單箭頭接點 16"/>
          <p:cNvCxnSpPr>
            <a:stCxn id="8" idx="2"/>
          </p:cNvCxnSpPr>
          <p:nvPr/>
        </p:nvCxnSpPr>
        <p:spPr bwMode="auto">
          <a:xfrm flipH="1">
            <a:off x="4572000" y="4221088"/>
            <a:ext cx="1303749" cy="0"/>
          </a:xfrm>
          <a:prstGeom prst="straightConnector1">
            <a:avLst/>
          </a:prstGeom>
          <a:solidFill>
            <a:schemeClr val="accent1"/>
          </a:solidFill>
          <a:ln w="19050" cap="sq" cmpd="sng" algn="ctr">
            <a:solidFill>
              <a:srgbClr val="00B050"/>
            </a:solidFill>
            <a:prstDash val="solid"/>
            <a:round/>
            <a:headEnd type="none" w="sm" len="sm"/>
            <a:tailEnd type="triangle"/>
          </a:ln>
          <a:effectLst/>
        </p:spPr>
      </p:cxnSp>
      <p:cxnSp>
        <p:nvCxnSpPr>
          <p:cNvPr id="19" name="直線單箭頭接點 18"/>
          <p:cNvCxnSpPr>
            <a:stCxn id="8" idx="4"/>
          </p:cNvCxnSpPr>
          <p:nvPr/>
        </p:nvCxnSpPr>
        <p:spPr bwMode="auto">
          <a:xfrm>
            <a:off x="7279905" y="4725144"/>
            <a:ext cx="0" cy="648072"/>
          </a:xfrm>
          <a:prstGeom prst="straightConnector1">
            <a:avLst/>
          </a:prstGeom>
          <a:solidFill>
            <a:schemeClr val="accent1"/>
          </a:solidFill>
          <a:ln w="19050" cap="sq" cmpd="sng" algn="ctr">
            <a:solidFill>
              <a:srgbClr val="FF0000"/>
            </a:solidFill>
            <a:prstDash val="solid"/>
            <a:round/>
            <a:headEnd type="none" w="sm" len="sm"/>
            <a:tailEnd type="triangle"/>
          </a:ln>
          <a:effectLst/>
        </p:spPr>
      </p:cxnSp>
      <p:sp>
        <p:nvSpPr>
          <p:cNvPr id="20" name="文字方塊 19"/>
          <p:cNvSpPr txBox="1"/>
          <p:nvPr/>
        </p:nvSpPr>
        <p:spPr>
          <a:xfrm>
            <a:off x="5076056" y="3847956"/>
            <a:ext cx="504056" cy="400110"/>
          </a:xfrm>
          <a:prstGeom prst="rect">
            <a:avLst/>
          </a:prstGeom>
          <a:noFill/>
        </p:spPr>
        <p:txBody>
          <a:bodyPr wrap="square" rtlCol="0" anchor="ctr">
            <a:spAutoFit/>
          </a:bodyPr>
          <a:lstStyle/>
          <a:p>
            <a:r>
              <a:rPr lang="zh-TW" altLang="en-US" sz="2000" b="1" dirty="0">
                <a:solidFill>
                  <a:srgbClr val="00B050"/>
                </a:solidFill>
              </a:rPr>
              <a:t>否</a:t>
            </a:r>
          </a:p>
        </p:txBody>
      </p:sp>
      <p:sp>
        <p:nvSpPr>
          <p:cNvPr id="21" name="文字方塊 20"/>
          <p:cNvSpPr txBox="1"/>
          <p:nvPr/>
        </p:nvSpPr>
        <p:spPr>
          <a:xfrm>
            <a:off x="7224530" y="4797152"/>
            <a:ext cx="504056" cy="400110"/>
          </a:xfrm>
          <a:prstGeom prst="rect">
            <a:avLst/>
          </a:prstGeom>
          <a:noFill/>
        </p:spPr>
        <p:txBody>
          <a:bodyPr wrap="square" rtlCol="0" anchor="ctr">
            <a:spAutoFit/>
          </a:bodyPr>
          <a:lstStyle/>
          <a:p>
            <a:r>
              <a:rPr lang="zh-TW" altLang="en-US" sz="2000" b="1" dirty="0">
                <a:solidFill>
                  <a:srgbClr val="FF0000"/>
                </a:solidFill>
              </a:rPr>
              <a:t>是</a:t>
            </a:r>
          </a:p>
        </p:txBody>
      </p:sp>
      <p:sp>
        <p:nvSpPr>
          <p:cNvPr id="22" name="文字方塊 21"/>
          <p:cNvSpPr txBox="1"/>
          <p:nvPr/>
        </p:nvSpPr>
        <p:spPr>
          <a:xfrm>
            <a:off x="5951559" y="5398015"/>
            <a:ext cx="2656691" cy="461665"/>
          </a:xfrm>
          <a:prstGeom prst="rect">
            <a:avLst/>
          </a:prstGeom>
          <a:noFill/>
        </p:spPr>
        <p:txBody>
          <a:bodyPr wrap="square" rtlCol="0" anchor="ctr">
            <a:spAutoFit/>
          </a:bodyPr>
          <a:lstStyle/>
          <a:p>
            <a:pPr algn="ctr"/>
            <a:r>
              <a:rPr lang="zh-TW" altLang="en-US" sz="2400" dirty="0"/>
              <a:t>獨立式衍生工具</a:t>
            </a:r>
          </a:p>
        </p:txBody>
      </p:sp>
      <p:sp>
        <p:nvSpPr>
          <p:cNvPr id="23" name="文字方塊 22"/>
          <p:cNvSpPr txBox="1"/>
          <p:nvPr/>
        </p:nvSpPr>
        <p:spPr>
          <a:xfrm>
            <a:off x="2001486" y="3990255"/>
            <a:ext cx="2656691" cy="461665"/>
          </a:xfrm>
          <a:prstGeom prst="rect">
            <a:avLst/>
          </a:prstGeom>
          <a:noFill/>
        </p:spPr>
        <p:txBody>
          <a:bodyPr wrap="square" rtlCol="0" anchor="ctr">
            <a:spAutoFit/>
          </a:bodyPr>
          <a:lstStyle/>
          <a:p>
            <a:pPr algn="ctr"/>
            <a:r>
              <a:rPr lang="zh-TW" altLang="en-US" sz="2400" dirty="0"/>
              <a:t>嵌入式衍生工具</a:t>
            </a:r>
          </a:p>
        </p:txBody>
      </p:sp>
      <p:sp>
        <p:nvSpPr>
          <p:cNvPr id="24" name="文字方塊 23"/>
          <p:cNvSpPr txBox="1"/>
          <p:nvPr/>
        </p:nvSpPr>
        <p:spPr>
          <a:xfrm>
            <a:off x="4527577" y="5788079"/>
            <a:ext cx="4724943" cy="1015663"/>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a:t>不屬於混合</a:t>
            </a:r>
            <a:r>
              <a:rPr lang="zh-TW" altLang="en-US" sz="2000" dirty="0" smtClean="0"/>
              <a:t>合約</a:t>
            </a:r>
            <a:endParaRPr lang="en-US" altLang="zh-TW" sz="2000" dirty="0" smtClean="0"/>
          </a:p>
          <a:p>
            <a:pPr marL="342900" indent="-342900">
              <a:buFont typeface="Arial" panose="020B0604020202020204" pitchFamily="34" charset="0"/>
              <a:buChar char="•"/>
            </a:pPr>
            <a:r>
              <a:rPr lang="zh-TW" altLang="en-US" sz="2000" dirty="0"/>
              <a:t>衍生工具應與主合約分別認列及</a:t>
            </a:r>
            <a:r>
              <a:rPr lang="zh-TW" altLang="en-US" sz="2000" dirty="0" smtClean="0"/>
              <a:t>衡量</a:t>
            </a:r>
            <a:endParaRPr lang="en-US" altLang="zh-TW" sz="2000" dirty="0" smtClean="0"/>
          </a:p>
          <a:p>
            <a:pPr marL="342900" indent="-342900">
              <a:buFont typeface="Arial" panose="020B0604020202020204" pitchFamily="34" charset="0"/>
              <a:buChar char="•"/>
            </a:pPr>
            <a:r>
              <a:rPr lang="zh-TW" altLang="en-US" sz="2000" dirty="0"/>
              <a:t>例如附可分離認股權發行的公司債</a:t>
            </a:r>
          </a:p>
        </p:txBody>
      </p:sp>
      <p:sp>
        <p:nvSpPr>
          <p:cNvPr id="25" name="文字方塊 24"/>
          <p:cNvSpPr txBox="1"/>
          <p:nvPr/>
        </p:nvSpPr>
        <p:spPr>
          <a:xfrm>
            <a:off x="755577" y="4386128"/>
            <a:ext cx="5358254" cy="1015663"/>
          </a:xfrm>
          <a:prstGeom prst="rect">
            <a:avLst/>
          </a:prstGeom>
          <a:noFill/>
        </p:spPr>
        <p:txBody>
          <a:bodyPr wrap="square" rtlCol="0">
            <a:spAutoFit/>
          </a:bodyPr>
          <a:lstStyle/>
          <a:p>
            <a:pPr marL="342900" indent="-342900">
              <a:buFont typeface="Arial" panose="020B0604020202020204" pitchFamily="34" charset="0"/>
              <a:buChar char="•"/>
            </a:pPr>
            <a:r>
              <a:rPr lang="zh-TW" altLang="en-US" sz="2000" dirty="0" smtClean="0"/>
              <a:t>屬於</a:t>
            </a:r>
            <a:r>
              <a:rPr lang="zh-TW" altLang="en-US" sz="2000" dirty="0"/>
              <a:t>混合</a:t>
            </a:r>
            <a:r>
              <a:rPr lang="zh-TW" altLang="en-US" sz="2000" dirty="0" smtClean="0"/>
              <a:t>合約</a:t>
            </a:r>
            <a:endParaRPr lang="en-US" altLang="zh-TW" sz="2000" dirty="0" smtClean="0"/>
          </a:p>
          <a:p>
            <a:pPr marL="342900" indent="-342900">
              <a:buFont typeface="Arial" panose="020B0604020202020204" pitchFamily="34" charset="0"/>
              <a:buChar char="•"/>
            </a:pPr>
            <a:r>
              <a:rPr lang="zh-TW" altLang="en-US" sz="2000" dirty="0"/>
              <a:t>轉讓或執行衍生工具，必須同時轉讓主</a:t>
            </a:r>
            <a:r>
              <a:rPr lang="zh-TW" altLang="en-US" sz="2000" dirty="0" smtClean="0"/>
              <a:t>合約</a:t>
            </a:r>
            <a:endParaRPr lang="en-US" altLang="zh-TW" sz="2000" dirty="0" smtClean="0"/>
          </a:p>
          <a:p>
            <a:pPr marL="342900" indent="-342900">
              <a:buFont typeface="Arial" panose="020B0604020202020204" pitchFamily="34" charset="0"/>
              <a:buChar char="•"/>
            </a:pPr>
            <a:r>
              <a:rPr lang="zh-TW" altLang="en-US" sz="2000" dirty="0"/>
              <a:t>例如可轉換公司債</a:t>
            </a:r>
          </a:p>
        </p:txBody>
      </p:sp>
    </p:spTree>
    <p:extLst>
      <p:ext uri="{BB962C8B-B14F-4D97-AF65-F5344CB8AC3E}">
        <p14:creationId xmlns:p14="http://schemas.microsoft.com/office/powerpoint/2010/main" val="1437268210"/>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96752"/>
            <a:ext cx="8229600" cy="5400600"/>
          </a:xfrm>
        </p:spPr>
        <p:txBody>
          <a:bodyPr/>
          <a:lstStyle/>
          <a:p>
            <a:pPr marL="0" indent="0">
              <a:buNone/>
            </a:pPr>
            <a:r>
              <a:rPr lang="zh-TW" altLang="en-US" sz="2400" b="1" dirty="0">
                <a:solidFill>
                  <a:srgbClr val="FF0000"/>
                </a:solidFill>
              </a:rPr>
              <a:t>混合合約的會計</a:t>
            </a:r>
            <a:r>
              <a:rPr lang="zh-TW" altLang="en-US" sz="2400" b="1" dirty="0" smtClean="0">
                <a:solidFill>
                  <a:srgbClr val="FF0000"/>
                </a:solidFill>
              </a:rPr>
              <a:t>處理</a:t>
            </a:r>
            <a:endParaRPr lang="en-US" altLang="zh-TW" sz="2400" b="1" dirty="0" smtClean="0">
              <a:solidFill>
                <a:srgbClr val="FF0000"/>
              </a:solidFill>
            </a:endParaRPr>
          </a:p>
          <a:p>
            <a:pPr marL="0" indent="0">
              <a:buNone/>
            </a:pPr>
            <a:r>
              <a:rPr lang="en-US" altLang="zh-TW" sz="2400" dirty="0" smtClean="0"/>
              <a:t>(1)</a:t>
            </a:r>
            <a:r>
              <a:rPr lang="zh-TW" altLang="en-US" sz="2400" dirty="0" smtClean="0"/>
              <a:t>含有</a:t>
            </a:r>
            <a:r>
              <a:rPr lang="zh-TW" altLang="en-US" sz="2400" dirty="0"/>
              <a:t>金融資產主合約的混合</a:t>
            </a:r>
            <a:r>
              <a:rPr lang="zh-TW" altLang="en-US" sz="2400" dirty="0" smtClean="0"/>
              <a:t>合約</a:t>
            </a:r>
            <a:endParaRPr lang="en-US" altLang="zh-TW" sz="2400" dirty="0" smtClean="0"/>
          </a:p>
          <a:p>
            <a:pPr marL="0" indent="0">
              <a:buNone/>
            </a:pPr>
            <a:r>
              <a:rPr lang="zh-TW" altLang="en-US" sz="2400" dirty="0"/>
              <a:t>應評估整體混合合約之經營模式及合約現金流量特性，依金融資產之分類相關規定分類。</a:t>
            </a:r>
          </a:p>
        </p:txBody>
      </p:sp>
      <p:sp>
        <p:nvSpPr>
          <p:cNvPr id="7" name="圓角矩形 6"/>
          <p:cNvSpPr/>
          <p:nvPr/>
        </p:nvSpPr>
        <p:spPr bwMode="auto">
          <a:xfrm>
            <a:off x="1835696" y="3501008"/>
            <a:ext cx="3168000" cy="504000"/>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dirty="0">
                <a:latin typeface="+mn-ea"/>
              </a:rPr>
              <a:t>符合</a:t>
            </a:r>
            <a:r>
              <a:rPr kumimoji="1" lang="en-US" altLang="zh-TW" sz="2800" dirty="0" smtClean="0">
                <a:latin typeface="+mn-ea"/>
              </a:rPr>
              <a:t>SPPI</a:t>
            </a:r>
            <a:endParaRPr kumimoji="1" lang="en-US" altLang="zh-TW" sz="2800" dirty="0">
              <a:latin typeface="+mn-ea"/>
            </a:endParaRPr>
          </a:p>
        </p:txBody>
      </p:sp>
      <p:sp>
        <p:nvSpPr>
          <p:cNvPr id="8" name="圓角矩形 7"/>
          <p:cNvSpPr/>
          <p:nvPr/>
        </p:nvSpPr>
        <p:spPr bwMode="auto">
          <a:xfrm>
            <a:off x="1835696" y="4941168"/>
            <a:ext cx="3168000" cy="504000"/>
          </a:xfrm>
          <a:prstGeom prst="roundRect">
            <a:avLst/>
          </a:prstGeom>
          <a:solidFill>
            <a:schemeClr val="accent1"/>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1" lang="zh-TW" altLang="en-US" sz="2800" dirty="0">
                <a:latin typeface="+mn-ea"/>
              </a:rPr>
              <a:t>不符合</a:t>
            </a:r>
            <a:r>
              <a:rPr kumimoji="1" lang="en-US" altLang="zh-TW" sz="2800" dirty="0" smtClean="0">
                <a:latin typeface="+mn-ea"/>
              </a:rPr>
              <a:t>SPPI</a:t>
            </a:r>
            <a:endParaRPr kumimoji="1" lang="en-US" altLang="zh-TW" sz="2800" dirty="0">
              <a:latin typeface="+mn-ea"/>
            </a:endParaRPr>
          </a:p>
        </p:txBody>
      </p:sp>
      <p:sp>
        <p:nvSpPr>
          <p:cNvPr id="9" name="矩形 8"/>
          <p:cNvSpPr/>
          <p:nvPr/>
        </p:nvSpPr>
        <p:spPr bwMode="auto">
          <a:xfrm>
            <a:off x="5727035" y="2924944"/>
            <a:ext cx="1152128" cy="432048"/>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2800" dirty="0" smtClean="0">
                <a:latin typeface="+mn-ea"/>
              </a:rPr>
              <a:t>AC</a:t>
            </a:r>
            <a:endParaRPr kumimoji="1" lang="zh-TW" altLang="en-US" sz="2800" b="0" i="0" u="none" strike="noStrike" cap="none" normalizeH="0" baseline="0" dirty="0" smtClean="0">
              <a:ln>
                <a:noFill/>
              </a:ln>
              <a:solidFill>
                <a:schemeClr val="tx1"/>
              </a:solidFill>
              <a:effectLst/>
              <a:latin typeface="+mn-ea"/>
            </a:endParaRPr>
          </a:p>
        </p:txBody>
      </p:sp>
      <p:sp>
        <p:nvSpPr>
          <p:cNvPr id="10" name="矩形 9"/>
          <p:cNvSpPr/>
          <p:nvPr/>
        </p:nvSpPr>
        <p:spPr bwMode="auto">
          <a:xfrm>
            <a:off x="5727982" y="3538033"/>
            <a:ext cx="1152128" cy="432048"/>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2800" dirty="0" smtClean="0">
                <a:latin typeface="+mn-ea"/>
              </a:rPr>
              <a:t>FVOCI</a:t>
            </a:r>
            <a:endParaRPr kumimoji="1" lang="zh-TW" altLang="en-US" sz="2800" b="0" i="0" u="none" strike="noStrike" cap="none" normalizeH="0" baseline="0" dirty="0" smtClean="0">
              <a:ln>
                <a:noFill/>
              </a:ln>
              <a:solidFill>
                <a:schemeClr val="tx1"/>
              </a:solidFill>
              <a:effectLst/>
              <a:latin typeface="+mn-ea"/>
            </a:endParaRPr>
          </a:p>
        </p:txBody>
      </p:sp>
      <p:sp>
        <p:nvSpPr>
          <p:cNvPr id="11" name="矩形 10"/>
          <p:cNvSpPr/>
          <p:nvPr/>
        </p:nvSpPr>
        <p:spPr bwMode="auto">
          <a:xfrm>
            <a:off x="5727035" y="4151121"/>
            <a:ext cx="1152128" cy="432048"/>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2800" dirty="0" smtClean="0">
                <a:latin typeface="+mn-ea"/>
              </a:rPr>
              <a:t>FVTPL</a:t>
            </a:r>
            <a:endParaRPr kumimoji="1" lang="zh-TW" altLang="en-US" sz="2800" b="0" i="0" u="none" strike="noStrike" cap="none" normalizeH="0" baseline="0" dirty="0" smtClean="0">
              <a:ln>
                <a:noFill/>
              </a:ln>
              <a:solidFill>
                <a:schemeClr val="tx1"/>
              </a:solidFill>
              <a:effectLst/>
              <a:latin typeface="+mn-ea"/>
            </a:endParaRPr>
          </a:p>
        </p:txBody>
      </p:sp>
      <p:cxnSp>
        <p:nvCxnSpPr>
          <p:cNvPr id="13" name="直線接點 12"/>
          <p:cNvCxnSpPr>
            <a:stCxn id="7" idx="3"/>
            <a:endCxn id="10" idx="1"/>
          </p:cNvCxnSpPr>
          <p:nvPr/>
        </p:nvCxnSpPr>
        <p:spPr bwMode="auto">
          <a:xfrm>
            <a:off x="5003696" y="3753008"/>
            <a:ext cx="724286" cy="1049"/>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5" name="直線接點 14"/>
          <p:cNvCxnSpPr/>
          <p:nvPr/>
        </p:nvCxnSpPr>
        <p:spPr bwMode="auto">
          <a:xfrm>
            <a:off x="5364088" y="3140968"/>
            <a:ext cx="0" cy="1226177"/>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7" name="直線接點 16"/>
          <p:cNvCxnSpPr>
            <a:endCxn id="9" idx="1"/>
          </p:cNvCxnSpPr>
          <p:nvPr/>
        </p:nvCxnSpPr>
        <p:spPr bwMode="auto">
          <a:xfrm>
            <a:off x="5364088" y="3140968"/>
            <a:ext cx="362947"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9" name="直線接點 18"/>
          <p:cNvCxnSpPr>
            <a:endCxn id="11" idx="1"/>
          </p:cNvCxnSpPr>
          <p:nvPr/>
        </p:nvCxnSpPr>
        <p:spPr bwMode="auto">
          <a:xfrm>
            <a:off x="5364088" y="4367145"/>
            <a:ext cx="362947" cy="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20" name="矩形 19"/>
          <p:cNvSpPr/>
          <p:nvPr/>
        </p:nvSpPr>
        <p:spPr bwMode="auto">
          <a:xfrm>
            <a:off x="5727035" y="4973486"/>
            <a:ext cx="1152128" cy="432048"/>
          </a:xfrm>
          <a:prstGeom prst="rect">
            <a:avLst/>
          </a:prstGeom>
          <a:solidFill>
            <a:schemeClr val="accent2">
              <a:lumMod val="20000"/>
              <a:lumOff val="80000"/>
            </a:schemeClr>
          </a:solidFill>
          <a:ln w="12700" cap="sq" cmpd="sng" algn="ctr">
            <a:no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2800" dirty="0" smtClean="0">
                <a:latin typeface="+mn-ea"/>
              </a:rPr>
              <a:t>FVTPL</a:t>
            </a:r>
            <a:endParaRPr kumimoji="1" lang="zh-TW" altLang="en-US" sz="2800" b="0" i="0" u="none" strike="noStrike" cap="none" normalizeH="0" baseline="0" dirty="0" smtClean="0">
              <a:ln>
                <a:noFill/>
              </a:ln>
              <a:solidFill>
                <a:schemeClr val="tx1"/>
              </a:solidFill>
              <a:effectLst/>
              <a:latin typeface="+mn-ea"/>
            </a:endParaRPr>
          </a:p>
        </p:txBody>
      </p:sp>
      <p:cxnSp>
        <p:nvCxnSpPr>
          <p:cNvPr id="22" name="直線接點 21"/>
          <p:cNvCxnSpPr>
            <a:stCxn id="20" idx="1"/>
            <a:endCxn id="8" idx="3"/>
          </p:cNvCxnSpPr>
          <p:nvPr/>
        </p:nvCxnSpPr>
        <p:spPr bwMode="auto">
          <a:xfrm flipH="1">
            <a:off x="5003696" y="5189510"/>
            <a:ext cx="723339" cy="3658"/>
          </a:xfrm>
          <a:prstGeom prst="line">
            <a:avLst/>
          </a:prstGeom>
          <a:solidFill>
            <a:schemeClr val="accent1"/>
          </a:solidFill>
          <a:ln w="1905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1172297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50"/>
                </a:solidFill>
              </a:rPr>
              <a:t>情況一：雙方以總額交割──非衍生工具</a:t>
            </a:r>
          </a:p>
        </p:txBody>
      </p:sp>
      <p:sp>
        <p:nvSpPr>
          <p:cNvPr id="3" name="內容版面配置區 2"/>
          <p:cNvSpPr>
            <a:spLocks noGrp="1"/>
          </p:cNvSpPr>
          <p:nvPr>
            <p:ph idx="1"/>
          </p:nvPr>
        </p:nvSpPr>
        <p:spPr/>
        <p:txBody>
          <a:bodyPr/>
          <a:lstStyle/>
          <a:p>
            <a:pPr marL="0" indent="0">
              <a:lnSpc>
                <a:spcPct val="114000"/>
              </a:lnSpc>
              <a:buNone/>
            </a:pPr>
            <a:r>
              <a:rPr lang="zh-TW" altLang="en-US" sz="2400" dirty="0"/>
              <a:t>設遠期購買合約</a:t>
            </a:r>
            <a:r>
              <a:rPr lang="en-US" altLang="zh-TW" sz="2400" dirty="0"/>
              <a:t>A</a:t>
            </a:r>
            <a:r>
              <a:rPr lang="zh-TW" altLang="en-US" sz="2400" dirty="0"/>
              <a:t>公司將以交付固定金額現金</a:t>
            </a:r>
            <a:r>
              <a:rPr lang="en-US" altLang="zh-TW" sz="2400" dirty="0"/>
              <a:t>($105,000)</a:t>
            </a:r>
            <a:r>
              <a:rPr lang="zh-TW" altLang="en-US" sz="2400" dirty="0"/>
              <a:t>及收取固定數量本身普通股股票</a:t>
            </a:r>
            <a:r>
              <a:rPr lang="en-US" altLang="zh-TW" sz="2400" dirty="0"/>
              <a:t>(10,000</a:t>
            </a:r>
            <a:r>
              <a:rPr lang="zh-TW" altLang="en-US" sz="2400" dirty="0"/>
              <a:t>股</a:t>
            </a:r>
            <a:r>
              <a:rPr lang="en-US" altLang="zh-TW" sz="2400" dirty="0"/>
              <a:t>)</a:t>
            </a:r>
            <a:r>
              <a:rPr lang="zh-TW" altLang="en-US" sz="2400" dirty="0"/>
              <a:t>交割（總額交割），即固定金額交換固定股數。此時</a:t>
            </a:r>
            <a:r>
              <a:rPr lang="en-US" altLang="zh-TW" sz="2400" dirty="0"/>
              <a:t>A</a:t>
            </a:r>
            <a:r>
              <a:rPr lang="zh-TW" altLang="en-US" sz="2400" dirty="0"/>
              <a:t>公司具有到期交付</a:t>
            </a:r>
            <a:r>
              <a:rPr lang="en-US" altLang="zh-TW" sz="2400" dirty="0"/>
              <a:t>$105,000</a:t>
            </a:r>
            <a:r>
              <a:rPr lang="zh-TW" altLang="en-US" sz="2400" dirty="0"/>
              <a:t>之現金予</a:t>
            </a:r>
            <a:r>
              <a:rPr lang="en-US" altLang="zh-TW" sz="2400" dirty="0"/>
              <a:t>B</a:t>
            </a:r>
            <a:r>
              <a:rPr lang="zh-TW" altLang="en-US" sz="2400" dirty="0"/>
              <a:t>公司之義務，而</a:t>
            </a:r>
            <a:r>
              <a:rPr lang="en-US" altLang="zh-TW" sz="2400" dirty="0"/>
              <a:t>B</a:t>
            </a:r>
            <a:r>
              <a:rPr lang="zh-TW" altLang="en-US" sz="2400" dirty="0"/>
              <a:t>公司於到期時具有交付</a:t>
            </a:r>
            <a:r>
              <a:rPr lang="en-US" altLang="zh-TW" sz="2400" dirty="0"/>
              <a:t>10,000</a:t>
            </a:r>
            <a:r>
              <a:rPr lang="zh-TW" altLang="en-US" sz="2400" dirty="0"/>
              <a:t>股</a:t>
            </a:r>
            <a:r>
              <a:rPr lang="en-US" altLang="zh-TW" sz="2400" dirty="0"/>
              <a:t>A</a:t>
            </a:r>
            <a:r>
              <a:rPr lang="zh-TW" altLang="en-US" sz="2400" dirty="0"/>
              <a:t>公司流通在外普通股予</a:t>
            </a:r>
            <a:r>
              <a:rPr lang="en-US" altLang="zh-TW" sz="2400" dirty="0"/>
              <a:t>A</a:t>
            </a:r>
            <a:r>
              <a:rPr lang="zh-TW" altLang="en-US" sz="2400" dirty="0"/>
              <a:t>公司之義務。此交易係屬庫藏股的買入（權益交易），而非衍生工具的簽訂，故不產生合約損益。</a:t>
            </a:r>
          </a:p>
          <a:p>
            <a:pPr marL="0" indent="0">
              <a:buNone/>
            </a:pPr>
            <a:r>
              <a:rPr lang="zh-TW" altLang="en-US" sz="2400" dirty="0"/>
              <a:t>　　遠期固定價格</a:t>
            </a:r>
            <a:r>
              <a:rPr lang="en-US" altLang="zh-TW" sz="2400" dirty="0"/>
              <a:t>($10.50)</a:t>
            </a:r>
            <a:r>
              <a:rPr lang="zh-TW" altLang="en-US" sz="2400" dirty="0"/>
              <a:t>按市場利率折現的現值通常等於標的物（</a:t>
            </a:r>
            <a:r>
              <a:rPr lang="en-US" altLang="zh-TW" sz="2400" dirty="0"/>
              <a:t>A</a:t>
            </a:r>
            <a:r>
              <a:rPr lang="zh-TW" altLang="en-US" sz="2400" dirty="0"/>
              <a:t>公司股票）於簽約時</a:t>
            </a:r>
            <a:r>
              <a:rPr lang="en-US" altLang="zh-TW" sz="2400" dirty="0"/>
              <a:t>(X1/4/1)</a:t>
            </a:r>
            <a:r>
              <a:rPr lang="zh-TW" altLang="en-US" sz="2400" dirty="0"/>
              <a:t>的市價</a:t>
            </a:r>
            <a:r>
              <a:rPr lang="en-US" altLang="zh-TW" sz="2400" dirty="0"/>
              <a:t>($10.00)</a:t>
            </a:r>
            <a:r>
              <a:rPr lang="zh-TW" altLang="en-US" sz="2400" dirty="0"/>
              <a:t>，故遠期合約於簽訂時的公允價值為零。本例市場利率為</a:t>
            </a:r>
            <a:r>
              <a:rPr lang="en-US" altLang="zh-TW" sz="2400" dirty="0"/>
              <a:t>5%</a:t>
            </a:r>
            <a:r>
              <a:rPr lang="zh-TW" altLang="en-US" sz="2400" dirty="0"/>
              <a:t>［＝</a:t>
            </a:r>
            <a:r>
              <a:rPr lang="en-US" altLang="zh-TW" sz="2400" dirty="0"/>
              <a:t>($10.50</a:t>
            </a:r>
            <a:r>
              <a:rPr lang="zh-TW" altLang="en-US" sz="2400" dirty="0"/>
              <a:t>－</a:t>
            </a:r>
            <a:r>
              <a:rPr lang="en-US" altLang="zh-TW" sz="2400" dirty="0"/>
              <a:t>$10.00)/$10.00</a:t>
            </a:r>
            <a:r>
              <a:rPr lang="zh-TW" altLang="en-US" sz="2400" dirty="0"/>
              <a:t>］。分錄如下：</a:t>
            </a:r>
          </a:p>
          <a:p>
            <a:pPr marL="0" indent="0">
              <a:buNone/>
            </a:pPr>
            <a:endParaRPr lang="zh-TW" altLang="en-US" sz="2400" dirty="0"/>
          </a:p>
        </p:txBody>
      </p:sp>
    </p:spTree>
    <p:extLst>
      <p:ext uri="{BB962C8B-B14F-4D97-AF65-F5344CB8AC3E}">
        <p14:creationId xmlns:p14="http://schemas.microsoft.com/office/powerpoint/2010/main" val="820342705"/>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052736"/>
            <a:ext cx="8856000" cy="5544616"/>
          </a:xfrm>
        </p:spPr>
        <p:txBody>
          <a:bodyPr/>
          <a:lstStyle/>
          <a:p>
            <a:pPr marL="0" indent="0">
              <a:buNone/>
            </a:pPr>
            <a:r>
              <a:rPr lang="zh-TW" altLang="en-US" sz="2400" b="1" dirty="0"/>
              <a:t>符合完全屬本金及利息之支付（具有基本放款協議特性者）之債務工具</a:t>
            </a:r>
            <a:r>
              <a:rPr lang="zh-TW" altLang="en-US" sz="2400" b="1" dirty="0" smtClean="0"/>
              <a:t>：</a:t>
            </a:r>
            <a:endParaRPr lang="en-US" altLang="zh-TW" sz="2400" b="1" dirty="0" smtClean="0"/>
          </a:p>
          <a:p>
            <a:pPr marL="0" indent="0">
              <a:buNone/>
            </a:pPr>
            <a:r>
              <a:rPr lang="en-US" altLang="zh-TW" sz="2400" dirty="0"/>
              <a:t>a</a:t>
            </a:r>
            <a:r>
              <a:rPr lang="en-US" altLang="zh-TW" sz="2400" dirty="0" smtClean="0"/>
              <a:t>.</a:t>
            </a:r>
            <a:r>
              <a:rPr lang="zh-TW" altLang="en-US" sz="2400" dirty="0" smtClean="0"/>
              <a:t>浮動</a:t>
            </a:r>
            <a:r>
              <a:rPr lang="zh-TW" altLang="en-US" sz="2400" dirty="0"/>
              <a:t>利率之債券或放款：若僅包括基本利率指標或信用風險</a:t>
            </a:r>
            <a:r>
              <a:rPr lang="zh-TW" altLang="en-US" sz="2400" dirty="0" smtClean="0"/>
              <a:t>貼</a:t>
            </a:r>
            <a:endParaRPr lang="en-US" altLang="zh-TW" sz="2400" dirty="0" smtClean="0"/>
          </a:p>
          <a:p>
            <a:pPr marL="0" indent="0">
              <a:buNone/>
            </a:pPr>
            <a:r>
              <a:rPr lang="en-US" altLang="zh-TW" sz="2400" dirty="0"/>
              <a:t> </a:t>
            </a:r>
            <a:r>
              <a:rPr lang="en-US" altLang="zh-TW" sz="2400" dirty="0" smtClean="0"/>
              <a:t> </a:t>
            </a:r>
            <a:r>
              <a:rPr lang="zh-TW" altLang="en-US" sz="2400" dirty="0" smtClean="0"/>
              <a:t> 水</a:t>
            </a:r>
            <a:r>
              <a:rPr lang="zh-TW" altLang="en-US" sz="2400" dirty="0"/>
              <a:t>時。</a:t>
            </a:r>
          </a:p>
          <a:p>
            <a:pPr marL="0" indent="0">
              <a:buNone/>
            </a:pPr>
            <a:r>
              <a:rPr lang="en-US" altLang="zh-TW" sz="2400" dirty="0"/>
              <a:t>b</a:t>
            </a:r>
            <a:r>
              <a:rPr lang="en-US" altLang="zh-TW" sz="2400" dirty="0" smtClean="0"/>
              <a:t>.</a:t>
            </a:r>
            <a:r>
              <a:rPr lang="zh-TW" altLang="en-US" sz="2400" dirty="0" smtClean="0"/>
              <a:t>變動</a:t>
            </a:r>
            <a:r>
              <a:rPr lang="zh-TW" altLang="en-US" sz="2400" dirty="0"/>
              <a:t>利率債券（固定＋浮動）：例如設定利率上、下限以</a:t>
            </a:r>
            <a:r>
              <a:rPr lang="zh-TW" altLang="en-US" sz="2400" dirty="0" smtClean="0"/>
              <a:t>減少</a:t>
            </a:r>
            <a:endParaRPr lang="en-US" altLang="zh-TW" sz="2400" dirty="0" smtClean="0"/>
          </a:p>
          <a:p>
            <a:pPr marL="0" indent="0">
              <a:buNone/>
            </a:pPr>
            <a:r>
              <a:rPr lang="en-US" altLang="zh-TW" sz="2400" dirty="0"/>
              <a:t> </a:t>
            </a:r>
            <a:r>
              <a:rPr lang="en-US" altLang="zh-TW" sz="2400" dirty="0" smtClean="0"/>
              <a:t>  </a:t>
            </a:r>
            <a:r>
              <a:rPr lang="zh-TW" altLang="en-US" sz="2400" dirty="0" smtClean="0"/>
              <a:t>現金</a:t>
            </a:r>
            <a:r>
              <a:rPr lang="zh-TW" altLang="en-US" sz="2400" dirty="0"/>
              <a:t>流量之變異性。</a:t>
            </a:r>
          </a:p>
          <a:p>
            <a:pPr marL="0" indent="0">
              <a:buNone/>
            </a:pPr>
            <a:r>
              <a:rPr lang="en-US" altLang="zh-TW" sz="2400" dirty="0"/>
              <a:t>c</a:t>
            </a:r>
            <a:r>
              <a:rPr lang="en-US" altLang="zh-TW" sz="2400" dirty="0" smtClean="0"/>
              <a:t>.</a:t>
            </a:r>
            <a:r>
              <a:rPr lang="zh-TW" altLang="en-US" sz="2400" dirty="0" smtClean="0"/>
              <a:t>本息</a:t>
            </a:r>
            <a:r>
              <a:rPr lang="zh-TW" altLang="en-US" sz="2400" dirty="0"/>
              <a:t>與通貨膨脹指數連結之債券：其利率係反映「實質利息」。</a:t>
            </a:r>
          </a:p>
          <a:p>
            <a:pPr marL="0" indent="0">
              <a:buNone/>
            </a:pPr>
            <a:r>
              <a:rPr lang="en-US" altLang="zh-TW" sz="2400" dirty="0"/>
              <a:t>d</a:t>
            </a:r>
            <a:r>
              <a:rPr lang="en-US" altLang="zh-TW" sz="2400" dirty="0" smtClean="0"/>
              <a:t>.</a:t>
            </a:r>
            <a:r>
              <a:rPr lang="zh-TW" altLang="en-US" sz="2400" dirty="0" smtClean="0"/>
              <a:t>具</a:t>
            </a:r>
            <a:r>
              <a:rPr lang="zh-TW" altLang="en-US" sz="2400" dirty="0"/>
              <a:t>買回權或賣回權（提前清償）之債務工具：若提前還款之</a:t>
            </a:r>
            <a:r>
              <a:rPr lang="zh-TW" altLang="en-US" sz="2400" dirty="0" smtClean="0"/>
              <a:t>金</a:t>
            </a:r>
            <a:endParaRPr lang="en-US" altLang="zh-TW" sz="2400" dirty="0" smtClean="0"/>
          </a:p>
          <a:p>
            <a:pPr marL="0" indent="0">
              <a:buNone/>
            </a:pPr>
            <a:r>
              <a:rPr lang="en-US" altLang="zh-TW" sz="2400" dirty="0"/>
              <a:t> </a:t>
            </a:r>
            <a:r>
              <a:rPr lang="en-US" altLang="zh-TW" sz="2400" dirty="0" smtClean="0"/>
              <a:t>  </a:t>
            </a:r>
            <a:r>
              <a:rPr lang="zh-TW" altLang="en-US" sz="2400" dirty="0" smtClean="0"/>
              <a:t>額</a:t>
            </a:r>
            <a:r>
              <a:rPr lang="zh-TW" altLang="en-US" sz="2400" dirty="0"/>
              <a:t>代表幾乎未付之本息加提前清償之適當補償（發行人提前</a:t>
            </a:r>
            <a:r>
              <a:rPr lang="zh-TW" altLang="en-US" sz="2400" dirty="0" smtClean="0"/>
              <a:t>買</a:t>
            </a:r>
            <a:endParaRPr lang="en-US" altLang="zh-TW" sz="2400" dirty="0" smtClean="0"/>
          </a:p>
          <a:p>
            <a:pPr marL="0" indent="0">
              <a:buNone/>
            </a:pPr>
            <a:r>
              <a:rPr lang="en-US" altLang="zh-TW" sz="2400" dirty="0"/>
              <a:t> </a:t>
            </a:r>
            <a:r>
              <a:rPr lang="en-US" altLang="zh-TW" sz="2400" dirty="0" smtClean="0"/>
              <a:t>  </a:t>
            </a:r>
            <a:r>
              <a:rPr lang="zh-TW" altLang="en-US" sz="2400" dirty="0" smtClean="0"/>
              <a:t>回</a:t>
            </a:r>
            <a:r>
              <a:rPr lang="zh-TW" altLang="en-US" sz="2400" dirty="0"/>
              <a:t>＋補償／持有人提前賣回－補償）。</a:t>
            </a:r>
          </a:p>
          <a:p>
            <a:pPr marL="0" indent="0">
              <a:buNone/>
            </a:pPr>
            <a:r>
              <a:rPr lang="en-US" altLang="zh-TW" sz="2400" dirty="0"/>
              <a:t>e</a:t>
            </a:r>
            <a:r>
              <a:rPr lang="en-US" altLang="zh-TW" sz="2400" dirty="0" smtClean="0"/>
              <a:t>.</a:t>
            </a:r>
            <a:r>
              <a:rPr lang="zh-TW" altLang="en-US" sz="2400" dirty="0" smtClean="0"/>
              <a:t>債權人</a:t>
            </a:r>
            <a:r>
              <a:rPr lang="zh-TW" altLang="en-US" sz="2400" dirty="0"/>
              <a:t>或債務人有展期權利之債券或放款：若展期選擇權之</a:t>
            </a:r>
            <a:r>
              <a:rPr lang="zh-TW" altLang="en-US" sz="2400" dirty="0" smtClean="0"/>
              <a:t>條</a:t>
            </a:r>
            <a:endParaRPr lang="en-US" altLang="zh-TW" sz="2400" dirty="0" smtClean="0"/>
          </a:p>
          <a:p>
            <a:pPr marL="0" indent="0">
              <a:buNone/>
            </a:pPr>
            <a:r>
              <a:rPr lang="en-US" altLang="zh-TW" sz="2400" dirty="0"/>
              <a:t> </a:t>
            </a:r>
            <a:r>
              <a:rPr lang="en-US" altLang="zh-TW" sz="2400" dirty="0" smtClean="0"/>
              <a:t>  </a:t>
            </a:r>
            <a:r>
              <a:rPr lang="zh-TW" altLang="en-US" sz="2400" dirty="0" smtClean="0"/>
              <a:t>款</a:t>
            </a:r>
            <a:r>
              <a:rPr lang="zh-TW" altLang="en-US" sz="2400" dirty="0"/>
              <a:t>導致展期期間只有支付本金及利息，該等金額可能含合約</a:t>
            </a:r>
            <a:r>
              <a:rPr lang="zh-TW" altLang="en-US" sz="2400" dirty="0" smtClean="0"/>
              <a:t>展</a:t>
            </a:r>
            <a:endParaRPr lang="en-US" altLang="zh-TW" sz="2400" dirty="0" smtClean="0"/>
          </a:p>
          <a:p>
            <a:pPr marL="0" indent="0">
              <a:buNone/>
            </a:pPr>
            <a:r>
              <a:rPr lang="en-US" altLang="zh-TW" sz="2400" dirty="0"/>
              <a:t> </a:t>
            </a:r>
            <a:r>
              <a:rPr lang="en-US" altLang="zh-TW" sz="2400" dirty="0" smtClean="0"/>
              <a:t>  </a:t>
            </a:r>
            <a:r>
              <a:rPr lang="zh-TW" altLang="en-US" sz="2400" dirty="0" smtClean="0"/>
              <a:t>期</a:t>
            </a:r>
            <a:r>
              <a:rPr lang="zh-TW" altLang="en-US" sz="2400" dirty="0"/>
              <a:t>之合理額外補償。</a:t>
            </a:r>
          </a:p>
          <a:p>
            <a:pPr marL="0" indent="0">
              <a:buNone/>
            </a:pPr>
            <a:endParaRPr lang="zh-TW" altLang="en-US" sz="2400" dirty="0"/>
          </a:p>
        </p:txBody>
      </p:sp>
    </p:spTree>
    <p:extLst>
      <p:ext uri="{BB962C8B-B14F-4D97-AF65-F5344CB8AC3E}">
        <p14:creationId xmlns:p14="http://schemas.microsoft.com/office/powerpoint/2010/main" val="299501340"/>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980728"/>
            <a:ext cx="8856000" cy="5616624"/>
          </a:xfrm>
        </p:spPr>
        <p:txBody>
          <a:bodyPr/>
          <a:lstStyle/>
          <a:p>
            <a:pPr marL="0" indent="0">
              <a:buNone/>
            </a:pPr>
            <a:r>
              <a:rPr lang="zh-TW" altLang="en-US" sz="2400" b="1" dirty="0"/>
              <a:t>不符合完全屬本金及利息之支付的債務工具</a:t>
            </a:r>
            <a:r>
              <a:rPr lang="zh-TW" altLang="en-US" sz="2400" b="1" dirty="0" smtClean="0"/>
              <a:t>：</a:t>
            </a:r>
            <a:endParaRPr lang="en-US" altLang="zh-TW" sz="2400" b="1" dirty="0" smtClean="0"/>
          </a:p>
          <a:p>
            <a:pPr marL="0" indent="0">
              <a:buNone/>
            </a:pPr>
            <a:r>
              <a:rPr lang="en-US" altLang="zh-TW" sz="2400" dirty="0"/>
              <a:t>a</a:t>
            </a:r>
            <a:r>
              <a:rPr lang="en-US" altLang="zh-TW" sz="2400" dirty="0" smtClean="0"/>
              <a:t>.</a:t>
            </a:r>
            <a:r>
              <a:rPr lang="zh-TW" altLang="en-US" sz="2400" b="1" dirty="0" smtClean="0">
                <a:solidFill>
                  <a:srgbClr val="FF0000"/>
                </a:solidFill>
              </a:rPr>
              <a:t>可</a:t>
            </a:r>
            <a:r>
              <a:rPr lang="zh-TW" altLang="en-US" sz="2400" b="1" dirty="0">
                <a:solidFill>
                  <a:srgbClr val="FF0000"/>
                </a:solidFill>
              </a:rPr>
              <a:t>轉換公司債：</a:t>
            </a:r>
            <a:r>
              <a:rPr lang="zh-TW" altLang="en-US" sz="2400" dirty="0"/>
              <a:t>報酬與發行公司股票的價值連結，具槓桿作用</a:t>
            </a:r>
            <a:r>
              <a:rPr lang="zh-TW" altLang="en-US" sz="2400" dirty="0" smtClean="0"/>
              <a:t>，</a:t>
            </a:r>
            <a:endParaRPr lang="en-US" altLang="zh-TW" sz="2400" dirty="0" smtClean="0"/>
          </a:p>
          <a:p>
            <a:pPr marL="0" indent="0">
              <a:buNone/>
            </a:pPr>
            <a:r>
              <a:rPr lang="en-US" altLang="zh-TW" sz="2400" dirty="0"/>
              <a:t> </a:t>
            </a:r>
            <a:r>
              <a:rPr lang="en-US" altLang="zh-TW" sz="2400" dirty="0" smtClean="0"/>
              <a:t>  </a:t>
            </a:r>
            <a:r>
              <a:rPr lang="zh-TW" altLang="en-US" sz="2400" dirty="0" smtClean="0"/>
              <a:t>故</a:t>
            </a:r>
            <a:r>
              <a:rPr lang="zh-TW" altLang="en-US" sz="2400" dirty="0"/>
              <a:t>非全部為本金及利息。</a:t>
            </a:r>
          </a:p>
          <a:p>
            <a:pPr marL="0" indent="0">
              <a:buNone/>
            </a:pPr>
            <a:r>
              <a:rPr lang="en-US" altLang="zh-TW" sz="2400" dirty="0"/>
              <a:t>b</a:t>
            </a:r>
            <a:r>
              <a:rPr lang="en-US" altLang="zh-TW" sz="2400" dirty="0" smtClean="0"/>
              <a:t>.</a:t>
            </a:r>
            <a:r>
              <a:rPr lang="zh-TW" altLang="en-US" sz="2400" dirty="0" smtClean="0"/>
              <a:t>債</a:t>
            </a:r>
            <a:r>
              <a:rPr lang="zh-TW" altLang="en-US" sz="2400" dirty="0"/>
              <a:t>息與發行公司盈餘</a:t>
            </a:r>
            <a:r>
              <a:rPr lang="en-US" altLang="zh-TW" sz="2400" dirty="0"/>
              <a:t>/</a:t>
            </a:r>
            <a:r>
              <a:rPr lang="zh-TW" altLang="en-US" sz="2400" dirty="0"/>
              <a:t>股價</a:t>
            </a:r>
            <a:r>
              <a:rPr lang="en-US" altLang="zh-TW" sz="2400" dirty="0"/>
              <a:t>/</a:t>
            </a:r>
            <a:r>
              <a:rPr lang="zh-TW" altLang="en-US" sz="2400" dirty="0"/>
              <a:t>過路費連結之債券。</a:t>
            </a:r>
          </a:p>
          <a:p>
            <a:pPr marL="0" indent="0">
              <a:buNone/>
            </a:pPr>
            <a:r>
              <a:rPr lang="en-US" altLang="zh-TW" sz="2400" dirty="0"/>
              <a:t>c</a:t>
            </a:r>
            <a:r>
              <a:rPr lang="en-US" altLang="zh-TW" sz="2400" dirty="0" smtClean="0"/>
              <a:t>.</a:t>
            </a:r>
            <a:r>
              <a:rPr lang="zh-TW" altLang="en-US" sz="2400" dirty="0" smtClean="0"/>
              <a:t>反</a:t>
            </a:r>
            <a:r>
              <a:rPr lang="zh-TW" altLang="en-US" sz="2400" dirty="0"/>
              <a:t>浮動利率債券：支付利率與市場利率呈反向變動，市場</a:t>
            </a:r>
            <a:r>
              <a:rPr lang="zh-TW" altLang="en-US" sz="2400" dirty="0" smtClean="0"/>
              <a:t>利率</a:t>
            </a:r>
            <a:endParaRPr lang="en-US" altLang="zh-TW" sz="2400" dirty="0" smtClean="0"/>
          </a:p>
          <a:p>
            <a:pPr marL="0" indent="0">
              <a:buNone/>
            </a:pPr>
            <a:r>
              <a:rPr lang="en-US" altLang="zh-TW" sz="2400" dirty="0"/>
              <a:t> </a:t>
            </a:r>
            <a:r>
              <a:rPr lang="en-US" altLang="zh-TW" sz="2400" dirty="0" smtClean="0"/>
              <a:t>  </a:t>
            </a:r>
            <a:r>
              <a:rPr lang="zh-TW" altLang="en-US" sz="2400" dirty="0" smtClean="0"/>
              <a:t>高</a:t>
            </a:r>
            <a:r>
              <a:rPr lang="zh-TW" altLang="en-US" sz="2400" dirty="0"/>
              <a:t>則債券支付的利息低，市場利率低則債券支付的利息高，</a:t>
            </a:r>
            <a:r>
              <a:rPr lang="zh-TW" altLang="en-US" sz="2400" dirty="0" smtClean="0"/>
              <a:t>不</a:t>
            </a:r>
            <a:endParaRPr lang="en-US" altLang="zh-TW" sz="2400" dirty="0" smtClean="0"/>
          </a:p>
          <a:p>
            <a:pPr marL="0" indent="0">
              <a:buNone/>
            </a:pPr>
            <a:r>
              <a:rPr lang="en-US" altLang="zh-TW" sz="2400" dirty="0"/>
              <a:t> </a:t>
            </a:r>
            <a:r>
              <a:rPr lang="en-US" altLang="zh-TW" sz="2400" dirty="0" smtClean="0"/>
              <a:t>  </a:t>
            </a:r>
            <a:r>
              <a:rPr lang="zh-TW" altLang="en-US" sz="2400" dirty="0" smtClean="0"/>
              <a:t>符合</a:t>
            </a:r>
            <a:r>
              <a:rPr lang="zh-TW" altLang="en-US" sz="2400" dirty="0"/>
              <a:t>本金及利息的定義。</a:t>
            </a:r>
          </a:p>
          <a:p>
            <a:pPr marL="0" indent="0">
              <a:buNone/>
            </a:pPr>
            <a:r>
              <a:rPr lang="en-US" altLang="zh-TW" sz="2400" dirty="0"/>
              <a:t>d</a:t>
            </a:r>
            <a:r>
              <a:rPr lang="en-US" altLang="zh-TW" sz="2400" dirty="0" smtClean="0"/>
              <a:t>.</a:t>
            </a:r>
            <a:r>
              <a:rPr lang="zh-TW" altLang="en-US" sz="2400" dirty="0" smtClean="0"/>
              <a:t>利息</a:t>
            </a:r>
            <a:r>
              <a:rPr lang="zh-TW" altLang="en-US" sz="2400" dirty="0"/>
              <a:t>每月重定價一次，發行人可以選擇以一個月浮動利率或</a:t>
            </a:r>
            <a:r>
              <a:rPr lang="zh-TW" altLang="en-US" sz="2400" dirty="0" smtClean="0"/>
              <a:t>以</a:t>
            </a:r>
            <a:endParaRPr lang="en-US" altLang="zh-TW" sz="2400" dirty="0" smtClean="0"/>
          </a:p>
          <a:p>
            <a:pPr marL="0" indent="0">
              <a:buNone/>
            </a:pPr>
            <a:r>
              <a:rPr lang="en-US" altLang="zh-TW" sz="2400" dirty="0"/>
              <a:t> </a:t>
            </a:r>
            <a:r>
              <a:rPr lang="en-US" altLang="zh-TW" sz="2400" dirty="0" smtClean="0"/>
              <a:t>  </a:t>
            </a:r>
            <a:r>
              <a:rPr lang="zh-TW" altLang="en-US" sz="2400" dirty="0" smtClean="0"/>
              <a:t>六</a:t>
            </a:r>
            <a:r>
              <a:rPr lang="zh-TW" altLang="en-US" sz="2400" dirty="0"/>
              <a:t>個月浮動利率計息：每個月重新以六個月浮動利率計息，</a:t>
            </a:r>
            <a:r>
              <a:rPr lang="zh-TW" altLang="en-US" sz="2400" dirty="0" smtClean="0"/>
              <a:t>不</a:t>
            </a:r>
            <a:endParaRPr lang="en-US" altLang="zh-TW" sz="2400" dirty="0" smtClean="0"/>
          </a:p>
          <a:p>
            <a:pPr marL="0" indent="0">
              <a:buNone/>
            </a:pPr>
            <a:r>
              <a:rPr lang="en-US" altLang="zh-TW" sz="2400" dirty="0"/>
              <a:t> </a:t>
            </a:r>
            <a:r>
              <a:rPr lang="en-US" altLang="zh-TW" sz="2400" dirty="0" smtClean="0"/>
              <a:t>  </a:t>
            </a:r>
            <a:r>
              <a:rPr lang="zh-TW" altLang="en-US" sz="2400" dirty="0" smtClean="0"/>
              <a:t>符</a:t>
            </a:r>
            <a:r>
              <a:rPr lang="zh-TW" altLang="en-US" sz="2400" dirty="0"/>
              <a:t>利息定義。</a:t>
            </a:r>
          </a:p>
          <a:p>
            <a:pPr marL="0" indent="0">
              <a:buNone/>
            </a:pPr>
            <a:r>
              <a:rPr lang="en-US" altLang="zh-TW" sz="2400" dirty="0"/>
              <a:t>e</a:t>
            </a:r>
            <a:r>
              <a:rPr lang="en-US" altLang="zh-TW" sz="2400" dirty="0" smtClean="0"/>
              <a:t>.</a:t>
            </a:r>
            <a:r>
              <a:rPr lang="zh-TW" altLang="en-US" sz="2400" dirty="0" smtClean="0"/>
              <a:t>無</a:t>
            </a:r>
            <a:r>
              <a:rPr lang="zh-TW" altLang="en-US" sz="2400" dirty="0"/>
              <a:t>到期日債券，發行人有償付能力時才須支付利息，利息可</a:t>
            </a:r>
            <a:r>
              <a:rPr lang="zh-TW" altLang="en-US" sz="2400" dirty="0" smtClean="0"/>
              <a:t>累</a:t>
            </a:r>
            <a:endParaRPr lang="en-US" altLang="zh-TW" sz="2400" dirty="0" smtClean="0"/>
          </a:p>
          <a:p>
            <a:pPr marL="0" indent="0">
              <a:buNone/>
            </a:pPr>
            <a:r>
              <a:rPr lang="en-US" altLang="zh-TW" sz="2400" dirty="0"/>
              <a:t> </a:t>
            </a:r>
            <a:r>
              <a:rPr lang="en-US" altLang="zh-TW" sz="2400" dirty="0" smtClean="0"/>
              <a:t>  </a:t>
            </a:r>
            <a:r>
              <a:rPr lang="zh-TW" altLang="en-US" sz="2400" dirty="0" smtClean="0"/>
              <a:t>積</a:t>
            </a:r>
            <a:r>
              <a:rPr lang="zh-TW" altLang="en-US" sz="2400" dirty="0"/>
              <a:t>，但積欠利息不另外計息：因積欠利息不另外計息，故</a:t>
            </a:r>
            <a:r>
              <a:rPr lang="zh-TW" altLang="en-US" sz="2400" dirty="0" smtClean="0"/>
              <a:t>不符</a:t>
            </a:r>
            <a:endParaRPr lang="en-US" altLang="zh-TW" sz="2400" dirty="0" smtClean="0"/>
          </a:p>
          <a:p>
            <a:pPr marL="0" indent="0">
              <a:buNone/>
            </a:pPr>
            <a:r>
              <a:rPr lang="en-US" altLang="zh-TW" sz="2400" dirty="0"/>
              <a:t> </a:t>
            </a:r>
            <a:r>
              <a:rPr lang="en-US" altLang="zh-TW" sz="2400" dirty="0" smtClean="0"/>
              <a:t>  </a:t>
            </a:r>
            <a:r>
              <a:rPr lang="zh-TW" altLang="en-US" sz="2400" dirty="0" smtClean="0"/>
              <a:t>合</a:t>
            </a:r>
            <a:r>
              <a:rPr lang="zh-TW" altLang="en-US" sz="2400" dirty="0"/>
              <a:t>利息定義。</a:t>
            </a:r>
          </a:p>
          <a:p>
            <a:pPr marL="0" indent="0">
              <a:buNone/>
            </a:pPr>
            <a:endParaRPr lang="zh-TW" altLang="en-US" sz="2400" dirty="0"/>
          </a:p>
        </p:txBody>
      </p:sp>
    </p:spTree>
    <p:extLst>
      <p:ext uri="{BB962C8B-B14F-4D97-AF65-F5344CB8AC3E}">
        <p14:creationId xmlns:p14="http://schemas.microsoft.com/office/powerpoint/2010/main" val="3957427884"/>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57200" y="1196975"/>
            <a:ext cx="8229600" cy="5400675"/>
          </a:xfrm>
        </p:spPr>
        <p:txBody>
          <a:bodyPr/>
          <a:lstStyle/>
          <a:p>
            <a:pPr marL="0" indent="0">
              <a:buNone/>
            </a:pPr>
            <a:r>
              <a:rPr lang="en-US" altLang="zh-TW" sz="2000" dirty="0"/>
              <a:t>(2)</a:t>
            </a:r>
            <a:r>
              <a:rPr lang="zh-TW" altLang="en-US" sz="2000" dirty="0"/>
              <a:t>主合約非屬金融資產的混合</a:t>
            </a:r>
            <a:r>
              <a:rPr lang="zh-TW" altLang="en-US" sz="2000" dirty="0" smtClean="0"/>
              <a:t>合約</a:t>
            </a:r>
            <a:endParaRPr lang="en-US" altLang="zh-TW" sz="2000" dirty="0" smtClean="0"/>
          </a:p>
          <a:p>
            <a:pPr marL="457200" indent="-457200">
              <a:buFont typeface="Wingdings" panose="05000000000000000000" pitchFamily="2" charset="2"/>
              <a:buAutoNum type="circleNumWdWhitePlain"/>
            </a:pPr>
            <a:r>
              <a:rPr lang="zh-TW" altLang="en-US" sz="2000" dirty="0"/>
              <a:t>可指定整體混合合約透過損益按公允價值</a:t>
            </a:r>
            <a:r>
              <a:rPr lang="zh-TW" altLang="en-US" sz="2000" dirty="0" smtClean="0"/>
              <a:t>衡量</a:t>
            </a:r>
            <a:endParaRPr lang="en-US" altLang="zh-TW" sz="2000" dirty="0" smtClean="0"/>
          </a:p>
          <a:p>
            <a:pPr marL="457200" indent="-457200">
              <a:buFont typeface="Wingdings" panose="05000000000000000000" pitchFamily="2" charset="2"/>
              <a:buAutoNum type="circleNumWdWhitePlain"/>
            </a:pPr>
            <a:endParaRPr lang="en-US" altLang="zh-TW" sz="2000" dirty="0"/>
          </a:p>
          <a:p>
            <a:pPr marL="457200" indent="-457200">
              <a:buFont typeface="Wingdings" panose="05000000000000000000" pitchFamily="2" charset="2"/>
              <a:buAutoNum type="circleNumWdWhitePlain"/>
            </a:pPr>
            <a:endParaRPr lang="en-US" altLang="zh-TW" sz="2000" dirty="0" smtClean="0"/>
          </a:p>
          <a:p>
            <a:pPr marL="457200" indent="-457200">
              <a:buFont typeface="Wingdings" panose="05000000000000000000" pitchFamily="2" charset="2"/>
              <a:buAutoNum type="circleNumWdWhitePlain"/>
            </a:pPr>
            <a:endParaRPr lang="en-US" altLang="zh-TW" sz="2000" dirty="0"/>
          </a:p>
          <a:p>
            <a:pPr marL="457200" indent="-457200">
              <a:buFont typeface="Wingdings" panose="05000000000000000000" pitchFamily="2" charset="2"/>
              <a:buAutoNum type="circleNumWdWhitePlain"/>
            </a:pPr>
            <a:endParaRPr lang="en-US" altLang="zh-TW" sz="2000" dirty="0" smtClean="0"/>
          </a:p>
          <a:p>
            <a:pPr marL="457200" indent="-457200">
              <a:buFont typeface="Wingdings" panose="05000000000000000000" pitchFamily="2" charset="2"/>
              <a:buAutoNum type="circleNumWdWhitePlain"/>
            </a:pPr>
            <a:endParaRPr lang="en-US" altLang="zh-TW" sz="2000" dirty="0"/>
          </a:p>
          <a:p>
            <a:pPr marL="457200" indent="-457200">
              <a:buFont typeface="Wingdings" panose="05000000000000000000" pitchFamily="2" charset="2"/>
              <a:buAutoNum type="circleNumWdWhitePlain"/>
            </a:pPr>
            <a:endParaRPr lang="en-US" altLang="zh-TW" sz="2000" dirty="0" smtClean="0"/>
          </a:p>
          <a:p>
            <a:pPr marL="457200" indent="-457200">
              <a:buFont typeface="Wingdings" panose="05000000000000000000" pitchFamily="2" charset="2"/>
              <a:buAutoNum type="circleNumWdWhitePlain"/>
            </a:pPr>
            <a:r>
              <a:rPr lang="zh-TW" altLang="en-US" sz="2000" dirty="0"/>
              <a:t>應指定整體混合合約透過損益按公允價值衡量</a:t>
            </a:r>
          </a:p>
        </p:txBody>
      </p:sp>
      <p:grpSp>
        <p:nvGrpSpPr>
          <p:cNvPr id="40" name="群組 39"/>
          <p:cNvGrpSpPr/>
          <p:nvPr/>
        </p:nvGrpSpPr>
        <p:grpSpPr>
          <a:xfrm>
            <a:off x="35496" y="2060848"/>
            <a:ext cx="9073008" cy="2052691"/>
            <a:chOff x="35496" y="2060848"/>
            <a:chExt cx="9073008" cy="2052691"/>
          </a:xfrm>
        </p:grpSpPr>
        <p:sp>
          <p:nvSpPr>
            <p:cNvPr id="5" name="文字方塊 4"/>
            <p:cNvSpPr txBox="1"/>
            <p:nvPr/>
          </p:nvSpPr>
          <p:spPr>
            <a:xfrm>
              <a:off x="35496" y="2060848"/>
              <a:ext cx="2601634" cy="923330"/>
            </a:xfrm>
            <a:prstGeom prst="rect">
              <a:avLst/>
            </a:prstGeom>
            <a:solidFill>
              <a:schemeClr val="accent1">
                <a:lumMod val="90000"/>
              </a:schemeClr>
            </a:solidFill>
            <a:ln>
              <a:solidFill>
                <a:schemeClr val="tx1"/>
              </a:solidFill>
            </a:ln>
          </p:spPr>
          <p:txBody>
            <a:bodyPr wrap="square" rtlCol="0">
              <a:spAutoFit/>
            </a:bodyPr>
            <a:lstStyle/>
            <a:p>
              <a:r>
                <a:rPr lang="zh-TW" altLang="en-US" dirty="0"/>
                <a:t>嵌入式合約與主合約之經濟特性及風險是否緊密關聯？</a:t>
              </a:r>
            </a:p>
          </p:txBody>
        </p:sp>
        <p:sp>
          <p:nvSpPr>
            <p:cNvPr id="6" name="文字方塊 5"/>
            <p:cNvSpPr txBox="1"/>
            <p:nvPr/>
          </p:nvSpPr>
          <p:spPr>
            <a:xfrm>
              <a:off x="3270600" y="2061311"/>
              <a:ext cx="2602800" cy="923330"/>
            </a:xfrm>
            <a:prstGeom prst="rect">
              <a:avLst/>
            </a:prstGeom>
            <a:solidFill>
              <a:schemeClr val="accent1">
                <a:lumMod val="90000"/>
              </a:schemeClr>
            </a:solidFill>
            <a:ln>
              <a:solidFill>
                <a:schemeClr val="tx1"/>
              </a:solidFill>
            </a:ln>
          </p:spPr>
          <p:txBody>
            <a:bodyPr wrap="square" rtlCol="0">
              <a:spAutoFit/>
            </a:bodyPr>
            <a:lstStyle/>
            <a:p>
              <a:r>
                <a:rPr lang="zh-TW" altLang="en-US" dirty="0"/>
                <a:t>與嵌入者類似之獨立衍生工具是否符合衍生工具定義？</a:t>
              </a:r>
            </a:p>
          </p:txBody>
        </p:sp>
        <p:sp>
          <p:nvSpPr>
            <p:cNvPr id="7" name="文字方塊 6"/>
            <p:cNvSpPr txBox="1"/>
            <p:nvPr/>
          </p:nvSpPr>
          <p:spPr>
            <a:xfrm>
              <a:off x="6505704" y="2061311"/>
              <a:ext cx="2602800" cy="923330"/>
            </a:xfrm>
            <a:prstGeom prst="rect">
              <a:avLst/>
            </a:prstGeom>
            <a:solidFill>
              <a:schemeClr val="accent1">
                <a:lumMod val="90000"/>
              </a:schemeClr>
            </a:solidFill>
            <a:ln>
              <a:solidFill>
                <a:schemeClr val="tx1"/>
              </a:solidFill>
            </a:ln>
          </p:spPr>
          <p:txBody>
            <a:bodyPr wrap="square" rtlCol="0">
              <a:spAutoFit/>
            </a:bodyPr>
            <a:lstStyle/>
            <a:p>
              <a:r>
                <a:rPr lang="zh-TW" altLang="en-US" dirty="0"/>
                <a:t>整體混合合約是否透過損益按公允價值衡量</a:t>
              </a:r>
              <a:r>
                <a:rPr lang="zh-TW" altLang="en-US" dirty="0" smtClean="0"/>
                <a:t>？</a:t>
              </a:r>
              <a:endParaRPr lang="en-US" altLang="zh-TW" dirty="0" smtClean="0"/>
            </a:p>
            <a:p>
              <a:endParaRPr lang="zh-TW" altLang="en-US" dirty="0"/>
            </a:p>
          </p:txBody>
        </p:sp>
        <p:sp>
          <p:nvSpPr>
            <p:cNvPr id="8" name="圓角矩形 7"/>
            <p:cNvSpPr/>
            <p:nvPr/>
          </p:nvSpPr>
          <p:spPr bwMode="auto">
            <a:xfrm>
              <a:off x="107504" y="3356992"/>
              <a:ext cx="4392488" cy="756547"/>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dirty="0">
                  <a:latin typeface="+mn-ea"/>
                </a:rPr>
                <a:t>嵌入式衍生工具與主合約不須在帳上分離</a:t>
              </a:r>
              <a:r>
                <a:rPr kumimoji="1" lang="zh-TW" altLang="en-US" dirty="0" smtClean="0">
                  <a:latin typeface="+mn-ea"/>
                </a:rPr>
                <a:t>：</a:t>
              </a:r>
              <a:endParaRPr kumimoji="1" lang="en-US" altLang="zh-TW" dirty="0" smtClean="0">
                <a:latin typeface="+mn-ea"/>
              </a:endParaRPr>
            </a:p>
            <a:p>
              <a:pPr algn="ctr" fontAlgn="base">
                <a:spcBef>
                  <a:spcPct val="0"/>
                </a:spcBef>
                <a:spcAft>
                  <a:spcPct val="0"/>
                </a:spcAft>
              </a:pPr>
              <a:r>
                <a:rPr kumimoji="1" lang="zh-TW" altLang="en-US" dirty="0" smtClean="0">
                  <a:latin typeface="+mn-ea"/>
                </a:rPr>
                <a:t>僅</a:t>
              </a:r>
              <a:r>
                <a:rPr kumimoji="1" lang="zh-TW" altLang="en-US" dirty="0">
                  <a:latin typeface="+mn-ea"/>
                </a:rPr>
                <a:t>需記錄主合約，嵌入式衍生工具不記錄</a:t>
              </a:r>
              <a:endParaRPr kumimoji="1" lang="zh-TW" altLang="en-US" b="0" i="0" u="none" strike="noStrike" cap="none" normalizeH="0" baseline="0" dirty="0" smtClean="0">
                <a:ln>
                  <a:noFill/>
                </a:ln>
                <a:solidFill>
                  <a:schemeClr val="tx1"/>
                </a:solidFill>
                <a:effectLst/>
                <a:latin typeface="+mn-ea"/>
              </a:endParaRPr>
            </a:p>
          </p:txBody>
        </p:sp>
        <p:sp>
          <p:nvSpPr>
            <p:cNvPr id="9" name="圓角矩形 8"/>
            <p:cNvSpPr/>
            <p:nvPr/>
          </p:nvSpPr>
          <p:spPr bwMode="auto">
            <a:xfrm>
              <a:off x="4644008" y="3356992"/>
              <a:ext cx="2339768" cy="756547"/>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dirty="0">
                  <a:latin typeface="+mn-ea"/>
                </a:rPr>
                <a:t>整體混合合約透過</a:t>
              </a:r>
              <a:r>
                <a:rPr kumimoji="1" lang="zh-TW" altLang="en-US" dirty="0" smtClean="0">
                  <a:latin typeface="+mn-ea"/>
                </a:rPr>
                <a:t>損益</a:t>
              </a:r>
              <a:endParaRPr kumimoji="1" lang="en-US" altLang="zh-TW" dirty="0" smtClean="0">
                <a:latin typeface="+mn-ea"/>
              </a:endParaRPr>
            </a:p>
            <a:p>
              <a:pPr algn="ctr" fontAlgn="base">
                <a:spcBef>
                  <a:spcPct val="0"/>
                </a:spcBef>
                <a:spcAft>
                  <a:spcPct val="0"/>
                </a:spcAft>
              </a:pPr>
              <a:r>
                <a:rPr kumimoji="1" lang="zh-TW" altLang="en-US" dirty="0" smtClean="0">
                  <a:latin typeface="+mn-ea"/>
                </a:rPr>
                <a:t>按</a:t>
              </a:r>
              <a:r>
                <a:rPr kumimoji="1" lang="zh-TW" altLang="en-US" dirty="0">
                  <a:latin typeface="+mn-ea"/>
                </a:rPr>
                <a:t>公允價值衡量</a:t>
              </a:r>
              <a:endParaRPr kumimoji="1" lang="zh-TW" altLang="en-US" b="0" i="0" u="none" strike="noStrike" cap="none" normalizeH="0" baseline="0" dirty="0" smtClean="0">
                <a:ln>
                  <a:noFill/>
                </a:ln>
                <a:solidFill>
                  <a:schemeClr val="tx1"/>
                </a:solidFill>
                <a:effectLst/>
                <a:latin typeface="+mn-ea"/>
              </a:endParaRPr>
            </a:p>
          </p:txBody>
        </p:sp>
        <p:sp>
          <p:nvSpPr>
            <p:cNvPr id="10" name="圓角矩形 9"/>
            <p:cNvSpPr/>
            <p:nvPr/>
          </p:nvSpPr>
          <p:spPr bwMode="auto">
            <a:xfrm>
              <a:off x="7020272" y="3356992"/>
              <a:ext cx="2079848" cy="756547"/>
            </a:xfrm>
            <a:prstGeom prst="roundRect">
              <a:avLst/>
            </a:prstGeom>
            <a:solidFill>
              <a:schemeClr val="accent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dirty="0">
                  <a:latin typeface="+mn-ea"/>
                </a:rPr>
                <a:t>嵌入式衍生工具</a:t>
              </a:r>
              <a:r>
                <a:rPr kumimoji="1" lang="zh-TW" altLang="en-US" dirty="0" smtClean="0">
                  <a:latin typeface="+mn-ea"/>
                </a:rPr>
                <a:t>必須</a:t>
              </a:r>
              <a:endParaRPr kumimoji="1" lang="en-US" altLang="zh-TW" dirty="0" smtClean="0">
                <a:latin typeface="+mn-ea"/>
              </a:endParaRPr>
            </a:p>
            <a:p>
              <a:pPr algn="ctr" fontAlgn="base">
                <a:spcBef>
                  <a:spcPct val="0"/>
                </a:spcBef>
                <a:spcAft>
                  <a:spcPct val="0"/>
                </a:spcAft>
              </a:pPr>
              <a:r>
                <a:rPr kumimoji="1" lang="zh-TW" altLang="en-US" dirty="0" smtClean="0">
                  <a:latin typeface="+mn-ea"/>
                </a:rPr>
                <a:t>與</a:t>
              </a:r>
              <a:r>
                <a:rPr kumimoji="1" lang="zh-TW" altLang="en-US" dirty="0">
                  <a:latin typeface="+mn-ea"/>
                </a:rPr>
                <a:t>主合約分離</a:t>
              </a:r>
              <a:endParaRPr kumimoji="1" lang="zh-TW" altLang="en-US" b="0" i="0" u="none" strike="noStrike" cap="none" normalizeH="0" baseline="0" dirty="0" smtClean="0">
                <a:ln>
                  <a:noFill/>
                </a:ln>
                <a:solidFill>
                  <a:schemeClr val="tx1"/>
                </a:solidFill>
                <a:effectLst/>
                <a:latin typeface="+mn-ea"/>
              </a:endParaRPr>
            </a:p>
          </p:txBody>
        </p:sp>
        <p:cxnSp>
          <p:nvCxnSpPr>
            <p:cNvPr id="12" name="直線單箭頭接點 11"/>
            <p:cNvCxnSpPr>
              <a:stCxn id="5" idx="3"/>
              <a:endCxn id="6" idx="1"/>
            </p:cNvCxnSpPr>
            <p:nvPr/>
          </p:nvCxnSpPr>
          <p:spPr bwMode="auto">
            <a:xfrm>
              <a:off x="2637130" y="2522513"/>
              <a:ext cx="633470" cy="463"/>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cxnSp>
          <p:nvCxnSpPr>
            <p:cNvPr id="14" name="直線單箭頭接點 13"/>
            <p:cNvCxnSpPr>
              <a:stCxn id="6" idx="3"/>
              <a:endCxn id="7" idx="1"/>
            </p:cNvCxnSpPr>
            <p:nvPr/>
          </p:nvCxnSpPr>
          <p:spPr bwMode="auto">
            <a:xfrm>
              <a:off x="5873400" y="2522976"/>
              <a:ext cx="632304" cy="0"/>
            </a:xfrm>
            <a:prstGeom prst="straightConnector1">
              <a:avLst/>
            </a:prstGeom>
            <a:solidFill>
              <a:schemeClr val="accent1"/>
            </a:solidFill>
            <a:ln w="28575" cap="sq" cmpd="sng" algn="ctr">
              <a:solidFill>
                <a:srgbClr val="00B050"/>
              </a:solidFill>
              <a:prstDash val="solid"/>
              <a:round/>
              <a:headEnd type="none" w="sm" len="sm"/>
              <a:tailEnd type="triangle"/>
            </a:ln>
            <a:effectLst/>
          </p:spPr>
        </p:cxnSp>
        <p:cxnSp>
          <p:nvCxnSpPr>
            <p:cNvPr id="16" name="直線單箭頭接點 15"/>
            <p:cNvCxnSpPr>
              <a:stCxn id="5" idx="2"/>
            </p:cNvCxnSpPr>
            <p:nvPr/>
          </p:nvCxnSpPr>
          <p:spPr bwMode="auto">
            <a:xfrm flipH="1">
              <a:off x="1331641" y="2984178"/>
              <a:ext cx="4672" cy="385588"/>
            </a:xfrm>
            <a:prstGeom prst="straightConnector1">
              <a:avLst/>
            </a:prstGeom>
            <a:solidFill>
              <a:schemeClr val="accent1"/>
            </a:solidFill>
            <a:ln w="28575" cap="sq" cmpd="sng" algn="ctr">
              <a:solidFill>
                <a:srgbClr val="00B050"/>
              </a:solidFill>
              <a:prstDash val="solid"/>
              <a:round/>
              <a:headEnd type="none" w="sm" len="sm"/>
              <a:tailEnd type="triangle"/>
            </a:ln>
            <a:effectLst/>
          </p:spPr>
        </p:cxnSp>
        <p:cxnSp>
          <p:nvCxnSpPr>
            <p:cNvPr id="20" name="直線單箭頭接點 19"/>
            <p:cNvCxnSpPr/>
            <p:nvPr/>
          </p:nvCxnSpPr>
          <p:spPr bwMode="auto">
            <a:xfrm>
              <a:off x="3851920" y="2984178"/>
              <a:ext cx="0" cy="385588"/>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cxnSp>
          <p:nvCxnSpPr>
            <p:cNvPr id="22" name="直線單箭頭接點 21"/>
            <p:cNvCxnSpPr/>
            <p:nvPr/>
          </p:nvCxnSpPr>
          <p:spPr bwMode="auto">
            <a:xfrm flipH="1">
              <a:off x="6372200" y="2984178"/>
              <a:ext cx="133504" cy="385588"/>
            </a:xfrm>
            <a:prstGeom prst="straightConnector1">
              <a:avLst/>
            </a:prstGeom>
            <a:solidFill>
              <a:schemeClr val="accent1"/>
            </a:solidFill>
            <a:ln w="28575" cap="sq" cmpd="sng" algn="ctr">
              <a:solidFill>
                <a:srgbClr val="00B050"/>
              </a:solidFill>
              <a:prstDash val="solid"/>
              <a:round/>
              <a:headEnd type="none" w="sm" len="sm"/>
              <a:tailEnd type="triangle"/>
            </a:ln>
            <a:effectLst/>
          </p:spPr>
        </p:cxnSp>
        <p:cxnSp>
          <p:nvCxnSpPr>
            <p:cNvPr id="30" name="直線單箭頭接點 29"/>
            <p:cNvCxnSpPr>
              <a:endCxn id="10" idx="0"/>
            </p:cNvCxnSpPr>
            <p:nvPr/>
          </p:nvCxnSpPr>
          <p:spPr bwMode="auto">
            <a:xfrm>
              <a:off x="8028384" y="2984178"/>
              <a:ext cx="31812" cy="372814"/>
            </a:xfrm>
            <a:prstGeom prst="straightConnector1">
              <a:avLst/>
            </a:prstGeom>
            <a:solidFill>
              <a:schemeClr val="accent1"/>
            </a:solidFill>
            <a:ln w="28575" cap="sq" cmpd="sng" algn="ctr">
              <a:solidFill>
                <a:srgbClr val="FF0000"/>
              </a:solidFill>
              <a:prstDash val="solid"/>
              <a:round/>
              <a:headEnd type="none" w="sm" len="sm"/>
              <a:tailEnd type="triangle"/>
            </a:ln>
            <a:effectLst/>
          </p:spPr>
        </p:cxnSp>
        <p:sp>
          <p:nvSpPr>
            <p:cNvPr id="34" name="文字方塊 33"/>
            <p:cNvSpPr txBox="1"/>
            <p:nvPr/>
          </p:nvSpPr>
          <p:spPr>
            <a:xfrm>
              <a:off x="2705927" y="2150597"/>
              <a:ext cx="361206" cy="400110"/>
            </a:xfrm>
            <a:prstGeom prst="rect">
              <a:avLst/>
            </a:prstGeom>
            <a:noFill/>
          </p:spPr>
          <p:txBody>
            <a:bodyPr wrap="square" rtlCol="0">
              <a:spAutoFit/>
            </a:bodyPr>
            <a:lstStyle/>
            <a:p>
              <a:r>
                <a:rPr lang="zh-TW" altLang="en-US" sz="2000" b="1" dirty="0" smtClean="0">
                  <a:solidFill>
                    <a:srgbClr val="FF0000"/>
                  </a:solidFill>
                </a:rPr>
                <a:t>否</a:t>
              </a:r>
              <a:endParaRPr lang="zh-TW" altLang="en-US" sz="2000" b="1" dirty="0">
                <a:solidFill>
                  <a:srgbClr val="FF0000"/>
                </a:solidFill>
              </a:endParaRPr>
            </a:p>
          </p:txBody>
        </p:sp>
        <p:sp>
          <p:nvSpPr>
            <p:cNvPr id="35" name="文字方塊 34"/>
            <p:cNvSpPr txBox="1"/>
            <p:nvPr/>
          </p:nvSpPr>
          <p:spPr>
            <a:xfrm>
              <a:off x="3850754" y="2976917"/>
              <a:ext cx="361206" cy="400110"/>
            </a:xfrm>
            <a:prstGeom prst="rect">
              <a:avLst/>
            </a:prstGeom>
            <a:noFill/>
          </p:spPr>
          <p:txBody>
            <a:bodyPr wrap="square" rtlCol="0">
              <a:spAutoFit/>
            </a:bodyPr>
            <a:lstStyle/>
            <a:p>
              <a:r>
                <a:rPr lang="zh-TW" altLang="en-US" sz="2000" b="1" dirty="0" smtClean="0">
                  <a:solidFill>
                    <a:srgbClr val="FF0000"/>
                  </a:solidFill>
                </a:rPr>
                <a:t>否</a:t>
              </a:r>
              <a:endParaRPr lang="zh-TW" altLang="en-US" sz="2000" b="1" dirty="0">
                <a:solidFill>
                  <a:srgbClr val="FF0000"/>
                </a:solidFill>
              </a:endParaRPr>
            </a:p>
          </p:txBody>
        </p:sp>
        <p:sp>
          <p:nvSpPr>
            <p:cNvPr id="36" name="文字方塊 35"/>
            <p:cNvSpPr txBox="1"/>
            <p:nvPr/>
          </p:nvSpPr>
          <p:spPr>
            <a:xfrm>
              <a:off x="8028384" y="2984178"/>
              <a:ext cx="361206" cy="400110"/>
            </a:xfrm>
            <a:prstGeom prst="rect">
              <a:avLst/>
            </a:prstGeom>
            <a:noFill/>
          </p:spPr>
          <p:txBody>
            <a:bodyPr wrap="square" rtlCol="0">
              <a:spAutoFit/>
            </a:bodyPr>
            <a:lstStyle/>
            <a:p>
              <a:r>
                <a:rPr lang="zh-TW" altLang="en-US" sz="2000" b="1" dirty="0" smtClean="0">
                  <a:solidFill>
                    <a:srgbClr val="FF0000"/>
                  </a:solidFill>
                </a:rPr>
                <a:t>否</a:t>
              </a:r>
              <a:endParaRPr lang="zh-TW" altLang="en-US" sz="2000" b="1" dirty="0">
                <a:solidFill>
                  <a:srgbClr val="FF0000"/>
                </a:solidFill>
              </a:endParaRPr>
            </a:p>
          </p:txBody>
        </p:sp>
        <p:sp>
          <p:nvSpPr>
            <p:cNvPr id="37" name="文字方塊 36"/>
            <p:cNvSpPr txBox="1"/>
            <p:nvPr/>
          </p:nvSpPr>
          <p:spPr>
            <a:xfrm>
              <a:off x="5945647" y="2122403"/>
              <a:ext cx="361206" cy="400110"/>
            </a:xfrm>
            <a:prstGeom prst="rect">
              <a:avLst/>
            </a:prstGeom>
            <a:noFill/>
          </p:spPr>
          <p:txBody>
            <a:bodyPr wrap="square" rtlCol="0">
              <a:spAutoFit/>
            </a:bodyPr>
            <a:lstStyle/>
            <a:p>
              <a:r>
                <a:rPr lang="zh-TW" altLang="en-US" sz="2000" b="1" dirty="0" smtClean="0">
                  <a:solidFill>
                    <a:srgbClr val="00B050"/>
                  </a:solidFill>
                </a:rPr>
                <a:t>是</a:t>
              </a:r>
              <a:endParaRPr lang="zh-TW" altLang="en-US" sz="2000" b="1" dirty="0">
                <a:solidFill>
                  <a:srgbClr val="00B050"/>
                </a:solidFill>
              </a:endParaRPr>
            </a:p>
          </p:txBody>
        </p:sp>
        <p:sp>
          <p:nvSpPr>
            <p:cNvPr id="38" name="文字方塊 37"/>
            <p:cNvSpPr txBox="1"/>
            <p:nvPr/>
          </p:nvSpPr>
          <p:spPr>
            <a:xfrm>
              <a:off x="6411711" y="2970530"/>
              <a:ext cx="361206" cy="400110"/>
            </a:xfrm>
            <a:prstGeom prst="rect">
              <a:avLst/>
            </a:prstGeom>
            <a:noFill/>
          </p:spPr>
          <p:txBody>
            <a:bodyPr wrap="square" rtlCol="0">
              <a:spAutoFit/>
            </a:bodyPr>
            <a:lstStyle/>
            <a:p>
              <a:r>
                <a:rPr lang="zh-TW" altLang="en-US" sz="2000" b="1" dirty="0" smtClean="0">
                  <a:solidFill>
                    <a:srgbClr val="00B050"/>
                  </a:solidFill>
                </a:rPr>
                <a:t>是</a:t>
              </a:r>
              <a:endParaRPr lang="zh-TW" altLang="en-US" sz="2000" b="1" dirty="0">
                <a:solidFill>
                  <a:srgbClr val="00B050"/>
                </a:solidFill>
              </a:endParaRPr>
            </a:p>
          </p:txBody>
        </p:sp>
        <p:sp>
          <p:nvSpPr>
            <p:cNvPr id="39" name="文字方塊 38"/>
            <p:cNvSpPr txBox="1"/>
            <p:nvPr/>
          </p:nvSpPr>
          <p:spPr>
            <a:xfrm>
              <a:off x="1331641" y="2970530"/>
              <a:ext cx="361206" cy="400110"/>
            </a:xfrm>
            <a:prstGeom prst="rect">
              <a:avLst/>
            </a:prstGeom>
            <a:noFill/>
          </p:spPr>
          <p:txBody>
            <a:bodyPr wrap="square" rtlCol="0">
              <a:spAutoFit/>
            </a:bodyPr>
            <a:lstStyle/>
            <a:p>
              <a:r>
                <a:rPr lang="zh-TW" altLang="en-US" sz="2000" b="1" dirty="0" smtClean="0">
                  <a:solidFill>
                    <a:srgbClr val="00B050"/>
                  </a:solidFill>
                </a:rPr>
                <a:t>是</a:t>
              </a:r>
              <a:endParaRPr lang="zh-TW" altLang="en-US" sz="2000" b="1" dirty="0">
                <a:solidFill>
                  <a:srgbClr val="00B050"/>
                </a:solidFill>
              </a:endParaRPr>
            </a:p>
          </p:txBody>
        </p:sp>
      </p:grpSp>
      <p:sp>
        <p:nvSpPr>
          <p:cNvPr id="41" name="矩形 40"/>
          <p:cNvSpPr/>
          <p:nvPr/>
        </p:nvSpPr>
        <p:spPr bwMode="auto">
          <a:xfrm>
            <a:off x="251520" y="4653136"/>
            <a:ext cx="1224136" cy="402403"/>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dirty="0">
                <a:latin typeface="+mn-ea"/>
              </a:rPr>
              <a:t>非屬</a:t>
            </a:r>
            <a:r>
              <a:rPr kumimoji="1" lang="en-US" altLang="zh-TW" dirty="0">
                <a:latin typeface="+mn-ea"/>
              </a:rPr>
              <a:t>IFRS 9</a:t>
            </a:r>
            <a:endParaRPr kumimoji="1" lang="zh-TW" altLang="en-US" b="0" i="0" u="none" strike="noStrike" cap="none" normalizeH="0" baseline="0" dirty="0" smtClean="0">
              <a:ln>
                <a:noFill/>
              </a:ln>
              <a:solidFill>
                <a:schemeClr val="tx1"/>
              </a:solidFill>
              <a:effectLst/>
              <a:latin typeface="+mn-ea"/>
            </a:endParaRPr>
          </a:p>
        </p:txBody>
      </p:sp>
      <p:sp>
        <p:nvSpPr>
          <p:cNvPr id="42" name="矩形 41"/>
          <p:cNvSpPr/>
          <p:nvPr/>
        </p:nvSpPr>
        <p:spPr bwMode="auto">
          <a:xfrm>
            <a:off x="251520" y="5970647"/>
            <a:ext cx="1224136" cy="403200"/>
          </a:xfrm>
          <a:prstGeom prst="rect">
            <a:avLst/>
          </a:prstGeom>
          <a:solidFill>
            <a:schemeClr val="accent1"/>
          </a:solidFill>
          <a:ln w="19050" cap="sq" cmpd="sng" algn="ctr">
            <a:solidFill>
              <a:schemeClr val="bg1">
                <a:lumMod val="50000"/>
              </a:schemeClr>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dirty="0">
                <a:latin typeface="+mn-ea"/>
              </a:rPr>
              <a:t>屬</a:t>
            </a:r>
            <a:r>
              <a:rPr kumimoji="1" lang="en-US" altLang="zh-TW" dirty="0">
                <a:latin typeface="+mn-ea"/>
              </a:rPr>
              <a:t>IFRS 9</a:t>
            </a:r>
            <a:endParaRPr kumimoji="1" lang="zh-TW" altLang="en-US" dirty="0">
              <a:latin typeface="+mn-ea"/>
            </a:endParaRPr>
          </a:p>
        </p:txBody>
      </p:sp>
      <p:sp>
        <p:nvSpPr>
          <p:cNvPr id="44" name="文字方塊 43"/>
          <p:cNvSpPr txBox="1"/>
          <p:nvPr/>
        </p:nvSpPr>
        <p:spPr>
          <a:xfrm>
            <a:off x="1547664" y="4653136"/>
            <a:ext cx="6768752" cy="923330"/>
          </a:xfrm>
          <a:prstGeom prst="rect">
            <a:avLst/>
          </a:prstGeom>
          <a:noFill/>
        </p:spPr>
        <p:txBody>
          <a:bodyPr wrap="square" rtlCol="0">
            <a:spAutoFit/>
          </a:bodyPr>
          <a:lstStyle/>
          <a:p>
            <a:r>
              <a:rPr lang="en-US" altLang="zh-TW" dirty="0"/>
              <a:t>1</a:t>
            </a:r>
            <a:r>
              <a:rPr lang="en-US" altLang="zh-TW" dirty="0" smtClean="0"/>
              <a:t>.</a:t>
            </a:r>
            <a:r>
              <a:rPr lang="zh-TW" altLang="en-US" dirty="0" smtClean="0"/>
              <a:t>嵌入</a:t>
            </a:r>
            <a:r>
              <a:rPr lang="zh-TW" altLang="en-US" dirty="0"/>
              <a:t>式衍生工具並未重大修改合約原規定之現金</a:t>
            </a:r>
            <a:r>
              <a:rPr lang="zh-TW" altLang="en-US" dirty="0" smtClean="0"/>
              <a:t>流量</a:t>
            </a:r>
            <a:endParaRPr lang="en-US" altLang="zh-TW" dirty="0" smtClean="0"/>
          </a:p>
          <a:p>
            <a:r>
              <a:rPr lang="en-US" altLang="zh-TW" dirty="0"/>
              <a:t>2</a:t>
            </a:r>
            <a:r>
              <a:rPr lang="en-US" altLang="zh-TW" dirty="0" smtClean="0"/>
              <a:t>.</a:t>
            </a:r>
            <a:r>
              <a:rPr lang="zh-TW" altLang="en-US" dirty="0" smtClean="0"/>
              <a:t>當</a:t>
            </a:r>
            <a:r>
              <a:rPr lang="zh-TW" altLang="en-US" dirty="0"/>
              <a:t>首次考量類似混合工具時，僅稍加分析或無須分析即明顯</a:t>
            </a:r>
            <a:r>
              <a:rPr lang="zh-TW" altLang="en-US" dirty="0" smtClean="0"/>
              <a:t>可知</a:t>
            </a:r>
            <a:endParaRPr lang="en-US" altLang="zh-TW" dirty="0" smtClean="0"/>
          </a:p>
          <a:p>
            <a:r>
              <a:rPr lang="en-US" altLang="zh-TW" dirty="0"/>
              <a:t> </a:t>
            </a:r>
            <a:r>
              <a:rPr lang="en-US" altLang="zh-TW" dirty="0" smtClean="0"/>
              <a:t>  </a:t>
            </a:r>
            <a:r>
              <a:rPr lang="zh-TW" altLang="en-US" dirty="0" smtClean="0"/>
              <a:t>嵌入</a:t>
            </a:r>
            <a:r>
              <a:rPr lang="zh-TW" altLang="en-US" dirty="0"/>
              <a:t>式衍生工具之分離係被禁止</a:t>
            </a:r>
          </a:p>
        </p:txBody>
      </p:sp>
      <p:sp>
        <p:nvSpPr>
          <p:cNvPr id="45" name="文字方塊 44"/>
          <p:cNvSpPr txBox="1"/>
          <p:nvPr/>
        </p:nvSpPr>
        <p:spPr>
          <a:xfrm>
            <a:off x="1547664" y="5970647"/>
            <a:ext cx="6768752" cy="646331"/>
          </a:xfrm>
          <a:prstGeom prst="rect">
            <a:avLst/>
          </a:prstGeom>
          <a:noFill/>
        </p:spPr>
        <p:txBody>
          <a:bodyPr wrap="square" rtlCol="0">
            <a:spAutoFit/>
          </a:bodyPr>
          <a:lstStyle/>
          <a:p>
            <a:r>
              <a:rPr lang="zh-TW" altLang="en-US" dirty="0"/>
              <a:t>依</a:t>
            </a:r>
            <a:r>
              <a:rPr lang="en-US" altLang="zh-TW" dirty="0"/>
              <a:t>IFRS 9</a:t>
            </a:r>
            <a:r>
              <a:rPr lang="zh-TW" altLang="en-US" dirty="0"/>
              <a:t>規定應將嵌入式衍生工具自主合約分離，卻無法於取得時或後續報導期間結束日單獨衡量該嵌入式衍生工具</a:t>
            </a:r>
          </a:p>
        </p:txBody>
      </p:sp>
    </p:spTree>
    <p:extLst>
      <p:ext uri="{BB962C8B-B14F-4D97-AF65-F5344CB8AC3E}">
        <p14:creationId xmlns:p14="http://schemas.microsoft.com/office/powerpoint/2010/main" val="2441311184"/>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17</a:t>
            </a:r>
            <a:r>
              <a:rPr lang="zh-TW" altLang="en-US" dirty="0"/>
              <a:t>：可轉換公司債投資</a:t>
            </a:r>
          </a:p>
        </p:txBody>
      </p:sp>
      <p:sp>
        <p:nvSpPr>
          <p:cNvPr id="3" name="內容版面配置區 2"/>
          <p:cNvSpPr>
            <a:spLocks noGrp="1"/>
          </p:cNvSpPr>
          <p:nvPr>
            <p:ph idx="1"/>
          </p:nvPr>
        </p:nvSpPr>
        <p:spPr>
          <a:xfrm>
            <a:off x="144000" y="1989138"/>
            <a:ext cx="8856000" cy="4608214"/>
          </a:xfrm>
        </p:spPr>
        <p:txBody>
          <a:bodyPr/>
          <a:lstStyle/>
          <a:p>
            <a:pPr marL="0" indent="0">
              <a:lnSpc>
                <a:spcPct val="120000"/>
              </a:lnSpc>
              <a:buNone/>
            </a:pPr>
            <a:r>
              <a:rPr lang="zh-TW" altLang="en-US" sz="2400" dirty="0"/>
              <a:t>西安公司於</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日按面額購入長安公司所發行的可轉換公司債</a:t>
            </a:r>
            <a:r>
              <a:rPr lang="en-US" altLang="zh-TW" sz="2400" dirty="0"/>
              <a:t>1,000</a:t>
            </a:r>
            <a:r>
              <a:rPr lang="zh-TW" altLang="en-US" sz="2400" dirty="0"/>
              <a:t>張，每張面額</a:t>
            </a:r>
            <a:r>
              <a:rPr lang="en-US" altLang="zh-TW" sz="2400" dirty="0"/>
              <a:t>$1,000</a:t>
            </a:r>
            <a:r>
              <a:rPr lang="zh-TW" altLang="en-US" sz="2400" dirty="0"/>
              <a:t>，三年到期</a:t>
            </a:r>
            <a:r>
              <a:rPr lang="en-US" altLang="zh-TW" sz="2400" dirty="0"/>
              <a:t>(</a:t>
            </a:r>
            <a:r>
              <a:rPr lang="zh-TW" altLang="en-US" sz="2400" dirty="0"/>
              <a:t>到期日為</a:t>
            </a:r>
            <a:r>
              <a:rPr lang="en-US" altLang="zh-TW" sz="2400" dirty="0"/>
              <a:t>X3</a:t>
            </a:r>
            <a:r>
              <a:rPr lang="zh-TW" altLang="en-US" sz="2400" dirty="0"/>
              <a:t>年</a:t>
            </a:r>
            <a:r>
              <a:rPr lang="en-US" altLang="zh-TW" sz="2400" dirty="0"/>
              <a:t>12</a:t>
            </a:r>
            <a:r>
              <a:rPr lang="zh-TW" altLang="en-US" sz="2400" dirty="0"/>
              <a:t>月</a:t>
            </a:r>
            <a:r>
              <a:rPr lang="en-US" altLang="zh-TW" sz="2400" dirty="0"/>
              <a:t>31</a:t>
            </a:r>
            <a:r>
              <a:rPr lang="zh-TW" altLang="en-US" sz="2400" dirty="0"/>
              <a:t>日</a:t>
            </a:r>
            <a:r>
              <a:rPr lang="en-US" altLang="zh-TW" sz="2400" dirty="0"/>
              <a:t>)</a:t>
            </a:r>
            <a:r>
              <a:rPr lang="zh-TW" altLang="en-US" sz="2400" dirty="0"/>
              <a:t>，票面利率</a:t>
            </a:r>
            <a:r>
              <a:rPr lang="en-US" altLang="zh-TW" sz="2400" dirty="0"/>
              <a:t>6%</a:t>
            </a:r>
            <a:r>
              <a:rPr lang="zh-TW" altLang="en-US" sz="2400" dirty="0"/>
              <a:t>，每年</a:t>
            </a:r>
            <a:r>
              <a:rPr lang="en-US" altLang="zh-TW" sz="2400" dirty="0"/>
              <a:t>12</a:t>
            </a:r>
            <a:r>
              <a:rPr lang="zh-TW" altLang="en-US" sz="2400" dirty="0"/>
              <a:t>月</a:t>
            </a:r>
            <a:r>
              <a:rPr lang="en-US" altLang="zh-TW" sz="2400" dirty="0"/>
              <a:t>31</a:t>
            </a:r>
            <a:r>
              <a:rPr lang="zh-TW" altLang="en-US" sz="2400" dirty="0"/>
              <a:t>日付息，另付手續費</a:t>
            </a:r>
            <a:r>
              <a:rPr lang="en-US" altLang="zh-TW" sz="2400" dirty="0"/>
              <a:t>$14,250</a:t>
            </a:r>
            <a:r>
              <a:rPr lang="zh-TW" altLang="en-US" sz="2400" dirty="0"/>
              <a:t>。公司債流通期間持有人可以每股</a:t>
            </a:r>
            <a:r>
              <a:rPr lang="en-US" altLang="zh-TW" sz="2400" dirty="0"/>
              <a:t>$25</a:t>
            </a:r>
            <a:r>
              <a:rPr lang="zh-TW" altLang="en-US" sz="2400" dirty="0"/>
              <a:t>的轉換價格，轉換為長安公司的普通股，其他資料如下：</a:t>
            </a:r>
          </a:p>
          <a:p>
            <a:pPr marL="0" indent="0">
              <a:lnSpc>
                <a:spcPct val="120000"/>
              </a:lnSpc>
              <a:buNone/>
            </a:pPr>
            <a:r>
              <a:rPr lang="en-US" altLang="zh-TW" sz="2400" dirty="0"/>
              <a:t>(1)X1</a:t>
            </a:r>
            <a:r>
              <a:rPr lang="zh-TW" altLang="en-US" sz="2400" dirty="0"/>
              <a:t>年</a:t>
            </a:r>
            <a:r>
              <a:rPr lang="en-US" altLang="zh-TW" sz="2400" dirty="0"/>
              <a:t>12</a:t>
            </a:r>
            <a:r>
              <a:rPr lang="zh-TW" altLang="en-US" sz="2400" dirty="0"/>
              <a:t>月</a:t>
            </a:r>
            <a:r>
              <a:rPr lang="en-US" altLang="zh-TW" sz="2400" dirty="0"/>
              <a:t>31</a:t>
            </a:r>
            <a:r>
              <a:rPr lang="zh-TW" altLang="en-US" sz="2400" dirty="0"/>
              <a:t>日可轉換公司債市價為</a:t>
            </a:r>
            <a:r>
              <a:rPr lang="en-US" altLang="zh-TW" sz="2400" dirty="0"/>
              <a:t>$1,025,000</a:t>
            </a:r>
            <a:r>
              <a:rPr lang="zh-TW" altLang="en-US" sz="2400" dirty="0"/>
              <a:t>。</a:t>
            </a:r>
          </a:p>
          <a:p>
            <a:pPr marL="0" indent="0">
              <a:lnSpc>
                <a:spcPct val="120000"/>
              </a:lnSpc>
              <a:buNone/>
            </a:pPr>
            <a:r>
              <a:rPr lang="en-US" altLang="zh-TW" sz="2400" dirty="0"/>
              <a:t>(2)X2</a:t>
            </a:r>
            <a:r>
              <a:rPr lang="zh-TW" altLang="en-US" sz="2400" dirty="0"/>
              <a:t>年</a:t>
            </a:r>
            <a:r>
              <a:rPr lang="en-US" altLang="zh-TW" sz="2400" dirty="0"/>
              <a:t>7</a:t>
            </a:r>
            <a:r>
              <a:rPr lang="zh-TW" altLang="en-US" sz="2400" dirty="0"/>
              <a:t>月</a:t>
            </a:r>
            <a:r>
              <a:rPr lang="en-US" altLang="zh-TW" sz="2400" dirty="0"/>
              <a:t>1</a:t>
            </a:r>
            <a:r>
              <a:rPr lang="zh-TW" altLang="en-US" sz="2400" dirty="0"/>
              <a:t>日出售</a:t>
            </a:r>
            <a:r>
              <a:rPr lang="en-US" altLang="zh-TW" sz="2400" dirty="0"/>
              <a:t>500</a:t>
            </a:r>
            <a:r>
              <a:rPr lang="zh-TW" altLang="en-US" sz="2400" dirty="0"/>
              <a:t>張可轉換公司債，按</a:t>
            </a:r>
            <a:r>
              <a:rPr lang="en-US" altLang="zh-TW" sz="2400" dirty="0"/>
              <a:t>106</a:t>
            </a:r>
            <a:r>
              <a:rPr lang="zh-TW" altLang="en-US" sz="2400" dirty="0"/>
              <a:t>加應計利息出售</a:t>
            </a:r>
            <a:r>
              <a:rPr lang="zh-TW" altLang="en-US" sz="2400" dirty="0" smtClean="0"/>
              <a:t>，</a:t>
            </a:r>
            <a:endParaRPr lang="en-US" altLang="zh-TW" sz="2400" dirty="0" smtClean="0"/>
          </a:p>
          <a:p>
            <a:pPr marL="0" indent="0">
              <a:lnSpc>
                <a:spcPct val="120000"/>
              </a:lnSpc>
              <a:buNone/>
            </a:pPr>
            <a:r>
              <a:rPr lang="en-US" altLang="zh-TW" sz="2400" dirty="0"/>
              <a:t> </a:t>
            </a:r>
            <a:r>
              <a:rPr lang="en-US" altLang="zh-TW" sz="2400" dirty="0" smtClean="0"/>
              <a:t>   </a:t>
            </a:r>
            <a:r>
              <a:rPr lang="zh-TW" altLang="en-US" sz="2400" dirty="0" smtClean="0"/>
              <a:t>支付</a:t>
            </a:r>
            <a:r>
              <a:rPr lang="zh-TW" altLang="en-US" sz="2400" dirty="0"/>
              <a:t>手續費</a:t>
            </a:r>
            <a:r>
              <a:rPr lang="en-US" altLang="zh-TW" sz="2400" dirty="0"/>
              <a:t>$2,345</a:t>
            </a:r>
            <a:r>
              <a:rPr lang="zh-TW" altLang="en-US" sz="2400" dirty="0"/>
              <a:t>。</a:t>
            </a:r>
          </a:p>
          <a:p>
            <a:pPr marL="0" indent="0">
              <a:lnSpc>
                <a:spcPct val="120000"/>
              </a:lnSpc>
              <a:buNone/>
            </a:pPr>
            <a:r>
              <a:rPr lang="en-US" altLang="zh-TW" sz="2400" dirty="0"/>
              <a:t>(3)X2</a:t>
            </a:r>
            <a:r>
              <a:rPr lang="zh-TW" altLang="en-US" sz="2400" dirty="0"/>
              <a:t>年</a:t>
            </a:r>
            <a:r>
              <a:rPr lang="en-US" altLang="zh-TW" sz="2400" dirty="0"/>
              <a:t>12</a:t>
            </a:r>
            <a:r>
              <a:rPr lang="zh-TW" altLang="en-US" sz="2400" dirty="0"/>
              <a:t>月</a:t>
            </a:r>
            <a:r>
              <a:rPr lang="en-US" altLang="zh-TW" sz="2400" dirty="0"/>
              <a:t>31</a:t>
            </a:r>
            <a:r>
              <a:rPr lang="zh-TW" altLang="en-US" sz="2400" dirty="0"/>
              <a:t>日可轉換公司債</a:t>
            </a:r>
            <a:r>
              <a:rPr lang="en-US" altLang="zh-TW" sz="2400" dirty="0"/>
              <a:t>(500</a:t>
            </a:r>
            <a:r>
              <a:rPr lang="zh-TW" altLang="en-US" sz="2400" dirty="0"/>
              <a:t>張</a:t>
            </a:r>
            <a:r>
              <a:rPr lang="en-US" altLang="zh-TW" sz="2400" dirty="0"/>
              <a:t>)</a:t>
            </a:r>
            <a:r>
              <a:rPr lang="zh-TW" altLang="en-US" sz="2400" dirty="0"/>
              <a:t>市價為</a:t>
            </a:r>
            <a:r>
              <a:rPr lang="en-US" altLang="zh-TW" sz="2400" dirty="0"/>
              <a:t>$530,000</a:t>
            </a:r>
            <a:r>
              <a:rPr lang="zh-TW" altLang="en-US" sz="2400" dirty="0" smtClean="0"/>
              <a:t>。</a:t>
            </a:r>
            <a:endParaRPr lang="zh-TW" altLang="en-US" sz="2400" dirty="0"/>
          </a:p>
        </p:txBody>
      </p:sp>
    </p:spTree>
    <p:extLst>
      <p:ext uri="{BB962C8B-B14F-4D97-AF65-F5344CB8AC3E}">
        <p14:creationId xmlns:p14="http://schemas.microsoft.com/office/powerpoint/2010/main" val="1106287748"/>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4000" y="1197050"/>
            <a:ext cx="8856000" cy="4608214"/>
          </a:xfrm>
        </p:spPr>
        <p:txBody>
          <a:bodyPr/>
          <a:lstStyle/>
          <a:p>
            <a:pPr marL="0" indent="0">
              <a:lnSpc>
                <a:spcPct val="120000"/>
              </a:lnSpc>
              <a:buNone/>
            </a:pPr>
            <a:r>
              <a:rPr lang="en-US" altLang="zh-TW" sz="2400" dirty="0" smtClean="0"/>
              <a:t>(</a:t>
            </a:r>
            <a:r>
              <a:rPr lang="en-US" altLang="zh-TW" sz="2400" dirty="0"/>
              <a:t>4)X3</a:t>
            </a:r>
            <a:r>
              <a:rPr lang="zh-TW" altLang="en-US" sz="2400" dirty="0"/>
              <a:t>年</a:t>
            </a:r>
            <a:r>
              <a:rPr lang="en-US" altLang="zh-TW" sz="2400" dirty="0"/>
              <a:t>1</a:t>
            </a:r>
            <a:r>
              <a:rPr lang="zh-TW" altLang="en-US" sz="2400" dirty="0"/>
              <a:t>月</a:t>
            </a:r>
            <a:r>
              <a:rPr lang="en-US" altLang="zh-TW" sz="2400" dirty="0"/>
              <a:t>1</a:t>
            </a:r>
            <a:r>
              <a:rPr lang="zh-TW" altLang="en-US" sz="2400" dirty="0"/>
              <a:t>日西安公司執行</a:t>
            </a:r>
            <a:r>
              <a:rPr lang="en-US" altLang="zh-TW" sz="2400" dirty="0"/>
              <a:t>300</a:t>
            </a:r>
            <a:r>
              <a:rPr lang="zh-TW" altLang="en-US" sz="2400" dirty="0"/>
              <a:t>張可轉換公司債的轉換權，</a:t>
            </a:r>
            <a:r>
              <a:rPr lang="zh-TW" altLang="en-US" sz="2400" dirty="0" smtClean="0"/>
              <a:t>當日</a:t>
            </a:r>
            <a:endParaRPr lang="en-US" altLang="zh-TW" sz="2400" dirty="0" smtClean="0"/>
          </a:p>
          <a:p>
            <a:pPr marL="0" indent="0">
              <a:lnSpc>
                <a:spcPct val="120000"/>
              </a:lnSpc>
              <a:buNone/>
            </a:pPr>
            <a:r>
              <a:rPr lang="en-US" altLang="zh-TW" sz="2400" dirty="0"/>
              <a:t> </a:t>
            </a:r>
            <a:r>
              <a:rPr lang="en-US" altLang="zh-TW" sz="2400" dirty="0" smtClean="0"/>
              <a:t>   </a:t>
            </a:r>
            <a:r>
              <a:rPr lang="zh-TW" altLang="en-US" sz="2400" dirty="0" smtClean="0"/>
              <a:t>長安公司普通股</a:t>
            </a:r>
            <a:r>
              <a:rPr lang="zh-TW" altLang="en-US" sz="2400" dirty="0"/>
              <a:t>市價為每股</a:t>
            </a:r>
            <a:r>
              <a:rPr lang="en-US" altLang="zh-TW" sz="2400" dirty="0"/>
              <a:t>$26.5</a:t>
            </a:r>
            <a:r>
              <a:rPr lang="zh-TW" altLang="en-US" sz="2400" dirty="0"/>
              <a:t>。西安公司將換入普通股</a:t>
            </a:r>
            <a:r>
              <a:rPr lang="zh-TW" altLang="en-US" sz="2400" dirty="0" smtClean="0"/>
              <a:t>指定</a:t>
            </a:r>
            <a:endParaRPr lang="en-US" altLang="zh-TW" sz="2400" dirty="0" smtClean="0"/>
          </a:p>
          <a:p>
            <a:pPr marL="0" indent="0">
              <a:lnSpc>
                <a:spcPct val="120000"/>
              </a:lnSpc>
              <a:buNone/>
            </a:pPr>
            <a:r>
              <a:rPr lang="en-US" altLang="zh-TW" sz="2400" dirty="0"/>
              <a:t> </a:t>
            </a:r>
            <a:r>
              <a:rPr lang="en-US" altLang="zh-TW" sz="2400" dirty="0" smtClean="0"/>
              <a:t>   </a:t>
            </a:r>
            <a:r>
              <a:rPr lang="zh-TW" altLang="en-US" sz="2400" dirty="0" smtClean="0"/>
              <a:t>為</a:t>
            </a:r>
            <a:r>
              <a:rPr lang="zh-TW" altLang="en-US" sz="2400" dirty="0"/>
              <a:t>「透過其他綜合損益按公允價值衡量之金融資產」。</a:t>
            </a:r>
          </a:p>
          <a:p>
            <a:pPr marL="0" indent="0">
              <a:lnSpc>
                <a:spcPct val="120000"/>
              </a:lnSpc>
              <a:buNone/>
            </a:pPr>
            <a:r>
              <a:rPr lang="en-US" altLang="zh-TW" sz="2400" dirty="0"/>
              <a:t>(5)X3</a:t>
            </a:r>
            <a:r>
              <a:rPr lang="zh-TW" altLang="en-US" sz="2400" dirty="0"/>
              <a:t>年</a:t>
            </a:r>
            <a:r>
              <a:rPr lang="en-US" altLang="zh-TW" sz="2400" dirty="0"/>
              <a:t>6</a:t>
            </a:r>
            <a:r>
              <a:rPr lang="zh-TW" altLang="en-US" sz="2400" dirty="0"/>
              <a:t>月</a:t>
            </a:r>
            <a:r>
              <a:rPr lang="en-US" altLang="zh-TW" sz="2400" dirty="0"/>
              <a:t>30</a:t>
            </a:r>
            <a:r>
              <a:rPr lang="zh-TW" altLang="en-US" sz="2400" dirty="0"/>
              <a:t>日，長安公司為誘導轉換，將轉換價格降為每股</a:t>
            </a:r>
            <a:r>
              <a:rPr lang="en-US" altLang="zh-TW" sz="2400" dirty="0"/>
              <a:t>$</a:t>
            </a:r>
            <a:r>
              <a:rPr lang="en-US" altLang="zh-TW" sz="2400" dirty="0" smtClean="0"/>
              <a:t>20</a:t>
            </a:r>
          </a:p>
          <a:p>
            <a:pPr marL="0" indent="0">
              <a:lnSpc>
                <a:spcPct val="120000"/>
              </a:lnSpc>
              <a:buNone/>
            </a:pPr>
            <a:r>
              <a:rPr lang="en-US" altLang="zh-TW" sz="2400" dirty="0"/>
              <a:t> </a:t>
            </a:r>
            <a:r>
              <a:rPr lang="en-US" altLang="zh-TW" sz="2400" dirty="0" smtClean="0"/>
              <a:t>   </a:t>
            </a:r>
            <a:r>
              <a:rPr lang="zh-TW" altLang="en-US" sz="2400" dirty="0" smtClean="0"/>
              <a:t>，</a:t>
            </a:r>
            <a:r>
              <a:rPr lang="zh-TW" altLang="en-US" sz="2400" dirty="0"/>
              <a:t>西安公司乃於</a:t>
            </a:r>
            <a:r>
              <a:rPr lang="en-US" altLang="zh-TW" sz="2400" dirty="0"/>
              <a:t>X3</a:t>
            </a:r>
            <a:r>
              <a:rPr lang="zh-TW" altLang="en-US" sz="2400" dirty="0"/>
              <a:t>年</a:t>
            </a:r>
            <a:r>
              <a:rPr lang="en-US" altLang="zh-TW" sz="2400" dirty="0"/>
              <a:t>7</a:t>
            </a:r>
            <a:r>
              <a:rPr lang="zh-TW" altLang="en-US" sz="2400" dirty="0"/>
              <a:t>月</a:t>
            </a:r>
            <a:r>
              <a:rPr lang="en-US" altLang="zh-TW" sz="2400" dirty="0"/>
              <a:t>1</a:t>
            </a:r>
            <a:r>
              <a:rPr lang="zh-TW" altLang="en-US" sz="2400" dirty="0"/>
              <a:t>日將剩餘</a:t>
            </a:r>
            <a:r>
              <a:rPr lang="en-US" altLang="zh-TW" sz="2400" dirty="0"/>
              <a:t>200</a:t>
            </a:r>
            <a:r>
              <a:rPr lang="zh-TW" altLang="en-US" sz="2400" dirty="0"/>
              <a:t>張可轉換公司債全部</a:t>
            </a:r>
            <a:r>
              <a:rPr lang="zh-TW" altLang="en-US" sz="2400" dirty="0" smtClean="0"/>
              <a:t>轉</a:t>
            </a:r>
            <a:endParaRPr lang="en-US" altLang="zh-TW" sz="2400" dirty="0" smtClean="0"/>
          </a:p>
          <a:p>
            <a:pPr marL="0" indent="0">
              <a:lnSpc>
                <a:spcPct val="120000"/>
              </a:lnSpc>
              <a:buNone/>
            </a:pPr>
            <a:r>
              <a:rPr lang="en-US" altLang="zh-TW" sz="2400" dirty="0"/>
              <a:t> </a:t>
            </a:r>
            <a:r>
              <a:rPr lang="en-US" altLang="zh-TW" sz="2400" dirty="0" smtClean="0"/>
              <a:t>    </a:t>
            </a:r>
            <a:r>
              <a:rPr lang="zh-TW" altLang="en-US" sz="2400" dirty="0" smtClean="0"/>
              <a:t>換</a:t>
            </a:r>
            <a:r>
              <a:rPr lang="zh-TW" altLang="en-US" sz="2400" dirty="0"/>
              <a:t>，當時普通股每股市價為</a:t>
            </a:r>
            <a:r>
              <a:rPr lang="en-US" altLang="zh-TW" sz="2400" dirty="0"/>
              <a:t>$30</a:t>
            </a:r>
            <a:r>
              <a:rPr lang="zh-TW" altLang="en-US" sz="2400" dirty="0"/>
              <a:t>。</a:t>
            </a:r>
          </a:p>
          <a:p>
            <a:pPr marL="0" indent="0">
              <a:lnSpc>
                <a:spcPct val="120000"/>
              </a:lnSpc>
              <a:buNone/>
            </a:pPr>
            <a:r>
              <a:rPr lang="en-US" altLang="zh-TW" sz="2400" dirty="0"/>
              <a:t>(6)</a:t>
            </a:r>
            <a:r>
              <a:rPr lang="zh-TW" altLang="en-US" sz="2400" dirty="0"/>
              <a:t>假設轉換時西安公司必須放棄應計利息。</a:t>
            </a:r>
          </a:p>
          <a:p>
            <a:pPr marL="0" indent="0">
              <a:lnSpc>
                <a:spcPct val="120000"/>
              </a:lnSpc>
              <a:buNone/>
            </a:pPr>
            <a:r>
              <a:rPr lang="zh-TW" altLang="en-US" sz="2400" dirty="0"/>
              <a:t>試作：上述交易的必要分錄。</a:t>
            </a:r>
          </a:p>
          <a:p>
            <a:pPr marL="0" indent="0">
              <a:lnSpc>
                <a:spcPct val="120000"/>
              </a:lnSpc>
              <a:buNone/>
            </a:pPr>
            <a:endParaRPr lang="zh-TW" altLang="en-US" sz="2400" dirty="0"/>
          </a:p>
        </p:txBody>
      </p:sp>
    </p:spTree>
    <p:extLst>
      <p:ext uri="{BB962C8B-B14F-4D97-AF65-F5344CB8AC3E}">
        <p14:creationId xmlns:p14="http://schemas.microsoft.com/office/powerpoint/2010/main" val="662736892"/>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000" y="1216480"/>
            <a:ext cx="8856000" cy="4493025"/>
          </a:xfrm>
          <a:prstGeom prst="rect">
            <a:avLst/>
          </a:prstGeom>
        </p:spPr>
        <p:txBody>
          <a:bodyPr>
            <a:spAutoFit/>
          </a:bodyPr>
          <a:lstStyle/>
          <a:p>
            <a:pPr>
              <a:lnSpc>
                <a:spcPct val="120000"/>
              </a:lnSpc>
            </a:pPr>
            <a:r>
              <a:rPr lang="en-US" altLang="zh-TW" sz="2000" dirty="0"/>
              <a:t>(1)</a:t>
            </a:r>
            <a:r>
              <a:rPr lang="zh-TW" altLang="en-US" sz="2000" b="1" dirty="0"/>
              <a:t>可轉債主合約為金融資產</a:t>
            </a:r>
            <a:r>
              <a:rPr lang="en-US" altLang="zh-TW" sz="2000" b="1" dirty="0"/>
              <a:t>(</a:t>
            </a:r>
            <a:r>
              <a:rPr lang="zh-TW" altLang="en-US" sz="2000" b="1" dirty="0"/>
              <a:t>公司債</a:t>
            </a:r>
            <a:r>
              <a:rPr lang="en-US" altLang="zh-TW" sz="2000" b="1" dirty="0"/>
              <a:t>)</a:t>
            </a:r>
            <a:r>
              <a:rPr lang="zh-TW" altLang="en-US" sz="2000" b="1" dirty="0"/>
              <a:t>，故嵌入式衍生工具不須分離，但因</a:t>
            </a:r>
            <a:r>
              <a:rPr lang="zh-TW" altLang="en-US" sz="2000" b="1" dirty="0" smtClean="0"/>
              <a:t>整體</a:t>
            </a:r>
            <a:endParaRPr lang="en-US" altLang="zh-TW" sz="2000" b="1" dirty="0" smtClean="0"/>
          </a:p>
          <a:p>
            <a:pPr>
              <a:lnSpc>
                <a:spcPct val="120000"/>
              </a:lnSpc>
            </a:pPr>
            <a:r>
              <a:rPr lang="en-US" altLang="zh-TW" sz="2000" b="1" dirty="0"/>
              <a:t> </a:t>
            </a:r>
            <a:r>
              <a:rPr lang="en-US" altLang="zh-TW" sz="2000" b="1" dirty="0" smtClean="0"/>
              <a:t>    </a:t>
            </a:r>
            <a:r>
              <a:rPr lang="zh-TW" altLang="en-US" sz="2000" b="1" dirty="0" smtClean="0"/>
              <a:t>現金</a:t>
            </a:r>
            <a:r>
              <a:rPr lang="zh-TW" altLang="en-US" sz="2000" b="1" dirty="0"/>
              <a:t>流量不符合完全屬本金及利息定義，故應分類為「透過損益按公允</a:t>
            </a:r>
            <a:r>
              <a:rPr lang="zh-TW" altLang="en-US" sz="2000" b="1" dirty="0" smtClean="0"/>
              <a:t>價</a:t>
            </a:r>
            <a:endParaRPr lang="en-US" altLang="zh-TW" sz="2000" b="1" dirty="0" smtClean="0"/>
          </a:p>
          <a:p>
            <a:pPr>
              <a:lnSpc>
                <a:spcPct val="120000"/>
              </a:lnSpc>
            </a:pPr>
            <a:r>
              <a:rPr lang="en-US" altLang="zh-TW" sz="2000" b="1" dirty="0"/>
              <a:t> </a:t>
            </a:r>
            <a:r>
              <a:rPr lang="en-US" altLang="zh-TW" sz="2000" b="1" dirty="0" smtClean="0"/>
              <a:t>    </a:t>
            </a:r>
            <a:r>
              <a:rPr lang="zh-TW" altLang="en-US" sz="2000" b="1" dirty="0" smtClean="0"/>
              <a:t>值</a:t>
            </a:r>
            <a:r>
              <a:rPr lang="zh-TW" altLang="en-US" sz="2000" b="1" dirty="0"/>
              <a:t>衡量之金融資產」，手續費作為當期費用。</a:t>
            </a:r>
          </a:p>
          <a:p>
            <a:pPr>
              <a:lnSpc>
                <a:spcPct val="120000"/>
              </a:lnSpc>
            </a:pPr>
            <a:r>
              <a:rPr lang="en-US" altLang="zh-TW" sz="2000" dirty="0"/>
              <a:t> </a:t>
            </a:r>
            <a:r>
              <a:rPr lang="en-US" altLang="zh-TW" sz="2000" dirty="0" smtClean="0"/>
              <a:t>   X1</a:t>
            </a:r>
            <a:r>
              <a:rPr lang="en-US" altLang="zh-TW" sz="2000" dirty="0"/>
              <a:t>/ </a:t>
            </a:r>
            <a:r>
              <a:rPr lang="en-US" altLang="zh-TW" sz="2000" dirty="0" smtClean="0"/>
              <a:t> 1/  1</a:t>
            </a:r>
            <a:r>
              <a:rPr lang="zh-TW" altLang="en-US" sz="2000" dirty="0" smtClean="0"/>
              <a:t>透過</a:t>
            </a:r>
            <a:r>
              <a:rPr lang="zh-TW" altLang="en-US" sz="2000" dirty="0"/>
              <a:t>損益按公允價值衡量之金融資產－可轉債	</a:t>
            </a:r>
            <a:r>
              <a:rPr lang="en-US" altLang="zh-TW" sz="2000" dirty="0"/>
              <a:t>1,000,000		 </a:t>
            </a:r>
            <a:r>
              <a:rPr lang="en-US" altLang="zh-TW" sz="2000" dirty="0" smtClean="0"/>
              <a:t>    </a:t>
            </a:r>
            <a:r>
              <a:rPr lang="zh-TW" altLang="en-US" sz="2000" dirty="0" smtClean="0"/>
              <a:t>手  續  費</a:t>
            </a:r>
            <a:r>
              <a:rPr lang="zh-TW" altLang="en-US" sz="2000" dirty="0"/>
              <a:t>	</a:t>
            </a:r>
            <a:r>
              <a:rPr lang="en-US" altLang="zh-TW" sz="2000" dirty="0" smtClean="0"/>
              <a:t>			</a:t>
            </a:r>
            <a:r>
              <a:rPr lang="en-US" altLang="zh-TW" sz="2000" dirty="0"/>
              <a:t> </a:t>
            </a:r>
            <a:r>
              <a:rPr lang="en-US" altLang="zh-TW" sz="2000" dirty="0" smtClean="0"/>
              <a:t>                   14,250</a:t>
            </a:r>
          </a:p>
          <a:p>
            <a:pPr>
              <a:lnSpc>
                <a:spcPct val="120000"/>
              </a:lnSpc>
            </a:pPr>
            <a:r>
              <a:rPr lang="en-US" altLang="zh-TW" sz="2000" dirty="0"/>
              <a:t>	  </a:t>
            </a:r>
            <a:r>
              <a:rPr lang="en-US" altLang="zh-TW" sz="2000" dirty="0" smtClean="0"/>
              <a:t>           </a:t>
            </a:r>
            <a:r>
              <a:rPr lang="zh-TW" altLang="en-US" sz="2000" dirty="0" smtClean="0"/>
              <a:t>現</a:t>
            </a:r>
            <a:r>
              <a:rPr lang="zh-TW" altLang="en-US" sz="2000" dirty="0"/>
              <a:t>　　金	</a:t>
            </a:r>
            <a:r>
              <a:rPr lang="en-US" altLang="zh-TW" sz="2000" dirty="0" smtClean="0"/>
              <a:t>			</a:t>
            </a:r>
            <a:r>
              <a:rPr lang="zh-TW" altLang="en-US" sz="2000" dirty="0"/>
              <a:t>	</a:t>
            </a:r>
            <a:r>
              <a:rPr lang="zh-TW" altLang="en-US" sz="2000" dirty="0" smtClean="0"/>
              <a:t>   </a:t>
            </a:r>
            <a:r>
              <a:rPr lang="en-US" altLang="zh-TW" sz="2000" dirty="0" smtClean="0"/>
              <a:t>1,014,250</a:t>
            </a:r>
            <a:endParaRPr lang="en-US" altLang="zh-TW" sz="2000" dirty="0"/>
          </a:p>
          <a:p>
            <a:pPr>
              <a:lnSpc>
                <a:spcPct val="120000"/>
              </a:lnSpc>
            </a:pPr>
            <a:r>
              <a:rPr lang="en-US" altLang="zh-TW" sz="2000" dirty="0"/>
              <a:t>(</a:t>
            </a:r>
            <a:r>
              <a:rPr lang="en-US" altLang="zh-TW" sz="2000" dirty="0" smtClean="0"/>
              <a:t>2)X1/12/31</a:t>
            </a:r>
            <a:r>
              <a:rPr lang="zh-TW" altLang="en-US" sz="2000" dirty="0" smtClean="0"/>
              <a:t>現</a:t>
            </a:r>
            <a:r>
              <a:rPr lang="zh-TW" altLang="en-US" sz="2000" dirty="0"/>
              <a:t>　　金	</a:t>
            </a:r>
            <a:r>
              <a:rPr lang="en-US" altLang="zh-TW" sz="2000" dirty="0" smtClean="0"/>
              <a:t>				     60,000</a:t>
            </a:r>
            <a:r>
              <a:rPr lang="en-US" altLang="zh-TW" sz="2000" dirty="0"/>
              <a:t>	</a:t>
            </a:r>
          </a:p>
          <a:p>
            <a:pPr>
              <a:lnSpc>
                <a:spcPct val="120000"/>
              </a:lnSpc>
            </a:pPr>
            <a:r>
              <a:rPr lang="en-US" altLang="zh-TW" sz="2000" dirty="0"/>
              <a:t>	</a:t>
            </a:r>
            <a:r>
              <a:rPr lang="zh-TW" altLang="en-US" sz="2000" dirty="0"/>
              <a:t>　</a:t>
            </a:r>
            <a:r>
              <a:rPr lang="en-US" altLang="zh-TW" sz="2000" dirty="0"/>
              <a:t> </a:t>
            </a:r>
            <a:r>
              <a:rPr lang="en-US" altLang="zh-TW" sz="2000" dirty="0" smtClean="0"/>
              <a:t>        </a:t>
            </a:r>
            <a:r>
              <a:rPr lang="zh-TW" altLang="en-US" sz="2000" dirty="0" smtClean="0"/>
              <a:t>利息收入</a:t>
            </a:r>
            <a:r>
              <a:rPr lang="zh-TW" altLang="en-US" sz="2000" dirty="0"/>
              <a:t>（</a:t>
            </a:r>
            <a:r>
              <a:rPr lang="en-US" altLang="zh-TW" sz="2000" dirty="0"/>
              <a:t>$1,000,000×6%</a:t>
            </a:r>
            <a:r>
              <a:rPr lang="zh-TW" altLang="en-US" sz="2000" dirty="0"/>
              <a:t>）		</a:t>
            </a:r>
            <a:r>
              <a:rPr lang="en-US" altLang="zh-TW" sz="2000" dirty="0" smtClean="0"/>
              <a:t>	        60,000</a:t>
            </a:r>
            <a:endParaRPr lang="en-US" altLang="zh-TW" sz="2000" dirty="0"/>
          </a:p>
          <a:p>
            <a:pPr>
              <a:lnSpc>
                <a:spcPct val="12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－可</a:t>
            </a:r>
            <a:r>
              <a:rPr lang="zh-TW" altLang="en-US" sz="2000" dirty="0"/>
              <a:t>轉債	</a:t>
            </a:r>
            <a:r>
              <a:rPr lang="en-US" altLang="zh-TW" sz="2000" dirty="0" smtClean="0"/>
              <a:t>				     25,000</a:t>
            </a:r>
            <a:r>
              <a:rPr lang="en-US" altLang="zh-TW" sz="2000" dirty="0"/>
              <a:t>	</a:t>
            </a:r>
          </a:p>
          <a:p>
            <a:pPr>
              <a:lnSpc>
                <a:spcPct val="12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損益按公允價值衡量之金融資產損益	</a:t>
            </a:r>
            <a:r>
              <a:rPr lang="zh-TW" altLang="en-US" sz="2000" dirty="0" smtClean="0"/>
              <a:t>        </a:t>
            </a:r>
            <a:r>
              <a:rPr lang="en-US" altLang="zh-TW" sz="2000" dirty="0" smtClean="0"/>
              <a:t>25,000</a:t>
            </a:r>
            <a:endParaRPr lang="en-US" altLang="zh-TW" sz="2000" dirty="0"/>
          </a:p>
          <a:p>
            <a:pPr>
              <a:lnSpc>
                <a:spcPct val="120000"/>
              </a:lnSpc>
            </a:pPr>
            <a:r>
              <a:rPr lang="en-US" altLang="zh-TW" sz="2000" dirty="0"/>
              <a:t>	</a:t>
            </a:r>
            <a:r>
              <a:rPr lang="zh-TW" altLang="en-US" sz="2000" b="1" dirty="0" smtClean="0"/>
              <a:t>市價</a:t>
            </a:r>
            <a:r>
              <a:rPr lang="en-US" altLang="zh-TW" sz="2000" b="1" dirty="0"/>
              <a:t>$1,025,000</a:t>
            </a:r>
            <a:r>
              <a:rPr lang="zh-TW" altLang="en-US" sz="2000" b="1" dirty="0"/>
              <a:t>－總帳面金額</a:t>
            </a:r>
            <a:r>
              <a:rPr lang="en-US" altLang="zh-TW" sz="2000" b="1" dirty="0"/>
              <a:t>$1,000,000=$25,000---</a:t>
            </a:r>
            <a:r>
              <a:rPr lang="zh-TW" altLang="en-US" sz="2000" b="1" dirty="0"/>
              <a:t>市價上升</a:t>
            </a:r>
            <a:r>
              <a:rPr lang="zh-TW" altLang="en-US" sz="2000" b="1" dirty="0" smtClean="0"/>
              <a:t>利益</a:t>
            </a:r>
          </a:p>
        </p:txBody>
      </p:sp>
    </p:spTree>
    <p:extLst>
      <p:ext uri="{BB962C8B-B14F-4D97-AF65-F5344CB8AC3E}">
        <p14:creationId xmlns:p14="http://schemas.microsoft.com/office/powerpoint/2010/main" val="2756158678"/>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000" y="1216480"/>
            <a:ext cx="8856000" cy="5327677"/>
          </a:xfrm>
          <a:prstGeom prst="rect">
            <a:avLst/>
          </a:prstGeom>
        </p:spPr>
        <p:txBody>
          <a:bodyPr>
            <a:spAutoFit/>
          </a:bodyPr>
          <a:lstStyle/>
          <a:p>
            <a:pPr>
              <a:lnSpc>
                <a:spcPct val="114000"/>
              </a:lnSpc>
            </a:pPr>
            <a:r>
              <a:rPr lang="en-US" altLang="zh-TW" sz="2000" dirty="0" smtClean="0"/>
              <a:t>(3)X2/ 7/ 1</a:t>
            </a:r>
            <a:r>
              <a:rPr lang="zh-TW" altLang="en-US" sz="2000" dirty="0" smtClean="0"/>
              <a:t>應收利息	</a:t>
            </a:r>
            <a:r>
              <a:rPr lang="en-US" altLang="zh-TW" sz="2000" dirty="0" smtClean="0"/>
              <a:t>				       15,000	</a:t>
            </a:r>
          </a:p>
          <a:p>
            <a:pPr>
              <a:lnSpc>
                <a:spcPct val="114000"/>
              </a:lnSpc>
            </a:pPr>
            <a:r>
              <a:rPr lang="en-US" altLang="zh-TW" sz="2000" dirty="0" smtClean="0"/>
              <a:t>	</a:t>
            </a:r>
            <a:r>
              <a:rPr lang="zh-TW" altLang="en-US" sz="2000" dirty="0" smtClean="0"/>
              <a:t>　</a:t>
            </a:r>
            <a:r>
              <a:rPr lang="en-US" altLang="zh-TW" sz="2000" dirty="0"/>
              <a:t> </a:t>
            </a:r>
            <a:r>
              <a:rPr lang="en-US" altLang="zh-TW" sz="2000" dirty="0" smtClean="0"/>
              <a:t>      </a:t>
            </a:r>
            <a:r>
              <a:rPr lang="zh-TW" altLang="en-US" sz="2000" dirty="0" smtClean="0"/>
              <a:t>利息收入（</a:t>
            </a:r>
            <a:r>
              <a:rPr lang="en-US" altLang="zh-TW" sz="2000" dirty="0" smtClean="0"/>
              <a:t>$500,000×6%×6/12</a:t>
            </a:r>
            <a:r>
              <a:rPr lang="zh-TW" altLang="en-US" sz="2000" dirty="0" smtClean="0"/>
              <a:t>）		</a:t>
            </a:r>
            <a:r>
              <a:rPr lang="en-US" altLang="zh-TW" sz="2000" dirty="0" smtClean="0"/>
              <a:t>	       15,000</a:t>
            </a:r>
          </a:p>
          <a:p>
            <a:pPr>
              <a:lnSpc>
                <a:spcPct val="114000"/>
              </a:lnSpc>
            </a:pPr>
            <a:r>
              <a:rPr lang="en-US" altLang="zh-TW" sz="2000" dirty="0" smtClean="0"/>
              <a:t>	   </a:t>
            </a:r>
            <a:r>
              <a:rPr lang="zh-TW" altLang="en-US" sz="2000" dirty="0" smtClean="0"/>
              <a:t>透過損益按公允價值衡量之金融資產評價調整</a:t>
            </a:r>
            <a:r>
              <a:rPr lang="en-US" altLang="zh-TW" sz="2000" dirty="0" smtClean="0"/>
              <a:t/>
            </a:r>
            <a:br>
              <a:rPr lang="en-US" altLang="zh-TW" sz="2000" dirty="0" smtClean="0"/>
            </a:br>
            <a:r>
              <a:rPr lang="en-US" altLang="zh-TW" sz="2000" dirty="0" smtClean="0"/>
              <a:t>	       </a:t>
            </a:r>
            <a:r>
              <a:rPr lang="zh-TW" altLang="en-US" sz="2000" dirty="0" smtClean="0"/>
              <a:t>－可轉債	</a:t>
            </a:r>
            <a:r>
              <a:rPr lang="en-US" altLang="zh-TW" sz="2000" dirty="0" smtClean="0"/>
              <a:t>				       15,155	</a:t>
            </a:r>
          </a:p>
          <a:p>
            <a:pPr>
              <a:lnSpc>
                <a:spcPct val="114000"/>
              </a:lnSpc>
            </a:pPr>
            <a:r>
              <a:rPr lang="en-US" altLang="zh-TW" sz="2000" dirty="0" smtClean="0"/>
              <a:t>	</a:t>
            </a:r>
            <a:r>
              <a:rPr lang="zh-TW" altLang="en-US" sz="2000" dirty="0" smtClean="0"/>
              <a:t>　</a:t>
            </a:r>
            <a:r>
              <a:rPr lang="en-US" altLang="zh-TW" sz="2000" dirty="0"/>
              <a:t> </a:t>
            </a:r>
            <a:r>
              <a:rPr lang="en-US" altLang="zh-TW" sz="2000" dirty="0" smtClean="0"/>
              <a:t>      </a:t>
            </a:r>
            <a:r>
              <a:rPr lang="zh-TW" altLang="en-US" sz="2000" dirty="0" smtClean="0"/>
              <a:t>透過損益按公允價值衡量之金融資產損益	                     </a:t>
            </a:r>
            <a:r>
              <a:rPr lang="en-US" altLang="zh-TW" sz="2000" dirty="0" smtClean="0"/>
              <a:t>15,155</a:t>
            </a:r>
          </a:p>
          <a:p>
            <a:pPr>
              <a:lnSpc>
                <a:spcPct val="114000"/>
              </a:lnSpc>
            </a:pPr>
            <a:r>
              <a:rPr lang="en-US" altLang="zh-TW" sz="2000" b="1" dirty="0" smtClean="0"/>
              <a:t>	($500,000×1.06</a:t>
            </a:r>
            <a:r>
              <a:rPr lang="zh-TW" altLang="en-US" sz="2000" b="1" dirty="0" smtClean="0"/>
              <a:t>－</a:t>
            </a:r>
            <a:r>
              <a:rPr lang="en-US" altLang="zh-TW" sz="2000" b="1" dirty="0" smtClean="0"/>
              <a:t>$2,345)(</a:t>
            </a:r>
            <a:r>
              <a:rPr lang="zh-TW" altLang="en-US" sz="2000" b="1" dirty="0" smtClean="0"/>
              <a:t>淨售價</a:t>
            </a:r>
            <a:r>
              <a:rPr lang="en-US" altLang="zh-TW" sz="2000" b="1" dirty="0" smtClean="0"/>
              <a:t>)</a:t>
            </a:r>
            <a:r>
              <a:rPr lang="zh-TW" altLang="en-US" sz="2000" b="1" dirty="0" smtClean="0"/>
              <a:t>－</a:t>
            </a:r>
            <a:r>
              <a:rPr lang="en-US" altLang="zh-TW" sz="2000" b="1" dirty="0" smtClean="0"/>
              <a:t>$1,025,000×1/2(</a:t>
            </a:r>
            <a:r>
              <a:rPr lang="zh-TW" altLang="en-US" sz="2000" b="1" dirty="0" smtClean="0"/>
              <a:t>總帳面金額</a:t>
            </a:r>
            <a:r>
              <a:rPr lang="en-US" altLang="zh-TW" sz="2000" b="1" dirty="0" smtClean="0"/>
              <a:t>)</a:t>
            </a:r>
          </a:p>
          <a:p>
            <a:pPr>
              <a:lnSpc>
                <a:spcPct val="114000"/>
              </a:lnSpc>
            </a:pPr>
            <a:r>
              <a:rPr lang="en-US" altLang="zh-TW" sz="2000" b="1" dirty="0" smtClean="0"/>
              <a:t>	=$527,655 </a:t>
            </a:r>
            <a:r>
              <a:rPr lang="zh-TW" altLang="en-US" sz="2000" b="1" dirty="0" smtClean="0"/>
              <a:t>－</a:t>
            </a:r>
            <a:r>
              <a:rPr lang="en-US" altLang="zh-TW" sz="2000" b="1" dirty="0" smtClean="0"/>
              <a:t>$512,500=$15,155</a:t>
            </a:r>
            <a:endParaRPr lang="zh-TW" altLang="en-US" sz="2000" b="1" dirty="0" smtClean="0"/>
          </a:p>
          <a:p>
            <a:pPr>
              <a:lnSpc>
                <a:spcPct val="114000"/>
              </a:lnSpc>
            </a:pPr>
            <a:r>
              <a:rPr lang="zh-TW" altLang="en-US" sz="2000" dirty="0" smtClean="0"/>
              <a:t>	   現       金（</a:t>
            </a:r>
            <a:r>
              <a:rPr lang="en-US" altLang="zh-TW" sz="2000" dirty="0" smtClean="0"/>
              <a:t>$527,655+$15,000</a:t>
            </a:r>
            <a:r>
              <a:rPr lang="zh-TW" altLang="en-US" sz="2000" dirty="0" smtClean="0"/>
              <a:t>）	</a:t>
            </a:r>
            <a:r>
              <a:rPr lang="en-US" altLang="zh-TW" sz="2000" dirty="0" smtClean="0"/>
              <a:t>		     542,655	</a:t>
            </a:r>
          </a:p>
          <a:p>
            <a:pPr>
              <a:lnSpc>
                <a:spcPct val="114000"/>
              </a:lnSpc>
            </a:pPr>
            <a:r>
              <a:rPr lang="en-US" altLang="zh-TW" sz="2000" dirty="0" smtClean="0"/>
              <a:t>	</a:t>
            </a:r>
            <a:r>
              <a:rPr lang="en-US" altLang="zh-TW" sz="2000" dirty="0"/>
              <a:t> </a:t>
            </a:r>
            <a:r>
              <a:rPr lang="en-US" altLang="zh-TW" sz="2000" dirty="0" smtClean="0"/>
              <a:t>         </a:t>
            </a:r>
            <a:r>
              <a:rPr lang="zh-TW" altLang="en-US" sz="2000" dirty="0" smtClean="0"/>
              <a:t>應收利息	</a:t>
            </a:r>
            <a:r>
              <a:rPr lang="en-US" altLang="zh-TW" sz="2000" dirty="0" smtClean="0"/>
              <a:t>				                     15,000 </a:t>
            </a:r>
          </a:p>
          <a:p>
            <a:pPr>
              <a:lnSpc>
                <a:spcPct val="114000"/>
              </a:lnSpc>
            </a:pPr>
            <a:r>
              <a:rPr lang="en-US" altLang="zh-TW" sz="2000" dirty="0" smtClean="0"/>
              <a:t>	</a:t>
            </a:r>
            <a:r>
              <a:rPr lang="en-US" altLang="zh-TW" sz="2000" dirty="0"/>
              <a:t> </a:t>
            </a:r>
            <a:r>
              <a:rPr lang="en-US" altLang="zh-TW" sz="2000" dirty="0" smtClean="0"/>
              <a:t>         </a:t>
            </a:r>
            <a:r>
              <a:rPr lang="zh-TW" altLang="en-US" sz="2000" dirty="0" smtClean="0"/>
              <a:t>透過損益按公允價值衡量之金融資產－可轉債</a:t>
            </a:r>
            <a:r>
              <a:rPr lang="en-US" altLang="zh-TW" sz="2000" dirty="0" smtClean="0"/>
              <a:t>	     500,000</a:t>
            </a:r>
          </a:p>
          <a:p>
            <a:pPr>
              <a:lnSpc>
                <a:spcPct val="114000"/>
              </a:lnSpc>
            </a:pPr>
            <a:r>
              <a:rPr lang="en-US" altLang="zh-TW" sz="2000" dirty="0" smtClean="0"/>
              <a:t>	</a:t>
            </a:r>
            <a:r>
              <a:rPr lang="en-US" altLang="zh-TW" sz="2000" dirty="0"/>
              <a:t> </a:t>
            </a:r>
            <a:r>
              <a:rPr lang="en-US" altLang="zh-TW" sz="2000" dirty="0" smtClean="0"/>
              <a:t>         </a:t>
            </a:r>
            <a:r>
              <a:rPr lang="zh-TW" altLang="en-US" sz="2000" dirty="0" smtClean="0"/>
              <a:t>透過損益按公允價值衡量之金融資產評價調整</a:t>
            </a:r>
            <a:r>
              <a:rPr lang="en-US" altLang="zh-TW" sz="2000" dirty="0" smtClean="0"/>
              <a:t/>
            </a:r>
            <a:br>
              <a:rPr lang="en-US" altLang="zh-TW" sz="2000" dirty="0" smtClean="0"/>
            </a:br>
            <a:r>
              <a:rPr lang="en-US" altLang="zh-TW" sz="2000" dirty="0" smtClean="0"/>
              <a:t>	               </a:t>
            </a:r>
            <a:r>
              <a:rPr lang="zh-TW" altLang="en-US" sz="2000" dirty="0" smtClean="0"/>
              <a:t>－可轉債</a:t>
            </a:r>
            <a:r>
              <a:rPr lang="en-US" altLang="zh-TW" sz="2000" dirty="0" smtClean="0"/>
              <a:t>		</a:t>
            </a:r>
            <a:r>
              <a:rPr lang="en-US" altLang="zh-TW" sz="2000" b="1" dirty="0" smtClean="0"/>
              <a:t>			</a:t>
            </a:r>
            <a:r>
              <a:rPr lang="en-US" altLang="zh-TW" sz="2000" dirty="0" smtClean="0"/>
              <a:t>       27,655</a:t>
            </a:r>
          </a:p>
          <a:p>
            <a:pPr>
              <a:lnSpc>
                <a:spcPct val="114000"/>
              </a:lnSpc>
            </a:pPr>
            <a:r>
              <a:rPr lang="en-US" altLang="zh-TW" sz="2000" b="1" dirty="0" smtClean="0"/>
              <a:t>	*$1,000,000×1/2=$500,000		</a:t>
            </a:r>
          </a:p>
          <a:p>
            <a:pPr>
              <a:lnSpc>
                <a:spcPct val="114000"/>
              </a:lnSpc>
            </a:pPr>
            <a:r>
              <a:rPr lang="en-US" altLang="zh-TW" sz="2000" b="1" dirty="0" smtClean="0"/>
              <a:t>	**$25,000×1/2+$15,155=$27,655</a:t>
            </a:r>
            <a:r>
              <a:rPr lang="en-US" altLang="zh-TW" sz="2000" dirty="0" smtClean="0"/>
              <a:t>		</a:t>
            </a:r>
          </a:p>
          <a:p>
            <a:pPr>
              <a:lnSpc>
                <a:spcPct val="114000"/>
              </a:lnSpc>
            </a:pPr>
            <a:r>
              <a:rPr lang="en-US" altLang="zh-TW" sz="2000" dirty="0" smtClean="0"/>
              <a:t>	</a:t>
            </a:r>
            <a:r>
              <a:rPr lang="zh-TW" altLang="en-US" sz="2000" dirty="0" smtClean="0"/>
              <a:t>		</a:t>
            </a:r>
            <a:endParaRPr lang="zh-TW" altLang="en-US" sz="2000" dirty="0"/>
          </a:p>
        </p:txBody>
      </p:sp>
    </p:spTree>
    <p:extLst>
      <p:ext uri="{BB962C8B-B14F-4D97-AF65-F5344CB8AC3E}">
        <p14:creationId xmlns:p14="http://schemas.microsoft.com/office/powerpoint/2010/main" val="3180666810"/>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4000" y="1196752"/>
            <a:ext cx="8856000" cy="5146089"/>
          </a:xfrm>
          <a:prstGeom prst="rect">
            <a:avLst/>
          </a:prstGeom>
        </p:spPr>
        <p:txBody>
          <a:bodyPr>
            <a:spAutoFit/>
          </a:bodyPr>
          <a:lstStyle/>
          <a:p>
            <a:pPr>
              <a:lnSpc>
                <a:spcPct val="110000"/>
              </a:lnSpc>
            </a:pPr>
            <a:r>
              <a:rPr lang="en-US" altLang="zh-TW" sz="2000" dirty="0"/>
              <a:t>(</a:t>
            </a:r>
            <a:r>
              <a:rPr lang="en-US" altLang="zh-TW" sz="2000" dirty="0" smtClean="0"/>
              <a:t>4)X2/12/31</a:t>
            </a:r>
            <a:r>
              <a:rPr lang="zh-TW" altLang="en-US" sz="2000" dirty="0" smtClean="0"/>
              <a:t>現        金</a:t>
            </a:r>
            <a:r>
              <a:rPr lang="zh-TW" altLang="en-US" sz="2000" dirty="0"/>
              <a:t>	</a:t>
            </a:r>
            <a:r>
              <a:rPr lang="en-US" altLang="zh-TW" sz="2000" dirty="0" smtClean="0"/>
              <a:t>				           30,000</a:t>
            </a:r>
            <a:r>
              <a:rPr lang="en-US" altLang="zh-TW" sz="2000" dirty="0"/>
              <a:t>	</a:t>
            </a:r>
          </a:p>
          <a:p>
            <a:pPr>
              <a:lnSpc>
                <a:spcPct val="110000"/>
              </a:lnSpc>
            </a:pPr>
            <a:r>
              <a:rPr lang="en-US" altLang="zh-TW" sz="2000" dirty="0"/>
              <a:t>	 </a:t>
            </a:r>
            <a:r>
              <a:rPr lang="en-US" altLang="zh-TW" sz="2000" dirty="0" smtClean="0"/>
              <a:t>            </a:t>
            </a:r>
            <a:r>
              <a:rPr lang="zh-TW" altLang="en-US" sz="2000" dirty="0" smtClean="0"/>
              <a:t>利息收入</a:t>
            </a:r>
            <a:r>
              <a:rPr lang="en-US" altLang="zh-TW" sz="2000" dirty="0"/>
              <a:t>($500,000×6%)		</a:t>
            </a:r>
            <a:r>
              <a:rPr lang="en-US" altLang="zh-TW" sz="2000" dirty="0" smtClean="0"/>
              <a:t>		          30,000</a:t>
            </a:r>
            <a:endParaRPr lang="en-US" altLang="zh-TW" sz="2000" dirty="0"/>
          </a:p>
          <a:p>
            <a:pPr>
              <a:lnSpc>
                <a:spcPct val="11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en-US" altLang="zh-TW" sz="2000" dirty="0"/>
              <a:t> </a:t>
            </a:r>
            <a:r>
              <a:rPr lang="en-US" altLang="zh-TW" sz="2000" dirty="0" smtClean="0"/>
              <a:t>         </a:t>
            </a:r>
            <a:r>
              <a:rPr lang="zh-TW" altLang="en-US" sz="2000" dirty="0" smtClean="0"/>
              <a:t>－可</a:t>
            </a:r>
            <a:r>
              <a:rPr lang="zh-TW" altLang="en-US" sz="2000" dirty="0"/>
              <a:t>轉</a:t>
            </a:r>
            <a:r>
              <a:rPr lang="zh-TW" altLang="en-US" sz="2000" dirty="0" smtClean="0"/>
              <a:t>債</a:t>
            </a:r>
            <a:r>
              <a:rPr lang="en-US" altLang="zh-TW" sz="2000" dirty="0" smtClean="0"/>
              <a:t>					           17,500</a:t>
            </a:r>
            <a:r>
              <a:rPr lang="en-US" altLang="zh-TW" sz="2000" dirty="0"/>
              <a:t>	</a:t>
            </a:r>
          </a:p>
          <a:p>
            <a:pPr>
              <a:lnSpc>
                <a:spcPct val="11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損益按公允價值衡量之金融資產損益	</a:t>
            </a:r>
            <a:r>
              <a:rPr lang="zh-TW" altLang="en-US" sz="2000" dirty="0" smtClean="0"/>
              <a:t>          </a:t>
            </a:r>
            <a:r>
              <a:rPr lang="en-US" altLang="zh-TW" sz="2000" dirty="0" smtClean="0"/>
              <a:t>17,500</a:t>
            </a:r>
            <a:endParaRPr lang="en-US" altLang="zh-TW" sz="2000" dirty="0"/>
          </a:p>
          <a:p>
            <a:pPr>
              <a:lnSpc>
                <a:spcPct val="110000"/>
              </a:lnSpc>
            </a:pPr>
            <a:r>
              <a:rPr lang="en-US" altLang="zh-TW" sz="2000" dirty="0"/>
              <a:t>	</a:t>
            </a:r>
            <a:r>
              <a:rPr lang="zh-TW" altLang="en-US" sz="2000" b="1" dirty="0" smtClean="0"/>
              <a:t>市價</a:t>
            </a:r>
            <a:r>
              <a:rPr lang="en-US" altLang="zh-TW" sz="2000" b="1" dirty="0"/>
              <a:t>$530,000</a:t>
            </a:r>
            <a:r>
              <a:rPr lang="zh-TW" altLang="en-US" sz="2000" b="1" dirty="0"/>
              <a:t>－帳面金額</a:t>
            </a:r>
            <a:r>
              <a:rPr lang="en-US" altLang="zh-TW" sz="2000" b="1" dirty="0"/>
              <a:t>$1,025,000×1/2=$530,000</a:t>
            </a:r>
            <a:r>
              <a:rPr lang="zh-TW" altLang="en-US" sz="2000" b="1" dirty="0"/>
              <a:t>－</a:t>
            </a:r>
            <a:r>
              <a:rPr lang="en-US" altLang="zh-TW" sz="2000" b="1" dirty="0"/>
              <a:t>$512,500=$17,500</a:t>
            </a:r>
          </a:p>
          <a:p>
            <a:pPr>
              <a:lnSpc>
                <a:spcPct val="110000"/>
              </a:lnSpc>
            </a:pPr>
            <a:r>
              <a:rPr lang="en-US" altLang="zh-TW" sz="2000" dirty="0" smtClean="0"/>
              <a:t>(</a:t>
            </a:r>
            <a:r>
              <a:rPr lang="en-US" altLang="zh-TW" sz="2000" dirty="0"/>
              <a:t>5)X3/ 1/ </a:t>
            </a:r>
            <a:r>
              <a:rPr lang="en-US" altLang="zh-TW" sz="2000" dirty="0" smtClean="0"/>
              <a:t>1  </a:t>
            </a:r>
            <a:r>
              <a:rPr lang="zh-TW" altLang="en-US" sz="2000" dirty="0" smtClean="0"/>
              <a:t>指定</a:t>
            </a:r>
            <a:r>
              <a:rPr lang="zh-TW" altLang="en-US" sz="2000" dirty="0"/>
              <a:t>透過其他綜合損益按公允價值衡量之金</a:t>
            </a:r>
            <a:r>
              <a:rPr lang="zh-TW" altLang="en-US" sz="2000" dirty="0" smtClean="0"/>
              <a:t>融資產</a:t>
            </a:r>
            <a:r>
              <a:rPr lang="en-US" altLang="zh-TW" sz="2000" dirty="0" smtClean="0"/>
              <a:t/>
            </a:r>
            <a:br>
              <a:rPr lang="en-US" altLang="zh-TW" sz="2000" dirty="0" smtClean="0"/>
            </a:br>
            <a:r>
              <a:rPr lang="en-US" altLang="zh-TW" sz="2000" dirty="0" smtClean="0"/>
              <a:t>	          </a:t>
            </a:r>
            <a:r>
              <a:rPr lang="zh-TW" altLang="en-US" sz="2000" dirty="0" smtClean="0"/>
              <a:t>─股票</a:t>
            </a:r>
            <a:r>
              <a:rPr lang="en-US" altLang="zh-TW" sz="2000" dirty="0" smtClean="0"/>
              <a:t>					         318,000</a:t>
            </a:r>
            <a:r>
              <a:rPr lang="en-US" altLang="zh-TW" sz="2000" dirty="0"/>
              <a:t>	</a:t>
            </a:r>
          </a:p>
          <a:p>
            <a:pPr>
              <a:lnSpc>
                <a:spcPct val="110000"/>
              </a:lnSpc>
            </a:pPr>
            <a:r>
              <a:rPr lang="en-US" altLang="zh-TW" sz="2000" dirty="0"/>
              <a:t>	</a:t>
            </a:r>
            <a:r>
              <a:rPr lang="zh-TW" altLang="en-US" sz="2000" dirty="0"/>
              <a:t>　</a:t>
            </a:r>
            <a:r>
              <a:rPr lang="en-US" altLang="zh-TW" sz="2000" dirty="0"/>
              <a:t> </a:t>
            </a:r>
            <a:r>
              <a:rPr lang="en-US" altLang="zh-TW" sz="2000" dirty="0" smtClean="0"/>
              <a:t>        </a:t>
            </a:r>
            <a:r>
              <a:rPr lang="zh-TW" altLang="en-US" sz="2000" dirty="0" smtClean="0"/>
              <a:t>透過</a:t>
            </a:r>
            <a:r>
              <a:rPr lang="zh-TW" altLang="en-US" sz="2000" dirty="0"/>
              <a:t>損益按公允價值衡量之金融資產─可</a:t>
            </a:r>
            <a:r>
              <a:rPr lang="zh-TW" altLang="en-US" sz="2000" dirty="0" smtClean="0"/>
              <a:t>轉債</a:t>
            </a:r>
            <a:r>
              <a:rPr lang="en-US" altLang="zh-TW" sz="2000" dirty="0" smtClean="0"/>
              <a:t>	        300,000</a:t>
            </a:r>
            <a:endParaRPr lang="en-US" altLang="zh-TW" sz="2000" dirty="0"/>
          </a:p>
          <a:p>
            <a:pPr>
              <a:lnSpc>
                <a:spcPct val="110000"/>
              </a:lnSpc>
            </a:pPr>
            <a:r>
              <a:rPr lang="en-US" altLang="zh-TW" sz="2000" dirty="0"/>
              <a:t>	</a:t>
            </a:r>
            <a:r>
              <a:rPr lang="zh-TW" altLang="en-US" sz="2000" dirty="0"/>
              <a:t>　</a:t>
            </a:r>
            <a:r>
              <a:rPr lang="en-US" altLang="zh-TW" sz="2000" dirty="0"/>
              <a:t> </a:t>
            </a:r>
            <a:r>
              <a:rPr lang="en-US" altLang="zh-TW" sz="2000" dirty="0" smtClean="0"/>
              <a:t>        </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可轉</a:t>
            </a:r>
            <a:r>
              <a:rPr lang="zh-TW" altLang="en-US" sz="2000" dirty="0" smtClean="0"/>
              <a:t>債</a:t>
            </a:r>
            <a:r>
              <a:rPr lang="en-US" altLang="zh-TW" sz="2000" dirty="0" smtClean="0"/>
              <a:t>					          18,000</a:t>
            </a:r>
            <a:endParaRPr lang="en-US" altLang="zh-TW" sz="2000" dirty="0"/>
          </a:p>
          <a:p>
            <a:pPr>
              <a:lnSpc>
                <a:spcPct val="110000"/>
              </a:lnSpc>
            </a:pPr>
            <a:r>
              <a:rPr lang="en-US" altLang="zh-TW" sz="2000" dirty="0"/>
              <a:t>	</a:t>
            </a:r>
            <a:r>
              <a:rPr lang="en-US" altLang="zh-TW" sz="2000" b="1" dirty="0" smtClean="0"/>
              <a:t>*$26.50× (</a:t>
            </a:r>
            <a:r>
              <a:rPr lang="en-US" altLang="zh-TW" sz="2000" b="1" dirty="0"/>
              <a:t>300,000÷$</a:t>
            </a:r>
            <a:r>
              <a:rPr lang="en-US" altLang="zh-TW" sz="2000" b="1" dirty="0" smtClean="0"/>
              <a:t>25)</a:t>
            </a:r>
            <a:r>
              <a:rPr lang="zh-TW" altLang="en-US" sz="2000" b="1" dirty="0" smtClean="0"/>
              <a:t>股</a:t>
            </a:r>
            <a:r>
              <a:rPr lang="en-US" altLang="zh-TW" sz="2000" b="1" dirty="0"/>
              <a:t>=$318,000---</a:t>
            </a:r>
            <a:r>
              <a:rPr lang="zh-TW" altLang="en-US" sz="2000" b="1" dirty="0"/>
              <a:t>普通股公允價值</a:t>
            </a:r>
          </a:p>
          <a:p>
            <a:pPr>
              <a:lnSpc>
                <a:spcPct val="110000"/>
              </a:lnSpc>
            </a:pPr>
            <a:r>
              <a:rPr lang="zh-TW" altLang="en-US" sz="2000" b="1" dirty="0"/>
              <a:t>	**</a:t>
            </a:r>
            <a:r>
              <a:rPr lang="en-US" altLang="zh-TW" sz="2000" b="1" dirty="0"/>
              <a:t>$500,000×3/5=$300,000---</a:t>
            </a:r>
            <a:r>
              <a:rPr lang="zh-TW" altLang="en-US" sz="2000" b="1" dirty="0"/>
              <a:t>可轉債帳面金額</a:t>
            </a:r>
          </a:p>
          <a:p>
            <a:pPr>
              <a:lnSpc>
                <a:spcPct val="110000"/>
              </a:lnSpc>
            </a:pPr>
            <a:r>
              <a:rPr lang="zh-TW" altLang="en-US" sz="2000" b="1" dirty="0"/>
              <a:t>	***</a:t>
            </a:r>
            <a:r>
              <a:rPr lang="en-US" altLang="zh-TW" sz="2000" b="1" dirty="0"/>
              <a:t>$30,000×3/5=$18,000---</a:t>
            </a:r>
            <a:r>
              <a:rPr lang="zh-TW" altLang="en-US" sz="2000" b="1" dirty="0"/>
              <a:t>可轉債評價調整</a:t>
            </a:r>
          </a:p>
          <a:p>
            <a:pPr>
              <a:lnSpc>
                <a:spcPct val="110000"/>
              </a:lnSpc>
            </a:pPr>
            <a:r>
              <a:rPr lang="zh-TW" altLang="en-US" sz="2000" dirty="0"/>
              <a:t>	</a:t>
            </a:r>
          </a:p>
        </p:txBody>
      </p:sp>
    </p:spTree>
    <p:extLst>
      <p:ext uri="{BB962C8B-B14F-4D97-AF65-F5344CB8AC3E}">
        <p14:creationId xmlns:p14="http://schemas.microsoft.com/office/powerpoint/2010/main" val="2301051938"/>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4000" y="1215905"/>
            <a:ext cx="8856000" cy="5016758"/>
          </a:xfrm>
          <a:prstGeom prst="rect">
            <a:avLst/>
          </a:prstGeom>
        </p:spPr>
        <p:txBody>
          <a:bodyPr>
            <a:spAutoFit/>
          </a:bodyPr>
          <a:lstStyle/>
          <a:p>
            <a:r>
              <a:rPr lang="en-US" altLang="zh-TW" sz="2000" dirty="0" smtClean="0"/>
              <a:t>(</a:t>
            </a:r>
            <a:r>
              <a:rPr lang="en-US" altLang="zh-TW" sz="2000" dirty="0"/>
              <a:t>6)X3/ 7/ </a:t>
            </a:r>
            <a:r>
              <a:rPr lang="en-US" altLang="zh-TW" sz="2000" dirty="0" smtClean="0"/>
              <a:t>1</a:t>
            </a:r>
            <a:r>
              <a:rPr lang="zh-TW" altLang="en-US" sz="2000" dirty="0" smtClean="0"/>
              <a:t>應</a:t>
            </a:r>
            <a:r>
              <a:rPr lang="zh-TW" altLang="en-US" sz="2000" dirty="0"/>
              <a:t>收利息	</a:t>
            </a:r>
            <a:r>
              <a:rPr lang="en-US" altLang="zh-TW" sz="2000" dirty="0" smtClean="0"/>
              <a:t>					6,000</a:t>
            </a:r>
            <a:r>
              <a:rPr lang="en-US" altLang="zh-TW" sz="2000" dirty="0"/>
              <a:t>	</a:t>
            </a:r>
          </a:p>
          <a:p>
            <a:r>
              <a:rPr lang="en-US" altLang="zh-TW" sz="2000" dirty="0"/>
              <a:t>	</a:t>
            </a:r>
            <a:r>
              <a:rPr lang="en-US" altLang="zh-TW" sz="2000" dirty="0" smtClean="0"/>
              <a:t>           </a:t>
            </a:r>
            <a:r>
              <a:rPr lang="zh-TW" altLang="en-US" sz="2000" dirty="0" smtClean="0"/>
              <a:t>利息收入</a:t>
            </a:r>
            <a:r>
              <a:rPr lang="en-US" altLang="zh-TW" sz="2000" dirty="0"/>
              <a:t>($200,000×6%×1/2)		</a:t>
            </a:r>
            <a:r>
              <a:rPr lang="en-US" altLang="zh-TW" sz="2000" dirty="0" smtClean="0"/>
              <a:t>	            6,000</a:t>
            </a:r>
            <a:endParaRPr lang="en-US" altLang="zh-TW" sz="2000" dirty="0"/>
          </a:p>
          <a:p>
            <a:r>
              <a:rPr lang="en-US" altLang="zh-TW" sz="2000" dirty="0"/>
              <a:t>	</a:t>
            </a:r>
            <a:r>
              <a:rPr lang="en-US" altLang="zh-TW" sz="2000" dirty="0" smtClean="0"/>
              <a:t>   </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─可</a:t>
            </a:r>
            <a:r>
              <a:rPr lang="zh-TW" altLang="en-US" sz="2000" dirty="0"/>
              <a:t>轉債	</a:t>
            </a:r>
            <a:r>
              <a:rPr lang="en-US" altLang="zh-TW" sz="2000" dirty="0" smtClean="0"/>
              <a:t>				            82,000</a:t>
            </a:r>
            <a:r>
              <a:rPr lang="en-US" altLang="zh-TW" sz="2000" dirty="0"/>
              <a:t>	</a:t>
            </a:r>
          </a:p>
          <a:p>
            <a:r>
              <a:rPr lang="en-US" altLang="zh-TW" sz="2000" dirty="0"/>
              <a:t>	</a:t>
            </a:r>
            <a:r>
              <a:rPr lang="zh-TW" altLang="en-US" sz="2000" dirty="0"/>
              <a:t>　</a:t>
            </a:r>
            <a:r>
              <a:rPr lang="en-US" altLang="zh-TW" sz="2000" dirty="0"/>
              <a:t> </a:t>
            </a:r>
            <a:r>
              <a:rPr lang="en-US" altLang="zh-TW" sz="2000" dirty="0" smtClean="0"/>
              <a:t>      </a:t>
            </a:r>
            <a:r>
              <a:rPr lang="zh-TW" altLang="en-US" sz="2000" dirty="0" smtClean="0"/>
              <a:t>透過</a:t>
            </a:r>
            <a:r>
              <a:rPr lang="zh-TW" altLang="en-US" sz="2000" dirty="0"/>
              <a:t>損益按公允價值衡量之金融資產</a:t>
            </a:r>
            <a:r>
              <a:rPr lang="zh-TW" altLang="en-US" sz="2000" dirty="0" smtClean="0"/>
              <a:t>損益</a:t>
            </a:r>
            <a:r>
              <a:rPr lang="zh-TW" altLang="en-US" sz="2000" dirty="0"/>
              <a:t>	</a:t>
            </a:r>
            <a:r>
              <a:rPr lang="en-US" altLang="zh-TW" sz="2000" dirty="0"/>
              <a:t> </a:t>
            </a:r>
            <a:r>
              <a:rPr lang="en-US" altLang="zh-TW" sz="2000" dirty="0" smtClean="0"/>
              <a:t>                       82,000</a:t>
            </a:r>
            <a:endParaRPr lang="en-US" altLang="zh-TW" sz="2000" dirty="0"/>
          </a:p>
          <a:p>
            <a:r>
              <a:rPr lang="en-US" altLang="zh-TW" sz="2000" dirty="0"/>
              <a:t>	</a:t>
            </a:r>
            <a:r>
              <a:rPr lang="en-US" altLang="zh-TW" sz="2000" b="1" dirty="0" smtClean="0"/>
              <a:t> $</a:t>
            </a:r>
            <a:r>
              <a:rPr lang="en-US" altLang="zh-TW" sz="2000" b="1" dirty="0"/>
              <a:t>200,000÷20×$30=$300,000---</a:t>
            </a:r>
            <a:r>
              <a:rPr lang="zh-TW" altLang="en-US" sz="2000" b="1" dirty="0"/>
              <a:t>轉換後普通股市價</a:t>
            </a:r>
          </a:p>
          <a:p>
            <a:r>
              <a:rPr lang="zh-TW" altLang="en-US" sz="2000" b="1" dirty="0"/>
              <a:t>	 </a:t>
            </a:r>
            <a:r>
              <a:rPr lang="en-US" altLang="zh-TW" sz="2000" b="1" dirty="0"/>
              <a:t>$300,000</a:t>
            </a:r>
            <a:r>
              <a:rPr lang="zh-TW" altLang="en-US" sz="2000" b="1" dirty="0"/>
              <a:t>－放棄之利息</a:t>
            </a:r>
            <a:r>
              <a:rPr lang="en-US" altLang="zh-TW" sz="2000" b="1" dirty="0"/>
              <a:t>$6,000=$294,000---</a:t>
            </a:r>
            <a:r>
              <a:rPr lang="zh-TW" altLang="en-US" sz="2000" b="1" dirty="0"/>
              <a:t>可轉債公允價值</a:t>
            </a:r>
          </a:p>
          <a:p>
            <a:r>
              <a:rPr lang="zh-TW" altLang="en-US" sz="2000" b="1" dirty="0"/>
              <a:t>	 </a:t>
            </a:r>
            <a:r>
              <a:rPr lang="en-US" altLang="zh-TW" sz="2000" b="1" dirty="0"/>
              <a:t>$530,000×2/5=$212,000---</a:t>
            </a:r>
            <a:r>
              <a:rPr lang="zh-TW" altLang="en-US" sz="2000" b="1" dirty="0"/>
              <a:t>可轉債總面金額</a:t>
            </a:r>
          </a:p>
          <a:p>
            <a:r>
              <a:rPr lang="zh-TW" altLang="en-US" sz="2000" b="1" dirty="0"/>
              <a:t>	 </a:t>
            </a:r>
            <a:r>
              <a:rPr lang="en-US" altLang="zh-TW" sz="2000" b="1" dirty="0"/>
              <a:t>$294,000</a:t>
            </a:r>
            <a:r>
              <a:rPr lang="zh-TW" altLang="en-US" sz="2000" b="1" dirty="0"/>
              <a:t>－</a:t>
            </a:r>
            <a:r>
              <a:rPr lang="en-US" altLang="zh-TW" sz="2000" b="1" dirty="0"/>
              <a:t>$212,000=$82,000---</a:t>
            </a:r>
            <a:r>
              <a:rPr lang="zh-TW" altLang="en-US" sz="2000" b="1" dirty="0"/>
              <a:t>可轉債公允價值上升利益</a:t>
            </a:r>
          </a:p>
          <a:p>
            <a:r>
              <a:rPr lang="zh-TW" altLang="en-US" sz="2000" dirty="0"/>
              <a:t>	</a:t>
            </a:r>
            <a:r>
              <a:rPr lang="zh-TW" altLang="en-US" sz="2000" dirty="0" smtClean="0"/>
              <a:t>    指定</a:t>
            </a:r>
            <a:r>
              <a:rPr lang="zh-TW" altLang="en-US" sz="2000" dirty="0"/>
              <a:t>透過其他綜合損益按公允價值衡量之金</a:t>
            </a:r>
            <a:r>
              <a:rPr lang="zh-TW" altLang="en-US" sz="2000" dirty="0" smtClean="0"/>
              <a:t>融資產</a:t>
            </a:r>
            <a:r>
              <a:rPr lang="en-US" altLang="zh-TW" sz="2000" dirty="0" smtClean="0"/>
              <a:t/>
            </a:r>
            <a:br>
              <a:rPr lang="en-US" altLang="zh-TW" sz="2000" dirty="0" smtClean="0"/>
            </a:br>
            <a:r>
              <a:rPr lang="en-US" altLang="zh-TW" sz="2000" dirty="0" smtClean="0"/>
              <a:t>	        </a:t>
            </a:r>
            <a:r>
              <a:rPr lang="zh-TW" altLang="en-US" sz="2000" dirty="0" smtClean="0"/>
              <a:t>─股票</a:t>
            </a:r>
            <a:r>
              <a:rPr lang="en-US" altLang="zh-TW" sz="2000" dirty="0" smtClean="0"/>
              <a:t>					          300,000</a:t>
            </a:r>
            <a:r>
              <a:rPr lang="en-US" altLang="zh-TW" sz="2000" dirty="0"/>
              <a:t>	</a:t>
            </a:r>
          </a:p>
          <a:p>
            <a:r>
              <a:rPr lang="en-US" altLang="zh-TW" sz="2000" dirty="0"/>
              <a:t>	</a:t>
            </a:r>
            <a:r>
              <a:rPr lang="zh-TW" altLang="en-US" sz="2000" dirty="0"/>
              <a:t>　</a:t>
            </a:r>
            <a:r>
              <a:rPr lang="en-US" altLang="zh-TW" sz="2000" dirty="0"/>
              <a:t> </a:t>
            </a:r>
            <a:r>
              <a:rPr lang="en-US" altLang="zh-TW" sz="2000" dirty="0" smtClean="0"/>
              <a:t>      </a:t>
            </a:r>
            <a:r>
              <a:rPr lang="zh-TW" altLang="en-US" sz="2000" dirty="0" smtClean="0"/>
              <a:t>應</a:t>
            </a:r>
            <a:r>
              <a:rPr lang="zh-TW" altLang="en-US" sz="2000" dirty="0"/>
              <a:t>收利息		</a:t>
            </a:r>
            <a:r>
              <a:rPr lang="en-US" altLang="zh-TW" sz="2000" dirty="0" smtClean="0"/>
              <a:t>			                          6,000</a:t>
            </a:r>
            <a:endParaRPr lang="en-US" altLang="zh-TW" sz="2000" dirty="0"/>
          </a:p>
          <a:p>
            <a:r>
              <a:rPr lang="en-US" altLang="zh-TW" sz="2000" dirty="0"/>
              <a:t>	</a:t>
            </a:r>
            <a:r>
              <a:rPr lang="zh-TW" altLang="en-US" sz="2000" dirty="0"/>
              <a:t>　</a:t>
            </a:r>
            <a:r>
              <a:rPr lang="en-US" altLang="zh-TW" sz="2000" dirty="0"/>
              <a:t> </a:t>
            </a:r>
            <a:r>
              <a:rPr lang="en-US" altLang="zh-TW" sz="2000" dirty="0" smtClean="0"/>
              <a:t>      </a:t>
            </a:r>
            <a:r>
              <a:rPr lang="zh-TW" altLang="en-US" sz="2000" dirty="0" smtClean="0"/>
              <a:t>透過</a:t>
            </a:r>
            <a:r>
              <a:rPr lang="zh-TW" altLang="en-US" sz="2000" dirty="0"/>
              <a:t>損益按公允價值衡量之金融資產─可</a:t>
            </a:r>
            <a:r>
              <a:rPr lang="zh-TW" altLang="en-US" sz="2000" dirty="0" smtClean="0"/>
              <a:t>轉債</a:t>
            </a:r>
            <a:r>
              <a:rPr lang="en-US" altLang="zh-TW" sz="2000" dirty="0"/>
              <a:t> </a:t>
            </a:r>
            <a:r>
              <a:rPr lang="en-US" altLang="zh-TW" sz="2000" dirty="0" smtClean="0"/>
              <a:t>     	        200,000</a:t>
            </a:r>
            <a:endParaRPr lang="en-US" altLang="zh-TW" sz="2000" dirty="0"/>
          </a:p>
          <a:p>
            <a:r>
              <a:rPr lang="en-US" altLang="zh-TW" sz="2000" dirty="0"/>
              <a:t>	</a:t>
            </a:r>
            <a:r>
              <a:rPr lang="zh-TW" altLang="en-US" sz="2000" dirty="0"/>
              <a:t>　</a:t>
            </a:r>
            <a:r>
              <a:rPr lang="en-US" altLang="zh-TW" sz="2000" dirty="0"/>
              <a:t> </a:t>
            </a:r>
            <a:r>
              <a:rPr lang="en-US" altLang="zh-TW" sz="2000" dirty="0" smtClean="0"/>
              <a:t>      </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a:t>
            </a:r>
            <a:r>
              <a:rPr lang="zh-TW" altLang="en-US" sz="2000" dirty="0" smtClean="0"/>
              <a:t>轉債</a:t>
            </a:r>
            <a:r>
              <a:rPr lang="en-US" altLang="zh-TW" sz="2000" dirty="0" smtClean="0"/>
              <a:t>						          94,000</a:t>
            </a:r>
            <a:r>
              <a:rPr lang="zh-TW" altLang="en-US" sz="2000" dirty="0"/>
              <a:t>	</a:t>
            </a:r>
          </a:p>
        </p:txBody>
      </p:sp>
    </p:spTree>
    <p:extLst>
      <p:ext uri="{BB962C8B-B14F-4D97-AF65-F5344CB8AC3E}">
        <p14:creationId xmlns:p14="http://schemas.microsoft.com/office/powerpoint/2010/main" val="895545065"/>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18</a:t>
            </a:r>
            <a:r>
              <a:rPr lang="zh-TW" altLang="en-US" dirty="0"/>
              <a:t>：可賣回可轉換公司債投資</a:t>
            </a:r>
          </a:p>
        </p:txBody>
      </p:sp>
      <p:sp>
        <p:nvSpPr>
          <p:cNvPr id="3" name="內容版面配置區 2"/>
          <p:cNvSpPr>
            <a:spLocks noGrp="1"/>
          </p:cNvSpPr>
          <p:nvPr>
            <p:ph idx="1"/>
          </p:nvPr>
        </p:nvSpPr>
        <p:spPr>
          <a:xfrm>
            <a:off x="144000" y="1989138"/>
            <a:ext cx="8856000" cy="4608214"/>
          </a:xfrm>
        </p:spPr>
        <p:txBody>
          <a:bodyPr/>
          <a:lstStyle/>
          <a:p>
            <a:pPr marL="0" indent="0">
              <a:buNone/>
            </a:pPr>
            <a:r>
              <a:rPr lang="zh-TW" altLang="en-US" sz="2000" dirty="0" smtClean="0"/>
              <a:t>設</a:t>
            </a:r>
            <a:r>
              <a:rPr lang="zh-TW" altLang="en-US" sz="2000" dirty="0"/>
              <a:t>長榮公司於</a:t>
            </a:r>
            <a:r>
              <a:rPr lang="en-US" altLang="zh-TW" sz="2000" dirty="0"/>
              <a:t>X1</a:t>
            </a:r>
            <a:r>
              <a:rPr lang="zh-TW" altLang="en-US" sz="2000" dirty="0"/>
              <a:t>年</a:t>
            </a:r>
            <a:r>
              <a:rPr lang="en-US" altLang="zh-TW" sz="2000" dirty="0"/>
              <a:t>1</a:t>
            </a:r>
            <a:r>
              <a:rPr lang="zh-TW" altLang="en-US" sz="2000" dirty="0"/>
              <a:t>月</a:t>
            </a:r>
            <a:r>
              <a:rPr lang="en-US" altLang="zh-TW" sz="2000" dirty="0"/>
              <a:t>1</a:t>
            </a:r>
            <a:r>
              <a:rPr lang="zh-TW" altLang="en-US" sz="2000" dirty="0"/>
              <a:t>日按面額買入盛發公司所發行的可賣回可轉換公司債</a:t>
            </a:r>
            <a:r>
              <a:rPr lang="en-US" altLang="zh-TW" sz="2000" dirty="0"/>
              <a:t>1,000</a:t>
            </a:r>
            <a:r>
              <a:rPr lang="zh-TW" altLang="en-US" sz="2000" dirty="0"/>
              <a:t>張，每張面額</a:t>
            </a:r>
            <a:r>
              <a:rPr lang="en-US" altLang="zh-TW" sz="2000" dirty="0"/>
              <a:t>$1,000</a:t>
            </a:r>
            <a:r>
              <a:rPr lang="zh-TW" altLang="en-US" sz="2000" dirty="0"/>
              <a:t>，票面附息</a:t>
            </a:r>
            <a:r>
              <a:rPr lang="en-US" altLang="zh-TW" sz="2000" dirty="0"/>
              <a:t>2%</a:t>
            </a:r>
            <a:r>
              <a:rPr lang="zh-TW" altLang="en-US" sz="2000" dirty="0"/>
              <a:t>，每年</a:t>
            </a:r>
            <a:r>
              <a:rPr lang="en-US" altLang="zh-TW" sz="2000" dirty="0"/>
              <a:t>12</a:t>
            </a:r>
            <a:r>
              <a:rPr lang="zh-TW" altLang="en-US" sz="2000" dirty="0"/>
              <a:t>月</a:t>
            </a:r>
            <a:r>
              <a:rPr lang="en-US" altLang="zh-TW" sz="2000" dirty="0"/>
              <a:t>31</a:t>
            </a:r>
            <a:r>
              <a:rPr lang="zh-TW" altLang="en-US" sz="2000" dirty="0"/>
              <a:t>日付息，三年到期（</a:t>
            </a:r>
            <a:r>
              <a:rPr lang="en-US" altLang="zh-TW" sz="2000" dirty="0"/>
              <a:t>X3</a:t>
            </a:r>
            <a:r>
              <a:rPr lang="zh-TW" altLang="en-US" sz="2000" dirty="0"/>
              <a:t>年</a:t>
            </a:r>
            <a:r>
              <a:rPr lang="en-US" altLang="zh-TW" sz="2000" dirty="0"/>
              <a:t>12</a:t>
            </a:r>
            <a:r>
              <a:rPr lang="zh-TW" altLang="en-US" sz="2000" dirty="0"/>
              <a:t>月</a:t>
            </a:r>
            <a:r>
              <a:rPr lang="en-US" altLang="zh-TW" sz="2000" dirty="0"/>
              <a:t>31</a:t>
            </a:r>
            <a:r>
              <a:rPr lang="zh-TW" altLang="en-US" sz="2000" dirty="0"/>
              <a:t>日），付手續費</a:t>
            </a:r>
            <a:r>
              <a:rPr lang="en-US" altLang="zh-TW" sz="2000" dirty="0"/>
              <a:t>3‰</a:t>
            </a:r>
            <a:r>
              <a:rPr lang="zh-TW" altLang="en-US" sz="2000" dirty="0"/>
              <a:t>，自發行日起滿六個月至到期日前十日止，投資人可按每股</a:t>
            </a:r>
            <a:r>
              <a:rPr lang="en-US" altLang="zh-TW" sz="2000" dirty="0"/>
              <a:t>$25</a:t>
            </a:r>
            <a:r>
              <a:rPr lang="zh-TW" altLang="en-US" sz="2000" dirty="0"/>
              <a:t>的價格將公司債轉換成盛發公司的普通股。長榮公司亦得於</a:t>
            </a:r>
            <a:r>
              <a:rPr lang="en-US" altLang="zh-TW" sz="2000" dirty="0"/>
              <a:t>X2</a:t>
            </a:r>
            <a:r>
              <a:rPr lang="zh-TW" altLang="en-US" sz="2000" dirty="0"/>
              <a:t>年</a:t>
            </a:r>
            <a:r>
              <a:rPr lang="en-US" altLang="zh-TW" sz="2000" dirty="0"/>
              <a:t>12</a:t>
            </a:r>
            <a:r>
              <a:rPr lang="zh-TW" altLang="en-US" sz="2000" dirty="0"/>
              <a:t>月</a:t>
            </a:r>
            <a:r>
              <a:rPr lang="en-US" altLang="zh-TW" sz="2000" dirty="0"/>
              <a:t>31</a:t>
            </a:r>
            <a:r>
              <a:rPr lang="zh-TW" altLang="en-US" sz="2000" dirty="0"/>
              <a:t>日要求盛發公司按</a:t>
            </a:r>
            <a:r>
              <a:rPr lang="en-US" altLang="zh-TW" sz="2000" dirty="0"/>
              <a:t>114%</a:t>
            </a:r>
            <a:r>
              <a:rPr lang="zh-TW" altLang="en-US" sz="2000" dirty="0"/>
              <a:t>加應計利息買回該公司債，逾期賣回權即失效。相關資料如下</a:t>
            </a:r>
            <a:r>
              <a:rPr lang="zh-TW" altLang="en-US" sz="2000" dirty="0" smtClean="0"/>
              <a:t>：</a:t>
            </a:r>
            <a:endParaRPr lang="en-US" altLang="zh-TW" sz="2000" dirty="0" smtClean="0"/>
          </a:p>
          <a:p>
            <a:pPr marL="0" indent="0">
              <a:buNone/>
            </a:pPr>
            <a:r>
              <a:rPr lang="en-US" altLang="zh-TW" sz="2000" dirty="0"/>
              <a:t>(</a:t>
            </a:r>
            <a:r>
              <a:rPr lang="en-US" altLang="zh-TW" sz="2000" dirty="0" smtClean="0"/>
              <a:t>1)X1</a:t>
            </a:r>
            <a:r>
              <a:rPr lang="zh-TW" altLang="en-US" sz="2000" dirty="0"/>
              <a:t>年</a:t>
            </a:r>
            <a:r>
              <a:rPr lang="en-US" altLang="zh-TW" sz="2000" dirty="0"/>
              <a:t>12</a:t>
            </a:r>
            <a:r>
              <a:rPr lang="zh-TW" altLang="en-US" sz="2000" dirty="0"/>
              <a:t>月</a:t>
            </a:r>
            <a:r>
              <a:rPr lang="en-US" altLang="zh-TW" sz="2000" dirty="0"/>
              <a:t>31</a:t>
            </a:r>
            <a:r>
              <a:rPr lang="zh-TW" altLang="en-US" sz="2000" dirty="0"/>
              <a:t>日可賣回可轉換公司債之公允價值為</a:t>
            </a:r>
            <a:r>
              <a:rPr lang="en-US" altLang="zh-TW" sz="2000" dirty="0"/>
              <a:t>$1,085,000</a:t>
            </a:r>
            <a:r>
              <a:rPr lang="zh-TW" altLang="en-US" sz="2000" dirty="0"/>
              <a:t>。</a:t>
            </a:r>
          </a:p>
          <a:p>
            <a:pPr marL="0" indent="0">
              <a:buNone/>
            </a:pPr>
            <a:r>
              <a:rPr lang="en-US" altLang="zh-TW" sz="2000" dirty="0"/>
              <a:t>(</a:t>
            </a:r>
            <a:r>
              <a:rPr lang="en-US" altLang="zh-TW" sz="2000" dirty="0" smtClean="0"/>
              <a:t>2)X2</a:t>
            </a:r>
            <a:r>
              <a:rPr lang="zh-TW" altLang="en-US" sz="2000" dirty="0"/>
              <a:t>年</a:t>
            </a:r>
            <a:r>
              <a:rPr lang="en-US" altLang="zh-TW" sz="2000" dirty="0"/>
              <a:t>12</a:t>
            </a:r>
            <a:r>
              <a:rPr lang="zh-TW" altLang="en-US" sz="2000" dirty="0"/>
              <a:t>月</a:t>
            </a:r>
            <a:r>
              <a:rPr lang="en-US" altLang="zh-TW" sz="2000" dirty="0"/>
              <a:t>31</a:t>
            </a:r>
            <a:r>
              <a:rPr lang="zh-TW" altLang="en-US" sz="2000" dirty="0" smtClean="0"/>
              <a:t>日：</a:t>
            </a:r>
            <a:endParaRPr lang="zh-TW" altLang="en-US" sz="2000" dirty="0"/>
          </a:p>
          <a:p>
            <a:pPr marL="0" indent="0">
              <a:buNone/>
            </a:pPr>
            <a:r>
              <a:rPr lang="zh-TW" altLang="en-US" sz="2000" b="1" dirty="0" smtClean="0">
                <a:solidFill>
                  <a:srgbClr val="0070C0"/>
                </a:solidFill>
              </a:rPr>
              <a:t>情況</a:t>
            </a:r>
            <a:r>
              <a:rPr lang="zh-TW" altLang="en-US" sz="2000" b="1" dirty="0">
                <a:solidFill>
                  <a:srgbClr val="0070C0"/>
                </a:solidFill>
              </a:rPr>
              <a:t>一</a:t>
            </a:r>
            <a:r>
              <a:rPr lang="zh-TW" altLang="en-US" sz="2000" b="1" dirty="0" smtClean="0">
                <a:solidFill>
                  <a:srgbClr val="0070C0"/>
                </a:solidFill>
              </a:rPr>
              <a:t>：</a:t>
            </a:r>
            <a:r>
              <a:rPr lang="zh-TW" altLang="en-US" sz="2000" dirty="0" smtClean="0"/>
              <a:t>可</a:t>
            </a:r>
            <a:r>
              <a:rPr lang="zh-TW" altLang="en-US" sz="2000" dirty="0"/>
              <a:t>賣回可轉換公司債的公允價值（市價）為</a:t>
            </a:r>
            <a:r>
              <a:rPr lang="en-US" altLang="zh-TW" sz="2000" dirty="0"/>
              <a:t>$1,140,000</a:t>
            </a:r>
            <a:r>
              <a:rPr lang="zh-TW" altLang="en-US" sz="2000" dirty="0"/>
              <a:t>，等於賣回</a:t>
            </a:r>
            <a:r>
              <a:rPr lang="zh-TW" altLang="en-US" sz="2000" dirty="0" smtClean="0"/>
              <a:t>價</a:t>
            </a:r>
            <a:endParaRPr lang="en-US" altLang="zh-TW" sz="2000" dirty="0" smtClean="0"/>
          </a:p>
          <a:p>
            <a:pPr marL="0" indent="0">
              <a:buNone/>
            </a:pPr>
            <a:r>
              <a:rPr lang="en-US" altLang="zh-TW" sz="2000" dirty="0"/>
              <a:t> </a:t>
            </a:r>
            <a:r>
              <a:rPr lang="en-US" altLang="zh-TW" sz="2000" dirty="0" smtClean="0"/>
              <a:t>                </a:t>
            </a:r>
            <a:r>
              <a:rPr lang="zh-TW" altLang="en-US" sz="2000" dirty="0" smtClean="0"/>
              <a:t>格</a:t>
            </a:r>
            <a:r>
              <a:rPr lang="zh-TW" altLang="en-US" sz="2000" dirty="0"/>
              <a:t>，長榮公司評估未來轉換權增值的潛力不大，決定賣回公司債。</a:t>
            </a:r>
          </a:p>
          <a:p>
            <a:pPr marL="0" indent="0">
              <a:buNone/>
            </a:pPr>
            <a:r>
              <a:rPr lang="zh-TW" altLang="en-US" sz="2000" b="1" dirty="0" smtClean="0">
                <a:solidFill>
                  <a:srgbClr val="0070C0"/>
                </a:solidFill>
              </a:rPr>
              <a:t>情況</a:t>
            </a:r>
            <a:r>
              <a:rPr lang="zh-TW" altLang="en-US" sz="2000" b="1" dirty="0">
                <a:solidFill>
                  <a:srgbClr val="0070C0"/>
                </a:solidFill>
              </a:rPr>
              <a:t>二</a:t>
            </a:r>
            <a:r>
              <a:rPr lang="zh-TW" altLang="en-US" sz="2000" b="1" dirty="0" smtClean="0">
                <a:solidFill>
                  <a:srgbClr val="0070C0"/>
                </a:solidFill>
              </a:rPr>
              <a:t>：</a:t>
            </a:r>
            <a:r>
              <a:rPr lang="zh-TW" altLang="en-US" sz="2000" dirty="0" smtClean="0"/>
              <a:t>可</a:t>
            </a:r>
            <a:r>
              <a:rPr lang="zh-TW" altLang="en-US" sz="2000" dirty="0"/>
              <a:t>賣回可轉換公司債的公允價值（市價）為</a:t>
            </a:r>
            <a:r>
              <a:rPr lang="en-US" altLang="zh-TW" sz="2000" dirty="0"/>
              <a:t>$1,250,000</a:t>
            </a:r>
            <a:r>
              <a:rPr lang="zh-TW" altLang="en-US" sz="2000" dirty="0"/>
              <a:t>，長榮公司</a:t>
            </a:r>
            <a:r>
              <a:rPr lang="zh-TW" altLang="en-US" sz="2000" dirty="0" smtClean="0"/>
              <a:t>決</a:t>
            </a:r>
            <a:endParaRPr lang="en-US" altLang="zh-TW" sz="2000" dirty="0" smtClean="0"/>
          </a:p>
          <a:p>
            <a:pPr marL="0" indent="0">
              <a:buNone/>
            </a:pPr>
            <a:r>
              <a:rPr lang="en-US" altLang="zh-TW" sz="2000" dirty="0"/>
              <a:t> </a:t>
            </a:r>
            <a:r>
              <a:rPr lang="en-US" altLang="zh-TW" sz="2000" dirty="0" smtClean="0"/>
              <a:t>                </a:t>
            </a:r>
            <a:r>
              <a:rPr lang="zh-TW" altLang="en-US" sz="2000" dirty="0" smtClean="0"/>
              <a:t>定</a:t>
            </a:r>
            <a:r>
              <a:rPr lang="zh-TW" altLang="en-US" sz="2000" dirty="0"/>
              <a:t>不賣回公司債</a:t>
            </a:r>
            <a:r>
              <a:rPr lang="zh-TW" altLang="en-US" sz="2000" dirty="0" smtClean="0"/>
              <a:t>。</a:t>
            </a:r>
            <a:endParaRPr lang="zh-TW" altLang="en-US" sz="2000" dirty="0"/>
          </a:p>
        </p:txBody>
      </p:sp>
    </p:spTree>
    <p:extLst>
      <p:ext uri="{BB962C8B-B14F-4D97-AF65-F5344CB8AC3E}">
        <p14:creationId xmlns:p14="http://schemas.microsoft.com/office/powerpoint/2010/main" val="159182954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4000" y="1268760"/>
            <a:ext cx="8856000" cy="5509200"/>
          </a:xfrm>
          <a:prstGeom prst="rect">
            <a:avLst/>
          </a:prstGeom>
        </p:spPr>
        <p:txBody>
          <a:bodyPr>
            <a:spAutoFit/>
          </a:bodyPr>
          <a:lstStyle/>
          <a:p>
            <a:r>
              <a:rPr lang="en-US" altLang="zh-TW" sz="2200" dirty="0"/>
              <a:t>X1/ 4/ </a:t>
            </a:r>
            <a:r>
              <a:rPr lang="en-US" altLang="zh-TW" sz="2200" dirty="0" smtClean="0"/>
              <a:t>1 </a:t>
            </a:r>
            <a:r>
              <a:rPr lang="zh-TW" altLang="en-US" sz="2200" dirty="0" smtClean="0"/>
              <a:t>庫藏</a:t>
            </a:r>
            <a:r>
              <a:rPr lang="zh-TW" altLang="en-US" sz="2200" dirty="0"/>
              <a:t>股票－遠期購買合約	</a:t>
            </a:r>
            <a:r>
              <a:rPr lang="en-US" altLang="zh-TW" sz="2200" dirty="0"/>
              <a:t>100,000	</a:t>
            </a:r>
          </a:p>
          <a:p>
            <a:r>
              <a:rPr lang="en-US" altLang="zh-TW" sz="2200" dirty="0"/>
              <a:t>	</a:t>
            </a:r>
            <a:r>
              <a:rPr lang="zh-TW" altLang="en-US" sz="2200" dirty="0"/>
              <a:t>　　應付款項		</a:t>
            </a:r>
            <a:r>
              <a:rPr lang="en-US" altLang="zh-TW" sz="2200" dirty="0" smtClean="0"/>
              <a:t>		100,000</a:t>
            </a:r>
            <a:endParaRPr lang="en-US" altLang="zh-TW" sz="2200" dirty="0"/>
          </a:p>
          <a:p>
            <a:r>
              <a:rPr lang="en-US" altLang="zh-TW" sz="2200" dirty="0"/>
              <a:t>	</a:t>
            </a:r>
            <a:r>
              <a:rPr lang="en-US" altLang="zh-TW" sz="2200" dirty="0" smtClean="0"/>
              <a:t> </a:t>
            </a:r>
            <a:r>
              <a:rPr lang="zh-TW" altLang="en-US" sz="2200" b="1" dirty="0" smtClean="0"/>
              <a:t>記錄</a:t>
            </a:r>
            <a:r>
              <a:rPr lang="zh-TW" altLang="en-US" sz="2200" b="1" dirty="0"/>
              <a:t>一年期之交付義務</a:t>
            </a:r>
            <a:r>
              <a:rPr lang="en-US" altLang="zh-TW" sz="2200" b="1" dirty="0"/>
              <a:t>$105,000</a:t>
            </a:r>
            <a:r>
              <a:rPr lang="zh-TW" altLang="en-US" sz="2200" b="1" dirty="0"/>
              <a:t>，市場利率為</a:t>
            </a:r>
            <a:r>
              <a:rPr lang="en-US" altLang="zh-TW" sz="2200" b="1" dirty="0"/>
              <a:t>5%</a:t>
            </a:r>
            <a:r>
              <a:rPr lang="zh-TW" altLang="en-US" sz="2200" b="1" dirty="0"/>
              <a:t>，折現</a:t>
            </a:r>
            <a:r>
              <a:rPr lang="zh-TW" altLang="en-US" sz="2200" b="1" dirty="0" smtClean="0"/>
              <a:t>值為</a:t>
            </a:r>
            <a:endParaRPr lang="en-US" altLang="zh-TW" sz="2200" b="1" dirty="0" smtClean="0"/>
          </a:p>
          <a:p>
            <a:r>
              <a:rPr lang="en-US" altLang="zh-TW" sz="2200" b="1" dirty="0"/>
              <a:t> </a:t>
            </a:r>
            <a:r>
              <a:rPr lang="en-US" altLang="zh-TW" sz="2200" b="1" dirty="0" smtClean="0"/>
              <a:t>              $100,000(=$</a:t>
            </a:r>
            <a:r>
              <a:rPr lang="en-US" altLang="zh-TW" sz="2200" b="1" dirty="0"/>
              <a:t>105,000÷1.05)</a:t>
            </a:r>
            <a:r>
              <a:rPr lang="zh-TW" altLang="en-US" sz="2200" b="1" dirty="0"/>
              <a:t>，以現值入帳。</a:t>
            </a:r>
          </a:p>
          <a:p>
            <a:r>
              <a:rPr lang="en-US" altLang="zh-TW" sz="2200" dirty="0" smtClean="0"/>
              <a:t>X1/12/31</a:t>
            </a:r>
            <a:r>
              <a:rPr lang="zh-TW" altLang="en-US" sz="2200" dirty="0" smtClean="0"/>
              <a:t>利息</a:t>
            </a:r>
            <a:r>
              <a:rPr lang="zh-TW" altLang="en-US" sz="2200" dirty="0"/>
              <a:t>費用	</a:t>
            </a:r>
            <a:r>
              <a:rPr lang="en-US" altLang="zh-TW" sz="2200" dirty="0" smtClean="0"/>
              <a:t>		</a:t>
            </a:r>
            <a:r>
              <a:rPr lang="zh-TW" altLang="en-US" sz="2200" dirty="0" smtClean="0"/>
              <a:t>    </a:t>
            </a:r>
            <a:r>
              <a:rPr lang="en-US" altLang="zh-TW" sz="2200" dirty="0" smtClean="0"/>
              <a:t>3,750</a:t>
            </a:r>
            <a:r>
              <a:rPr lang="en-US" altLang="zh-TW" sz="2200" dirty="0"/>
              <a:t>	</a:t>
            </a:r>
          </a:p>
          <a:p>
            <a:r>
              <a:rPr lang="en-US" altLang="zh-TW" sz="2200" dirty="0"/>
              <a:t>	</a:t>
            </a:r>
            <a:r>
              <a:rPr lang="zh-TW" altLang="en-US" sz="2200" dirty="0"/>
              <a:t>　　應付款項		</a:t>
            </a:r>
            <a:r>
              <a:rPr lang="en-US" altLang="zh-TW" sz="2200" dirty="0" smtClean="0"/>
              <a:t>		</a:t>
            </a:r>
            <a:r>
              <a:rPr lang="zh-TW" altLang="en-US" sz="2200" dirty="0" smtClean="0"/>
              <a:t>    </a:t>
            </a:r>
            <a:r>
              <a:rPr lang="en-US" altLang="zh-TW" sz="2200" dirty="0" smtClean="0"/>
              <a:t>3,750</a:t>
            </a:r>
            <a:endParaRPr lang="en-US" altLang="zh-TW" sz="2200" dirty="0"/>
          </a:p>
          <a:p>
            <a:r>
              <a:rPr lang="en-US" altLang="zh-TW" sz="2200" dirty="0"/>
              <a:t>	</a:t>
            </a:r>
            <a:r>
              <a:rPr lang="en-US" altLang="zh-TW" sz="2200" b="1" dirty="0" smtClean="0"/>
              <a:t> </a:t>
            </a:r>
            <a:r>
              <a:rPr lang="zh-TW" altLang="en-US" sz="2200" b="1" dirty="0" smtClean="0"/>
              <a:t>以</a:t>
            </a:r>
            <a:r>
              <a:rPr lang="zh-TW" altLang="en-US" sz="2200" b="1" dirty="0"/>
              <a:t>利息法認列贖回股份義務之應計利息</a:t>
            </a:r>
            <a:r>
              <a:rPr lang="zh-TW" altLang="en-US" sz="2200" b="1" dirty="0" smtClean="0"/>
              <a:t>。</a:t>
            </a:r>
            <a:endParaRPr lang="en-US" altLang="zh-TW" sz="2200" b="1" dirty="0" smtClean="0"/>
          </a:p>
          <a:p>
            <a:r>
              <a:rPr lang="en-US" altLang="zh-TW" sz="2200" b="1" dirty="0"/>
              <a:t> </a:t>
            </a:r>
            <a:r>
              <a:rPr lang="en-US" altLang="zh-TW" sz="2200" b="1" dirty="0" smtClean="0"/>
              <a:t>              $</a:t>
            </a:r>
            <a:r>
              <a:rPr lang="en-US" altLang="zh-TW" sz="2200" b="1" dirty="0"/>
              <a:t>100,000×5%×9/12=$3,750</a:t>
            </a:r>
            <a:r>
              <a:rPr lang="zh-TW" altLang="en-US" sz="2200" b="1" dirty="0"/>
              <a:t>。</a:t>
            </a:r>
            <a:r>
              <a:rPr lang="zh-TW" altLang="en-US" sz="2200" dirty="0"/>
              <a:t>	</a:t>
            </a:r>
          </a:p>
          <a:p>
            <a:r>
              <a:rPr lang="en-US" altLang="zh-TW" sz="2200" dirty="0"/>
              <a:t>X2/ </a:t>
            </a:r>
            <a:r>
              <a:rPr lang="en-US" altLang="zh-TW" sz="2200" dirty="0" smtClean="0"/>
              <a:t>3/31</a:t>
            </a:r>
            <a:r>
              <a:rPr lang="zh-TW" altLang="en-US" sz="2200" dirty="0" smtClean="0"/>
              <a:t>利息</a:t>
            </a:r>
            <a:r>
              <a:rPr lang="zh-TW" altLang="en-US" sz="2200" dirty="0"/>
              <a:t>費用	</a:t>
            </a:r>
            <a:r>
              <a:rPr lang="en-US" altLang="zh-TW" sz="2200" dirty="0" smtClean="0"/>
              <a:t>		</a:t>
            </a:r>
            <a:r>
              <a:rPr lang="zh-TW" altLang="en-US" sz="2200" dirty="0" smtClean="0"/>
              <a:t>    </a:t>
            </a:r>
            <a:r>
              <a:rPr lang="en-US" altLang="zh-TW" sz="2200" dirty="0" smtClean="0"/>
              <a:t>1,250</a:t>
            </a:r>
            <a:r>
              <a:rPr lang="en-US" altLang="zh-TW" sz="2200" dirty="0"/>
              <a:t>	</a:t>
            </a:r>
          </a:p>
          <a:p>
            <a:r>
              <a:rPr lang="en-US" altLang="zh-TW" sz="2200" dirty="0"/>
              <a:t>	</a:t>
            </a:r>
            <a:r>
              <a:rPr lang="zh-TW" altLang="en-US" sz="2200" dirty="0"/>
              <a:t>　　應付款項		</a:t>
            </a:r>
            <a:r>
              <a:rPr lang="en-US" altLang="zh-TW" sz="2200" dirty="0" smtClean="0"/>
              <a:t>		</a:t>
            </a:r>
            <a:r>
              <a:rPr lang="zh-TW" altLang="en-US" sz="2200" dirty="0" smtClean="0"/>
              <a:t>    </a:t>
            </a:r>
            <a:r>
              <a:rPr lang="en-US" altLang="zh-TW" sz="2200" dirty="0" smtClean="0"/>
              <a:t>1,250</a:t>
            </a:r>
            <a:endParaRPr lang="en-US" altLang="zh-TW" sz="2200" dirty="0"/>
          </a:p>
          <a:p>
            <a:r>
              <a:rPr lang="en-US" altLang="zh-TW" sz="2200" dirty="0"/>
              <a:t>	</a:t>
            </a:r>
            <a:r>
              <a:rPr lang="en-US" altLang="zh-TW" sz="2200" b="1" dirty="0" smtClean="0"/>
              <a:t> </a:t>
            </a:r>
            <a:r>
              <a:rPr lang="zh-TW" altLang="en-US" sz="2200" b="1" dirty="0" smtClean="0"/>
              <a:t>認</a:t>
            </a:r>
            <a:r>
              <a:rPr lang="zh-TW" altLang="en-US" sz="2200" b="1" dirty="0"/>
              <a:t>列三個月之利息費用</a:t>
            </a:r>
            <a:r>
              <a:rPr lang="en-US" altLang="zh-TW" sz="2200" b="1" dirty="0"/>
              <a:t>($100,000×5%×3/12=$1,250)</a:t>
            </a:r>
            <a:r>
              <a:rPr lang="zh-TW" altLang="en-US" sz="2200" b="1" dirty="0"/>
              <a:t>。</a:t>
            </a:r>
          </a:p>
          <a:p>
            <a:r>
              <a:rPr lang="zh-TW" altLang="en-US" sz="2200" dirty="0"/>
              <a:t>	</a:t>
            </a:r>
            <a:r>
              <a:rPr lang="zh-TW" altLang="en-US" sz="2200" dirty="0" smtClean="0"/>
              <a:t> 應付</a:t>
            </a:r>
            <a:r>
              <a:rPr lang="zh-TW" altLang="en-US" sz="2200" dirty="0"/>
              <a:t>款項	</a:t>
            </a:r>
            <a:r>
              <a:rPr lang="en-US" altLang="zh-TW" sz="2200" dirty="0" smtClean="0"/>
              <a:t>		105,000</a:t>
            </a:r>
            <a:r>
              <a:rPr lang="en-US" altLang="zh-TW" sz="2200" dirty="0"/>
              <a:t>	</a:t>
            </a:r>
          </a:p>
          <a:p>
            <a:r>
              <a:rPr lang="en-US" altLang="zh-TW" sz="2200" dirty="0"/>
              <a:t>	</a:t>
            </a:r>
            <a:r>
              <a:rPr lang="zh-TW" altLang="en-US" sz="2200" dirty="0" smtClean="0"/>
              <a:t>　　現</a:t>
            </a:r>
            <a:r>
              <a:rPr lang="zh-TW" altLang="en-US" sz="2200" dirty="0"/>
              <a:t>　　金		</a:t>
            </a:r>
            <a:r>
              <a:rPr lang="en-US" altLang="zh-TW" sz="2200" dirty="0" smtClean="0"/>
              <a:t>		105,000</a:t>
            </a:r>
            <a:endParaRPr lang="en-US" altLang="zh-TW" sz="2200" dirty="0"/>
          </a:p>
          <a:p>
            <a:r>
              <a:rPr lang="en-US" altLang="zh-TW" sz="2200" dirty="0" smtClean="0"/>
              <a:t>	 </a:t>
            </a:r>
            <a:r>
              <a:rPr lang="zh-TW" altLang="en-US" sz="2200" dirty="0" smtClean="0"/>
              <a:t>庫藏</a:t>
            </a:r>
            <a:r>
              <a:rPr lang="zh-TW" altLang="en-US" sz="2200" dirty="0"/>
              <a:t>股票	</a:t>
            </a:r>
            <a:r>
              <a:rPr lang="en-US" altLang="zh-TW" sz="2200" dirty="0" smtClean="0"/>
              <a:t>		100,000</a:t>
            </a:r>
            <a:r>
              <a:rPr lang="en-US" altLang="zh-TW" sz="2200" dirty="0"/>
              <a:t>	</a:t>
            </a:r>
          </a:p>
          <a:p>
            <a:r>
              <a:rPr lang="en-US" altLang="zh-TW" sz="2200" dirty="0"/>
              <a:t>	</a:t>
            </a:r>
            <a:r>
              <a:rPr lang="zh-TW" altLang="en-US" sz="2200" dirty="0"/>
              <a:t>　　庫藏股票－遠期購買合約		</a:t>
            </a:r>
            <a:r>
              <a:rPr lang="en-US" altLang="zh-TW" sz="2200" dirty="0"/>
              <a:t>100,000</a:t>
            </a:r>
          </a:p>
          <a:p>
            <a:r>
              <a:rPr lang="en-US" altLang="zh-TW" sz="2200" dirty="0"/>
              <a:t>	</a:t>
            </a:r>
            <a:r>
              <a:rPr lang="en-US" altLang="zh-TW" sz="2200" dirty="0" smtClean="0"/>
              <a:t> </a:t>
            </a:r>
            <a:r>
              <a:rPr lang="zh-TW" altLang="en-US" sz="2200" b="1" dirty="0" smtClean="0"/>
              <a:t>記錄</a:t>
            </a:r>
            <a:r>
              <a:rPr lang="zh-TW" altLang="en-US" sz="2200" b="1" dirty="0"/>
              <a:t>以現金交割贖回</a:t>
            </a:r>
            <a:r>
              <a:rPr lang="en-US" altLang="zh-TW" sz="2200" b="1" dirty="0"/>
              <a:t>A</a:t>
            </a:r>
            <a:r>
              <a:rPr lang="zh-TW" altLang="en-US" sz="2200" b="1" dirty="0"/>
              <a:t>公司本身普通股。</a:t>
            </a:r>
            <a:r>
              <a:rPr lang="zh-TW" altLang="en-US" sz="2200" dirty="0"/>
              <a:t>	</a:t>
            </a:r>
            <a:r>
              <a:rPr lang="zh-TW" altLang="en-US" sz="2200" dirty="0" smtClean="0"/>
              <a:t> </a:t>
            </a:r>
            <a:endParaRPr lang="zh-TW" altLang="en-US" sz="2200" dirty="0"/>
          </a:p>
        </p:txBody>
      </p:sp>
    </p:spTree>
    <p:extLst>
      <p:ext uri="{BB962C8B-B14F-4D97-AF65-F5344CB8AC3E}">
        <p14:creationId xmlns:p14="http://schemas.microsoft.com/office/powerpoint/2010/main" val="1435983057"/>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144000" y="1124744"/>
            <a:ext cx="8856000" cy="4680222"/>
          </a:xfrm>
        </p:spPr>
        <p:txBody>
          <a:bodyPr/>
          <a:lstStyle/>
          <a:p>
            <a:pPr marL="0" indent="0">
              <a:buNone/>
            </a:pPr>
            <a:r>
              <a:rPr lang="en-US" altLang="zh-TW" sz="2000" dirty="0" smtClean="0"/>
              <a:t>(3)X3</a:t>
            </a:r>
            <a:r>
              <a:rPr lang="zh-TW" altLang="en-US" sz="2000" dirty="0"/>
              <a:t>年</a:t>
            </a:r>
            <a:r>
              <a:rPr lang="en-US" altLang="zh-TW" sz="2000" dirty="0"/>
              <a:t>7</a:t>
            </a:r>
            <a:r>
              <a:rPr lang="zh-TW" altLang="en-US" sz="2000" dirty="0"/>
              <a:t>月</a:t>
            </a:r>
            <a:r>
              <a:rPr lang="en-US" altLang="zh-TW" sz="2000" dirty="0"/>
              <a:t>1</a:t>
            </a:r>
            <a:r>
              <a:rPr lang="zh-TW" altLang="en-US" sz="2000" dirty="0"/>
              <a:t>日可賣回可轉換公司債的公允價值為</a:t>
            </a:r>
            <a:r>
              <a:rPr lang="en-US" altLang="zh-TW" sz="2000" dirty="0"/>
              <a:t>$1,300,000</a:t>
            </a:r>
            <a:r>
              <a:rPr lang="zh-TW" altLang="en-US" sz="2000" dirty="0"/>
              <a:t>，當時盛發公司</a:t>
            </a:r>
            <a:r>
              <a:rPr lang="zh-TW" altLang="en-US" sz="2000" dirty="0" smtClean="0"/>
              <a:t>普</a:t>
            </a:r>
            <a:endParaRPr lang="en-US" altLang="zh-TW" sz="2000" dirty="0" smtClean="0"/>
          </a:p>
          <a:p>
            <a:pPr marL="0" indent="0">
              <a:buNone/>
            </a:pPr>
            <a:r>
              <a:rPr lang="zh-TW" altLang="en-US" sz="2000" dirty="0"/>
              <a:t> </a:t>
            </a:r>
            <a:r>
              <a:rPr lang="zh-TW" altLang="en-US" sz="2000" dirty="0" smtClean="0"/>
              <a:t>   通</a:t>
            </a:r>
            <a:r>
              <a:rPr lang="zh-TW" altLang="en-US" sz="2000" dirty="0"/>
              <a:t>股每股市價為</a:t>
            </a:r>
            <a:r>
              <a:rPr lang="en-US" altLang="zh-TW" sz="2000" dirty="0"/>
              <a:t>$32.5</a:t>
            </a:r>
            <a:r>
              <a:rPr lang="zh-TW" altLang="en-US" sz="2000" dirty="0"/>
              <a:t>，長榮公司決定全部轉換，並將普通股指定為透過</a:t>
            </a:r>
            <a:r>
              <a:rPr lang="zh-TW" altLang="en-US" sz="2000" dirty="0" smtClean="0"/>
              <a:t>其</a:t>
            </a:r>
            <a:endParaRPr lang="en-US" altLang="zh-TW" sz="2000" dirty="0" smtClean="0"/>
          </a:p>
          <a:p>
            <a:pPr marL="0" indent="0">
              <a:buNone/>
            </a:pPr>
            <a:r>
              <a:rPr lang="zh-TW" altLang="en-US" sz="2000" dirty="0"/>
              <a:t> </a:t>
            </a:r>
            <a:r>
              <a:rPr lang="zh-TW" altLang="en-US" sz="2000" dirty="0" smtClean="0"/>
              <a:t>   他</a:t>
            </a:r>
            <a:r>
              <a:rPr lang="zh-TW" altLang="en-US" sz="2000" dirty="0"/>
              <a:t>綜合損益按公允價值衡量之金融資產。轉換時不須放棄利息。</a:t>
            </a:r>
          </a:p>
          <a:p>
            <a:pPr marL="0" indent="0">
              <a:buNone/>
            </a:pPr>
            <a:r>
              <a:rPr lang="zh-TW" altLang="en-US" sz="2000" dirty="0"/>
              <a:t>試作：長榮公司所有必要分錄。</a:t>
            </a:r>
          </a:p>
          <a:p>
            <a:pPr marL="0" indent="0">
              <a:buNone/>
            </a:pPr>
            <a:endParaRPr lang="zh-TW" altLang="en-US" sz="2000" dirty="0"/>
          </a:p>
        </p:txBody>
      </p:sp>
      <p:sp>
        <p:nvSpPr>
          <p:cNvPr id="3" name="矩形 2"/>
          <p:cNvSpPr/>
          <p:nvPr/>
        </p:nvSpPr>
        <p:spPr>
          <a:xfrm>
            <a:off x="144000" y="2564904"/>
            <a:ext cx="8856000" cy="3785652"/>
          </a:xfrm>
          <a:prstGeom prst="rect">
            <a:avLst/>
          </a:prstGeom>
        </p:spPr>
        <p:txBody>
          <a:bodyPr>
            <a:spAutoFit/>
          </a:bodyPr>
          <a:lstStyle/>
          <a:p>
            <a:r>
              <a:rPr lang="en-US" altLang="zh-TW" sz="2000" dirty="0"/>
              <a:t>(1)X1</a:t>
            </a:r>
            <a:r>
              <a:rPr lang="en-US" altLang="zh-TW" sz="2000" dirty="0" smtClean="0"/>
              <a:t>/</a:t>
            </a:r>
            <a:r>
              <a:rPr lang="zh-TW" altLang="en-US" sz="2000" dirty="0" smtClean="0"/>
              <a:t> </a:t>
            </a:r>
            <a:r>
              <a:rPr lang="en-US" altLang="zh-TW" sz="2000" dirty="0" smtClean="0"/>
              <a:t> </a:t>
            </a:r>
            <a:r>
              <a:rPr lang="en-US" altLang="zh-TW" sz="2000" dirty="0"/>
              <a:t>1</a:t>
            </a:r>
            <a:r>
              <a:rPr lang="en-US" altLang="zh-TW" sz="2000" dirty="0" smtClean="0"/>
              <a:t>/</a:t>
            </a:r>
            <a:r>
              <a:rPr lang="zh-TW" altLang="en-US" sz="2000" dirty="0" smtClean="0"/>
              <a:t> </a:t>
            </a:r>
            <a:r>
              <a:rPr lang="en-US" altLang="zh-TW" sz="2000" dirty="0" smtClean="0"/>
              <a:t> 1</a:t>
            </a:r>
            <a:r>
              <a:rPr lang="zh-TW" altLang="en-US" sz="2000" dirty="0" smtClean="0"/>
              <a:t>透過</a:t>
            </a:r>
            <a:r>
              <a:rPr lang="zh-TW" altLang="en-US" sz="2000" dirty="0"/>
              <a:t>損益按公允價值衡量之金融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          －</a:t>
            </a:r>
            <a:r>
              <a:rPr lang="zh-TW" altLang="en-US" sz="2000" dirty="0"/>
              <a:t>可</a:t>
            </a:r>
            <a:r>
              <a:rPr lang="zh-TW" altLang="en-US" sz="2000" dirty="0" smtClean="0"/>
              <a:t>賣回</a:t>
            </a:r>
            <a:r>
              <a:rPr lang="zh-TW" altLang="en-US" sz="2000" dirty="0"/>
              <a:t>可轉</a:t>
            </a:r>
            <a:r>
              <a:rPr lang="zh-TW" altLang="en-US" sz="2000" dirty="0" smtClean="0"/>
              <a:t>債</a:t>
            </a:r>
            <a:r>
              <a:rPr lang="en-US" altLang="zh-TW" sz="2000" dirty="0" smtClean="0"/>
              <a:t>				1,000,000</a:t>
            </a:r>
            <a:r>
              <a:rPr lang="en-US" altLang="zh-TW" sz="2000" dirty="0"/>
              <a:t>	</a:t>
            </a:r>
          </a:p>
          <a:p>
            <a:r>
              <a:rPr lang="en-US" altLang="zh-TW" sz="2000" dirty="0"/>
              <a:t>	</a:t>
            </a:r>
            <a:r>
              <a:rPr lang="zh-TW" altLang="en-US" sz="2000" dirty="0" smtClean="0"/>
              <a:t>   </a:t>
            </a:r>
            <a:r>
              <a:rPr lang="zh-TW" altLang="en-US" sz="2000" dirty="0"/>
              <a:t> </a:t>
            </a:r>
            <a:r>
              <a:rPr lang="zh-TW" altLang="en-US" sz="2000" dirty="0" smtClean="0"/>
              <a:t> 手  續  費</a:t>
            </a:r>
            <a:r>
              <a:rPr lang="zh-TW" altLang="en-US" sz="2000" dirty="0"/>
              <a:t>	</a:t>
            </a:r>
            <a:r>
              <a:rPr lang="en-US" altLang="zh-TW" sz="2000" dirty="0" smtClean="0"/>
              <a:t>			</a:t>
            </a:r>
            <a:r>
              <a:rPr lang="zh-TW" altLang="en-US" sz="2000" dirty="0"/>
              <a:t> </a:t>
            </a:r>
            <a:r>
              <a:rPr lang="zh-TW" altLang="en-US" sz="2000" dirty="0" smtClean="0"/>
              <a:t>                    </a:t>
            </a:r>
            <a:r>
              <a:rPr lang="en-US" altLang="zh-TW" sz="2000" dirty="0" smtClean="0"/>
              <a:t>3,000</a:t>
            </a:r>
            <a:r>
              <a:rPr lang="en-US" altLang="zh-TW" sz="2000" dirty="0"/>
              <a:t>	</a:t>
            </a:r>
            <a:r>
              <a:rPr lang="zh-TW" altLang="en-US" sz="2000" dirty="0" smtClean="0"/>
              <a:t>　</a:t>
            </a:r>
            <a:r>
              <a:rPr lang="en-US" altLang="zh-TW" sz="2000" dirty="0" smtClean="0"/>
              <a:t>	</a:t>
            </a:r>
            <a:r>
              <a:rPr lang="zh-TW" altLang="en-US" sz="2000" dirty="0" smtClean="0"/>
              <a:t>             現</a:t>
            </a:r>
            <a:r>
              <a:rPr lang="zh-TW" altLang="en-US" sz="2000" dirty="0"/>
              <a:t>　  </a:t>
            </a:r>
            <a:r>
              <a:rPr lang="zh-TW" altLang="en-US" sz="2000" dirty="0" smtClean="0"/>
              <a:t> 金</a:t>
            </a:r>
            <a:r>
              <a:rPr lang="zh-TW" altLang="en-US" sz="2000" dirty="0"/>
              <a:t>	</a:t>
            </a:r>
            <a:r>
              <a:rPr lang="en-US" altLang="zh-TW" sz="2000" dirty="0" smtClean="0"/>
              <a:t>	</a:t>
            </a:r>
            <a:r>
              <a:rPr lang="zh-TW" altLang="en-US" sz="2000" dirty="0"/>
              <a:t>	</a:t>
            </a:r>
            <a:r>
              <a:rPr lang="en-US" altLang="zh-TW" sz="2000" dirty="0" smtClean="0"/>
              <a:t>			</a:t>
            </a:r>
            <a:r>
              <a:rPr lang="zh-TW" altLang="en-US" sz="2000" dirty="0" smtClean="0"/>
              <a:t>     </a:t>
            </a:r>
            <a:r>
              <a:rPr lang="en-US" altLang="zh-TW" sz="2000" dirty="0" smtClean="0"/>
              <a:t>1,003,000</a:t>
            </a:r>
            <a:endParaRPr lang="en-US" altLang="zh-TW" sz="2000" dirty="0"/>
          </a:p>
          <a:p>
            <a:r>
              <a:rPr lang="en-US" altLang="zh-TW" sz="2000" dirty="0"/>
              <a:t>	</a:t>
            </a:r>
            <a:r>
              <a:rPr lang="en-US" altLang="zh-TW" sz="2000" b="1" dirty="0" smtClean="0"/>
              <a:t>$</a:t>
            </a:r>
            <a:r>
              <a:rPr lang="en-US" altLang="zh-TW" sz="2000" b="1" dirty="0"/>
              <a:t>1,000×1,000</a:t>
            </a:r>
            <a:r>
              <a:rPr lang="zh-TW" altLang="en-US" sz="2000" b="1" dirty="0"/>
              <a:t>張</a:t>
            </a:r>
            <a:r>
              <a:rPr lang="en-US" altLang="zh-TW" sz="2000" b="1" dirty="0"/>
              <a:t>=$1,000,000</a:t>
            </a:r>
          </a:p>
          <a:p>
            <a:r>
              <a:rPr lang="en-US" altLang="zh-TW" sz="2000" b="1" dirty="0" smtClean="0"/>
              <a:t>	$</a:t>
            </a:r>
            <a:r>
              <a:rPr lang="en-US" altLang="zh-TW" sz="2000" b="1" dirty="0"/>
              <a:t>1,000,000×3‰=$</a:t>
            </a:r>
            <a:r>
              <a:rPr lang="en-US" altLang="zh-TW" sz="2000" b="1" dirty="0" smtClean="0"/>
              <a:t>3,000</a:t>
            </a:r>
            <a:r>
              <a:rPr lang="zh-TW" altLang="en-US" sz="2000" dirty="0"/>
              <a:t>	</a:t>
            </a:r>
          </a:p>
          <a:p>
            <a:r>
              <a:rPr lang="en-US" altLang="zh-TW" sz="2000" dirty="0"/>
              <a:t>(</a:t>
            </a:r>
            <a:r>
              <a:rPr lang="en-US" altLang="zh-TW" sz="2000" dirty="0" smtClean="0"/>
              <a:t>2)X1/12/31</a:t>
            </a:r>
            <a:r>
              <a:rPr lang="zh-TW" altLang="en-US" sz="2000" dirty="0" smtClean="0"/>
              <a:t>現</a:t>
            </a:r>
            <a:r>
              <a:rPr lang="zh-TW" altLang="en-US" sz="2000" dirty="0"/>
              <a:t>　  </a:t>
            </a:r>
            <a:r>
              <a:rPr lang="zh-TW" altLang="en-US" sz="2000" dirty="0" smtClean="0"/>
              <a:t>  金</a:t>
            </a:r>
            <a:r>
              <a:rPr lang="zh-TW" altLang="en-US" sz="2000" dirty="0"/>
              <a:t>	</a:t>
            </a:r>
            <a:r>
              <a:rPr lang="en-US" altLang="zh-TW" sz="2000" dirty="0" smtClean="0"/>
              <a:t>				</a:t>
            </a:r>
            <a:r>
              <a:rPr lang="zh-TW" altLang="en-US" sz="2000" dirty="0" smtClean="0"/>
              <a:t>     </a:t>
            </a:r>
            <a:r>
              <a:rPr lang="en-US" altLang="zh-TW" sz="2000" dirty="0" smtClean="0"/>
              <a:t>20,000  </a:t>
            </a:r>
            <a:r>
              <a:rPr lang="en-US" altLang="zh-TW" sz="2000" dirty="0"/>
              <a:t>	</a:t>
            </a:r>
          </a:p>
          <a:p>
            <a:r>
              <a:rPr lang="en-US" altLang="zh-TW" sz="2000" dirty="0"/>
              <a:t>	</a:t>
            </a:r>
            <a:r>
              <a:rPr lang="zh-TW" altLang="en-US" sz="2000" dirty="0"/>
              <a:t>　 </a:t>
            </a:r>
            <a:r>
              <a:rPr lang="zh-TW" altLang="en-US" sz="2000" dirty="0" smtClean="0"/>
              <a:t>        利息收入</a:t>
            </a:r>
            <a:r>
              <a:rPr lang="zh-TW" altLang="en-US" sz="2000" dirty="0"/>
              <a:t>（</a:t>
            </a:r>
            <a:r>
              <a:rPr lang="en-US" altLang="zh-TW" sz="2000" dirty="0"/>
              <a:t>$1,000,000×2%</a:t>
            </a:r>
            <a:r>
              <a:rPr lang="zh-TW" altLang="en-US" sz="2000" dirty="0"/>
              <a:t>）		</a:t>
            </a:r>
            <a:r>
              <a:rPr lang="en-US" altLang="zh-TW" sz="2000" dirty="0" smtClean="0"/>
              <a:t>	</a:t>
            </a:r>
            <a:r>
              <a:rPr lang="zh-TW" altLang="en-US" sz="2000" dirty="0" smtClean="0"/>
              <a:t>          </a:t>
            </a:r>
            <a:r>
              <a:rPr lang="en-US" altLang="zh-TW" sz="2000" dirty="0" smtClean="0"/>
              <a:t>20,000</a:t>
            </a:r>
            <a:endParaRPr lang="en-US" altLang="zh-TW" sz="2000" dirty="0"/>
          </a:p>
          <a:p>
            <a:r>
              <a:rPr lang="zh-TW" altLang="en-US" sz="2000" dirty="0"/>
              <a:t>	 </a:t>
            </a:r>
            <a:r>
              <a:rPr lang="zh-TW" altLang="en-US" sz="2000" dirty="0" smtClean="0"/>
              <a:t>    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         －</a:t>
            </a:r>
            <a:r>
              <a:rPr lang="zh-TW" altLang="en-US" sz="2000" dirty="0"/>
              <a:t>可賣回可轉</a:t>
            </a:r>
            <a:r>
              <a:rPr lang="zh-TW" altLang="en-US" sz="2000" dirty="0" smtClean="0"/>
              <a:t>債</a:t>
            </a:r>
            <a:r>
              <a:rPr lang="en-US" altLang="zh-TW" sz="2000" dirty="0" smtClean="0"/>
              <a:t>				</a:t>
            </a:r>
            <a:r>
              <a:rPr lang="zh-TW" altLang="en-US" sz="2000" dirty="0" smtClean="0"/>
              <a:t>     </a:t>
            </a:r>
            <a:r>
              <a:rPr lang="en-US" altLang="zh-TW" sz="2000" dirty="0" smtClean="0"/>
              <a:t>85,000 </a:t>
            </a:r>
            <a:r>
              <a:rPr lang="en-US" altLang="zh-TW" sz="2000" dirty="0"/>
              <a:t>		</a:t>
            </a:r>
            <a:r>
              <a:rPr lang="zh-TW" altLang="en-US" sz="2000" dirty="0"/>
              <a:t>　　 </a:t>
            </a:r>
            <a:r>
              <a:rPr lang="zh-TW" altLang="en-US" sz="2000" dirty="0" smtClean="0"/>
              <a:t>    透過</a:t>
            </a:r>
            <a:r>
              <a:rPr lang="zh-TW" altLang="en-US" sz="2000" dirty="0"/>
              <a:t>損益按公允價值衡量之金融資產</a:t>
            </a:r>
            <a:r>
              <a:rPr lang="zh-TW" altLang="en-US" sz="2000" dirty="0" smtClean="0"/>
              <a:t>損益</a:t>
            </a:r>
            <a:r>
              <a:rPr lang="zh-TW" altLang="en-US" sz="2000" dirty="0"/>
              <a:t>	 </a:t>
            </a:r>
            <a:r>
              <a:rPr lang="zh-TW" altLang="en-US" sz="2000" dirty="0" smtClean="0"/>
              <a:t>                       </a:t>
            </a:r>
            <a:r>
              <a:rPr lang="en-US" altLang="zh-TW" sz="2000" dirty="0" smtClean="0"/>
              <a:t>85,000</a:t>
            </a:r>
            <a:endParaRPr lang="en-US" altLang="zh-TW" sz="2000" dirty="0"/>
          </a:p>
          <a:p>
            <a:r>
              <a:rPr lang="en-US" altLang="zh-TW" sz="2000" dirty="0"/>
              <a:t>	</a:t>
            </a:r>
            <a:endParaRPr lang="zh-TW" altLang="en-US" sz="2000" dirty="0"/>
          </a:p>
        </p:txBody>
      </p:sp>
    </p:spTree>
    <p:extLst>
      <p:ext uri="{BB962C8B-B14F-4D97-AF65-F5344CB8AC3E}">
        <p14:creationId xmlns:p14="http://schemas.microsoft.com/office/powerpoint/2010/main" val="4253794493"/>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000" y="1219388"/>
            <a:ext cx="8856000" cy="5016758"/>
          </a:xfrm>
          <a:prstGeom prst="rect">
            <a:avLst/>
          </a:prstGeom>
        </p:spPr>
        <p:txBody>
          <a:bodyPr>
            <a:spAutoFit/>
          </a:bodyPr>
          <a:lstStyle/>
          <a:p>
            <a:r>
              <a:rPr lang="en-US" altLang="zh-TW" sz="2000" dirty="0"/>
              <a:t>(3)X2/12/31			</a:t>
            </a:r>
          </a:p>
          <a:p>
            <a:r>
              <a:rPr lang="zh-TW" altLang="en-US" sz="2000" dirty="0"/>
              <a:t>情況一</a:t>
            </a:r>
            <a:r>
              <a:rPr lang="zh-TW" altLang="en-US" sz="2000" dirty="0" smtClean="0"/>
              <a:t>：現</a:t>
            </a:r>
            <a:r>
              <a:rPr lang="zh-TW" altLang="en-US" sz="2000" dirty="0"/>
              <a:t>　  </a:t>
            </a:r>
            <a:r>
              <a:rPr lang="zh-TW" altLang="en-US" sz="2000" dirty="0" smtClean="0"/>
              <a:t> 金</a:t>
            </a:r>
            <a:r>
              <a:rPr lang="zh-TW" altLang="en-US" sz="2000" dirty="0"/>
              <a:t>	</a:t>
            </a:r>
            <a:r>
              <a:rPr lang="en-US" altLang="zh-TW" sz="2000" dirty="0" smtClean="0"/>
              <a:t>				</a:t>
            </a:r>
            <a:r>
              <a:rPr lang="zh-TW" altLang="en-US" sz="2000" dirty="0" smtClean="0"/>
              <a:t>       </a:t>
            </a:r>
            <a:r>
              <a:rPr lang="en-US" altLang="zh-TW" sz="2000" dirty="0"/>
              <a:t> </a:t>
            </a:r>
            <a:r>
              <a:rPr lang="en-US" altLang="zh-TW" sz="2000" dirty="0" smtClean="0"/>
              <a:t> 20,000 </a:t>
            </a:r>
            <a:r>
              <a:rPr lang="en-US" altLang="zh-TW" sz="2000" dirty="0"/>
              <a:t>	</a:t>
            </a:r>
          </a:p>
          <a:p>
            <a:pPr defTabSz="828000"/>
            <a:r>
              <a:rPr lang="en-US" altLang="zh-TW" sz="2000" dirty="0"/>
              <a:t>	 </a:t>
            </a:r>
            <a:r>
              <a:rPr lang="en-US" altLang="zh-TW" sz="2000" dirty="0" smtClean="0"/>
              <a:t>         </a:t>
            </a:r>
            <a:r>
              <a:rPr lang="zh-TW" altLang="en-US" sz="2000" dirty="0" smtClean="0"/>
              <a:t>利息收入</a:t>
            </a:r>
            <a:r>
              <a:rPr lang="zh-TW" altLang="en-US" sz="2000" dirty="0"/>
              <a:t>		</a:t>
            </a:r>
            <a:r>
              <a:rPr lang="en-US" altLang="zh-TW" sz="2000" dirty="0" smtClean="0"/>
              <a:t>			</a:t>
            </a:r>
            <a:r>
              <a:rPr lang="zh-TW" altLang="en-US" sz="2000" dirty="0" smtClean="0"/>
              <a:t>       </a:t>
            </a:r>
            <a:r>
              <a:rPr lang="en-US" altLang="zh-TW" sz="2000" dirty="0" smtClean="0"/>
              <a:t>	                    </a:t>
            </a:r>
            <a:r>
              <a:rPr lang="zh-TW" altLang="en-US" sz="2000" dirty="0" smtClean="0"/>
              <a:t> </a:t>
            </a:r>
            <a:r>
              <a:rPr lang="en-US" altLang="zh-TW" sz="2000" dirty="0" smtClean="0"/>
              <a:t>20,000</a:t>
            </a:r>
            <a:endParaRPr lang="en-US" altLang="zh-TW" sz="2000" dirty="0"/>
          </a:p>
          <a:p>
            <a:r>
              <a:rPr lang="en-US" altLang="zh-TW" sz="2000" dirty="0"/>
              <a:t>	</a:t>
            </a:r>
            <a:r>
              <a:rPr lang="en-US" altLang="zh-TW" sz="2000" dirty="0" smtClean="0"/>
              <a:t>  </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      －</a:t>
            </a:r>
            <a:r>
              <a:rPr lang="zh-TW" altLang="en-US" sz="2000" dirty="0"/>
              <a:t>可賣回可轉</a:t>
            </a:r>
            <a:r>
              <a:rPr lang="zh-TW" altLang="en-US" sz="2000" dirty="0" smtClean="0"/>
              <a:t>債</a:t>
            </a:r>
            <a:r>
              <a:rPr lang="en-US" altLang="zh-TW" sz="2000" dirty="0" smtClean="0"/>
              <a:t>				</a:t>
            </a:r>
            <a:r>
              <a:rPr lang="zh-TW" altLang="en-US" sz="2000" dirty="0" smtClean="0"/>
              <a:t>         </a:t>
            </a:r>
            <a:r>
              <a:rPr lang="en-US" altLang="zh-TW" sz="2000" dirty="0" smtClean="0"/>
              <a:t>55,000 </a:t>
            </a:r>
            <a:r>
              <a:rPr lang="en-US" altLang="zh-TW" sz="2000" dirty="0"/>
              <a:t>	</a:t>
            </a:r>
            <a:r>
              <a:rPr lang="zh-TW" altLang="en-US" sz="2000" dirty="0"/>
              <a:t>　</a:t>
            </a:r>
            <a:endParaRPr lang="en-US" altLang="zh-TW" sz="2000" dirty="0" smtClean="0"/>
          </a:p>
          <a:p>
            <a:pPr defTabSz="828000"/>
            <a:r>
              <a:rPr lang="en-US" altLang="zh-TW" sz="2000" dirty="0" smtClean="0"/>
              <a:t>	           </a:t>
            </a:r>
            <a:r>
              <a:rPr lang="zh-TW" altLang="en-US" sz="2000" dirty="0" smtClean="0"/>
              <a:t>透過</a:t>
            </a:r>
            <a:r>
              <a:rPr lang="zh-TW" altLang="en-US" sz="2000" dirty="0"/>
              <a:t>損益按公允價值衡量之金融資產損益	</a:t>
            </a:r>
            <a:r>
              <a:rPr lang="zh-TW" altLang="en-US" sz="2000" dirty="0" smtClean="0"/>
              <a:t>        </a:t>
            </a:r>
            <a:r>
              <a:rPr lang="en-US" altLang="zh-TW" sz="2000" dirty="0" smtClean="0"/>
              <a:t>	        55,000</a:t>
            </a:r>
            <a:endParaRPr lang="en-US" altLang="zh-TW" sz="2000" dirty="0"/>
          </a:p>
          <a:p>
            <a:pPr defTabSz="828000"/>
            <a:r>
              <a:rPr lang="en-US" altLang="zh-TW" sz="2000" dirty="0"/>
              <a:t>	</a:t>
            </a:r>
            <a:r>
              <a:rPr lang="en-US" altLang="zh-TW" sz="2000" dirty="0" smtClean="0"/>
              <a:t>    </a:t>
            </a:r>
            <a:r>
              <a:rPr lang="zh-TW" altLang="en-US" sz="2000" dirty="0" smtClean="0"/>
              <a:t>現</a:t>
            </a:r>
            <a:r>
              <a:rPr lang="zh-TW" altLang="en-US" sz="2000" dirty="0"/>
              <a:t>　  </a:t>
            </a:r>
            <a:r>
              <a:rPr lang="zh-TW" altLang="en-US" sz="2000" dirty="0" smtClean="0"/>
              <a:t> 金</a:t>
            </a:r>
            <a:r>
              <a:rPr lang="en-US" altLang="zh-TW" sz="2000" dirty="0" smtClean="0"/>
              <a:t>					</a:t>
            </a:r>
            <a:r>
              <a:rPr lang="zh-TW" altLang="en-US" sz="2000" dirty="0" smtClean="0"/>
              <a:t> </a:t>
            </a:r>
            <a:r>
              <a:rPr lang="en-US" altLang="zh-TW" sz="2000" dirty="0" smtClean="0"/>
              <a:t>	</a:t>
            </a:r>
            <a:r>
              <a:rPr lang="zh-TW" altLang="en-US" sz="2000" dirty="0" smtClean="0"/>
              <a:t> </a:t>
            </a:r>
            <a:r>
              <a:rPr lang="en-US" altLang="zh-TW" sz="2000" dirty="0" smtClean="0"/>
              <a:t>1,140,000 </a:t>
            </a:r>
            <a:r>
              <a:rPr lang="en-US" altLang="zh-TW" sz="2000" dirty="0"/>
              <a:t>	</a:t>
            </a:r>
            <a:r>
              <a:rPr lang="en-US" altLang="zh-TW" sz="2000" dirty="0" smtClean="0"/>
              <a:t>	           </a:t>
            </a:r>
            <a:r>
              <a:rPr lang="zh-TW" altLang="en-US" sz="2000" dirty="0" smtClean="0"/>
              <a:t>透過</a:t>
            </a:r>
            <a:r>
              <a:rPr lang="zh-TW" altLang="en-US" sz="2000" dirty="0"/>
              <a:t>損益按公允價值衡量之金融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               －可</a:t>
            </a:r>
            <a:r>
              <a:rPr lang="zh-TW" altLang="en-US" sz="2000" dirty="0"/>
              <a:t>賣回可轉</a:t>
            </a:r>
            <a:r>
              <a:rPr lang="zh-TW" altLang="en-US" sz="2000" dirty="0" smtClean="0"/>
              <a:t>債</a:t>
            </a:r>
            <a:r>
              <a:rPr lang="en-US" altLang="zh-TW" sz="2000" dirty="0" smtClean="0"/>
              <a:t>				</a:t>
            </a:r>
            <a:r>
              <a:rPr lang="zh-TW" altLang="en-US" sz="2000" dirty="0" smtClean="0"/>
              <a:t>   </a:t>
            </a:r>
            <a:r>
              <a:rPr lang="en-US" altLang="zh-TW" sz="2000" dirty="0" smtClean="0"/>
              <a:t>	  </a:t>
            </a:r>
            <a:r>
              <a:rPr lang="zh-TW" altLang="en-US" sz="2000" dirty="0" smtClean="0"/>
              <a:t> </a:t>
            </a:r>
            <a:r>
              <a:rPr lang="en-US" altLang="zh-TW" sz="2000" dirty="0" smtClean="0"/>
              <a:t>1,000,000</a:t>
            </a:r>
            <a:endParaRPr lang="en-US" altLang="zh-TW" sz="2000" dirty="0"/>
          </a:p>
          <a:p>
            <a:pPr defTabSz="828000"/>
            <a:r>
              <a:rPr lang="en-US" altLang="zh-TW" sz="2000" dirty="0"/>
              <a:t>	    </a:t>
            </a:r>
            <a:r>
              <a:rPr lang="en-US" altLang="zh-TW" sz="2000" dirty="0" smtClean="0"/>
              <a:t>       </a:t>
            </a:r>
            <a:r>
              <a:rPr lang="zh-TW" altLang="en-US" sz="2000" dirty="0" smtClean="0"/>
              <a:t>透過</a:t>
            </a:r>
            <a:r>
              <a:rPr lang="zh-TW" altLang="en-US" sz="2000" dirty="0"/>
              <a:t>損益按公允價值衡量之金融資產</a:t>
            </a:r>
            <a:r>
              <a:rPr lang="zh-TW" altLang="en-US" sz="2000" dirty="0" smtClean="0"/>
              <a:t>評價調整</a:t>
            </a:r>
            <a:r>
              <a:rPr lang="en-US" altLang="zh-TW" sz="2000" dirty="0" smtClean="0"/>
              <a:t/>
            </a:r>
            <a:br>
              <a:rPr lang="en-US" altLang="zh-TW" sz="2000" dirty="0" smtClean="0"/>
            </a:br>
            <a:r>
              <a:rPr lang="en-US" altLang="zh-TW" sz="2000" dirty="0" smtClean="0"/>
              <a:t>		</a:t>
            </a:r>
            <a:r>
              <a:rPr lang="zh-TW" altLang="en-US" sz="2000" dirty="0" smtClean="0"/>
              <a:t>  －</a:t>
            </a:r>
            <a:r>
              <a:rPr lang="zh-TW" altLang="en-US" sz="2000" dirty="0"/>
              <a:t>可賣回可轉</a:t>
            </a:r>
            <a:r>
              <a:rPr lang="zh-TW" altLang="en-US" sz="2000" dirty="0" smtClean="0"/>
              <a:t>債</a:t>
            </a:r>
            <a:r>
              <a:rPr lang="en-US" altLang="zh-TW" sz="2000" dirty="0" smtClean="0"/>
              <a:t>				</a:t>
            </a:r>
            <a:r>
              <a:rPr lang="zh-TW" altLang="en-US" sz="2000" dirty="0" smtClean="0"/>
              <a:t>       </a:t>
            </a:r>
            <a:r>
              <a:rPr lang="en-US" altLang="zh-TW" sz="2000" dirty="0" smtClean="0"/>
              <a:t>	      140,000</a:t>
            </a:r>
            <a:endParaRPr lang="en-US" altLang="zh-TW" sz="2000" dirty="0"/>
          </a:p>
          <a:p>
            <a:r>
              <a:rPr lang="zh-TW" altLang="en-US" sz="2000" dirty="0"/>
              <a:t>　</a:t>
            </a:r>
            <a:endParaRPr lang="en-US" altLang="zh-TW" sz="2000" dirty="0" smtClean="0"/>
          </a:p>
          <a:p>
            <a:r>
              <a:rPr lang="zh-TW" altLang="en-US" sz="2000" dirty="0" smtClean="0"/>
              <a:t>情況</a:t>
            </a:r>
            <a:r>
              <a:rPr lang="zh-TW" altLang="en-US" sz="2000" dirty="0"/>
              <a:t>二</a:t>
            </a:r>
            <a:r>
              <a:rPr lang="zh-TW" altLang="en-US" sz="2000" dirty="0" smtClean="0"/>
              <a:t>： 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可賣回可轉</a:t>
            </a:r>
            <a:r>
              <a:rPr lang="zh-TW" altLang="en-US" sz="2000" dirty="0" smtClean="0"/>
              <a:t>債</a:t>
            </a:r>
            <a:r>
              <a:rPr lang="en-US" altLang="zh-TW" sz="2000" dirty="0" smtClean="0"/>
              <a:t>				       165,000 </a:t>
            </a:r>
            <a:r>
              <a:rPr lang="en-US" altLang="zh-TW" sz="2000" dirty="0"/>
              <a:t>	</a:t>
            </a:r>
          </a:p>
          <a:p>
            <a:pPr defTabSz="828000"/>
            <a:r>
              <a:rPr lang="en-US" altLang="zh-TW" sz="2000" dirty="0"/>
              <a:t>	    </a:t>
            </a:r>
            <a:r>
              <a:rPr lang="en-US" altLang="zh-TW" sz="2000" dirty="0" smtClean="0"/>
              <a:t>        </a:t>
            </a:r>
            <a:r>
              <a:rPr lang="zh-TW" altLang="en-US" sz="2000" dirty="0" smtClean="0"/>
              <a:t>透過</a:t>
            </a:r>
            <a:r>
              <a:rPr lang="zh-TW" altLang="en-US" sz="2000" dirty="0"/>
              <a:t>損益按公允價值衡量之金融資產</a:t>
            </a:r>
            <a:r>
              <a:rPr lang="zh-TW" altLang="en-US" sz="2000" dirty="0" smtClean="0"/>
              <a:t>損益</a:t>
            </a:r>
            <a:r>
              <a:rPr lang="en-US" altLang="zh-TW" sz="2000" dirty="0" smtClean="0"/>
              <a:t>	       	      165,000</a:t>
            </a:r>
            <a:endParaRPr lang="en-US" altLang="zh-TW" sz="2000" dirty="0"/>
          </a:p>
          <a:p>
            <a:r>
              <a:rPr lang="en-US" altLang="zh-TW" sz="2000" dirty="0"/>
              <a:t>	</a:t>
            </a:r>
            <a:endParaRPr lang="zh-TW" altLang="en-US" sz="2000" dirty="0"/>
          </a:p>
        </p:txBody>
      </p:sp>
    </p:spTree>
    <p:extLst>
      <p:ext uri="{BB962C8B-B14F-4D97-AF65-F5344CB8AC3E}">
        <p14:creationId xmlns:p14="http://schemas.microsoft.com/office/powerpoint/2010/main" val="1240069119"/>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000" y="1226358"/>
            <a:ext cx="8856000" cy="4493025"/>
          </a:xfrm>
          <a:prstGeom prst="rect">
            <a:avLst/>
          </a:prstGeom>
        </p:spPr>
        <p:txBody>
          <a:bodyPr>
            <a:spAutoFit/>
          </a:bodyPr>
          <a:lstStyle/>
          <a:p>
            <a:pPr defTabSz="828000">
              <a:lnSpc>
                <a:spcPct val="120000"/>
              </a:lnSpc>
            </a:pPr>
            <a:r>
              <a:rPr lang="en-US" altLang="zh-TW" sz="2000" dirty="0" smtClean="0"/>
              <a:t>(4)X3/7/1</a:t>
            </a:r>
            <a:r>
              <a:rPr lang="zh-TW" altLang="en-US" sz="2000" dirty="0" smtClean="0"/>
              <a:t>現</a:t>
            </a:r>
            <a:r>
              <a:rPr lang="zh-TW" altLang="en-US" sz="2000" dirty="0"/>
              <a:t>　  </a:t>
            </a:r>
            <a:r>
              <a:rPr lang="zh-TW" altLang="en-US" sz="2000" dirty="0" smtClean="0"/>
              <a:t>  金</a:t>
            </a:r>
            <a:r>
              <a:rPr lang="zh-TW" altLang="en-US" sz="2000" dirty="0"/>
              <a:t>	</a:t>
            </a:r>
            <a:r>
              <a:rPr lang="en-US" altLang="zh-TW" sz="2000" dirty="0" smtClean="0"/>
              <a:t>					      10,000 </a:t>
            </a:r>
            <a:r>
              <a:rPr lang="en-US" altLang="zh-TW" sz="2000" dirty="0"/>
              <a:t>	</a:t>
            </a:r>
          </a:p>
          <a:p>
            <a:pPr defTabSz="828000">
              <a:lnSpc>
                <a:spcPct val="120000"/>
              </a:lnSpc>
            </a:pPr>
            <a:r>
              <a:rPr lang="en-US" altLang="zh-TW" sz="2000" dirty="0"/>
              <a:t>	 </a:t>
            </a:r>
            <a:r>
              <a:rPr lang="en-US" altLang="zh-TW" sz="2000" dirty="0" smtClean="0"/>
              <a:t>          </a:t>
            </a:r>
            <a:r>
              <a:rPr lang="zh-TW" altLang="en-US" sz="2000" dirty="0" smtClean="0"/>
              <a:t>利息收入</a:t>
            </a:r>
            <a:r>
              <a:rPr lang="zh-TW" altLang="en-US" sz="2000" dirty="0"/>
              <a:t>（</a:t>
            </a:r>
            <a:r>
              <a:rPr lang="en-US" altLang="zh-TW" sz="2000" dirty="0"/>
              <a:t>$1,000,000×2%×6/12</a:t>
            </a:r>
            <a:r>
              <a:rPr lang="zh-TW" altLang="en-US" sz="2000" dirty="0"/>
              <a:t>）		</a:t>
            </a:r>
            <a:r>
              <a:rPr lang="en-US" altLang="zh-TW" sz="2000" dirty="0" smtClean="0"/>
              <a:t>	        10,000</a:t>
            </a:r>
            <a:endParaRPr lang="en-US" altLang="zh-TW" sz="2000" dirty="0"/>
          </a:p>
          <a:p>
            <a:pPr defTabSz="828000">
              <a:lnSpc>
                <a:spcPct val="12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可賣回可轉</a:t>
            </a:r>
            <a:r>
              <a:rPr lang="zh-TW" altLang="en-US" sz="2000" dirty="0" smtClean="0"/>
              <a:t>債</a:t>
            </a:r>
            <a:r>
              <a:rPr lang="en-US" altLang="zh-TW" sz="2000" dirty="0" smtClean="0"/>
              <a:t>					      50,000 </a:t>
            </a:r>
            <a:r>
              <a:rPr lang="en-US" altLang="zh-TW" sz="2000" dirty="0"/>
              <a:t>	</a:t>
            </a:r>
            <a:r>
              <a:rPr lang="en-US" altLang="zh-TW" sz="2000" dirty="0" smtClean="0"/>
              <a:t>	           </a:t>
            </a:r>
            <a:r>
              <a:rPr lang="zh-TW" altLang="en-US" sz="2000" dirty="0" smtClean="0"/>
              <a:t>透過</a:t>
            </a:r>
            <a:r>
              <a:rPr lang="zh-TW" altLang="en-US" sz="2000" dirty="0"/>
              <a:t>損益按公允價值衡量之金融資產</a:t>
            </a:r>
            <a:r>
              <a:rPr lang="zh-TW" altLang="en-US" sz="2000" dirty="0" smtClean="0"/>
              <a:t>損益</a:t>
            </a:r>
            <a:r>
              <a:rPr lang="en-US" altLang="zh-TW" sz="2000" dirty="0" smtClean="0"/>
              <a:t>	         	        50,000</a:t>
            </a:r>
            <a:endParaRPr lang="en-US" altLang="zh-TW" sz="2000" dirty="0"/>
          </a:p>
          <a:p>
            <a:pPr defTabSz="828000">
              <a:lnSpc>
                <a:spcPct val="120000"/>
              </a:lnSpc>
            </a:pPr>
            <a:r>
              <a:rPr lang="zh-TW" altLang="en-US" sz="2000" dirty="0"/>
              <a:t>	</a:t>
            </a:r>
            <a:r>
              <a:rPr lang="zh-TW" altLang="en-US" sz="2000" dirty="0" smtClean="0"/>
              <a:t>   指定</a:t>
            </a:r>
            <a:r>
              <a:rPr lang="zh-TW" altLang="en-US" sz="2000" dirty="0"/>
              <a:t>透過損益按公允價值衡量之金融資產</a:t>
            </a:r>
            <a:r>
              <a:rPr lang="zh-TW" altLang="en-US" sz="2000" dirty="0" smtClean="0"/>
              <a:t>－股票</a:t>
            </a:r>
            <a:r>
              <a:rPr lang="zh-TW" altLang="en-US" sz="2000" dirty="0"/>
              <a:t>	</a:t>
            </a:r>
            <a:r>
              <a:rPr lang="zh-TW" altLang="en-US" sz="2000" dirty="0" smtClean="0"/>
              <a:t> </a:t>
            </a:r>
            <a:r>
              <a:rPr lang="en-US" altLang="zh-TW" sz="2000" dirty="0" smtClean="0"/>
              <a:t>1,300,000</a:t>
            </a:r>
            <a:r>
              <a:rPr lang="en-US" altLang="zh-TW" sz="2000" dirty="0"/>
              <a:t>	</a:t>
            </a:r>
          </a:p>
          <a:p>
            <a:pPr defTabSz="828000">
              <a:lnSpc>
                <a:spcPct val="120000"/>
              </a:lnSpc>
            </a:pPr>
            <a:r>
              <a:rPr lang="en-US" altLang="zh-TW" sz="2000" dirty="0"/>
              <a:t>	 </a:t>
            </a:r>
            <a:r>
              <a:rPr lang="en-US" altLang="zh-TW" sz="2000" dirty="0" smtClean="0"/>
              <a:t>          </a:t>
            </a:r>
            <a:r>
              <a:rPr lang="zh-TW" altLang="en-US" sz="2000" dirty="0" smtClean="0"/>
              <a:t>透過</a:t>
            </a:r>
            <a:r>
              <a:rPr lang="zh-TW" altLang="en-US" sz="2000" dirty="0"/>
              <a:t>其他綜合損益按公允價值衡量之</a:t>
            </a:r>
            <a:r>
              <a:rPr lang="zh-TW" altLang="en-US" sz="2000" dirty="0" smtClean="0"/>
              <a:t>金融資產</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可賣回可轉</a:t>
            </a:r>
            <a:r>
              <a:rPr lang="zh-TW" altLang="en-US" sz="2000" dirty="0" smtClean="0"/>
              <a:t>債</a:t>
            </a:r>
            <a:r>
              <a:rPr lang="en-US" altLang="zh-TW" sz="2000" dirty="0" smtClean="0"/>
              <a:t>				     	   1,000,000</a:t>
            </a:r>
            <a:endParaRPr lang="en-US" altLang="zh-TW" sz="2000" dirty="0"/>
          </a:p>
          <a:p>
            <a:pPr defTabSz="828000">
              <a:lnSpc>
                <a:spcPct val="12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a:t>
            </a:r>
            <a:r>
              <a:rPr lang="zh-TW" altLang="en-US" sz="2000" dirty="0" smtClean="0"/>
              <a:t>評價調整</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可賣回可轉</a:t>
            </a:r>
            <a:r>
              <a:rPr lang="zh-TW" altLang="en-US" sz="2000" dirty="0" smtClean="0"/>
              <a:t>債</a:t>
            </a:r>
            <a:r>
              <a:rPr lang="en-US" altLang="zh-TW" sz="2000" dirty="0" smtClean="0"/>
              <a:t>				        	      300,000</a:t>
            </a:r>
            <a:endParaRPr lang="en-US" altLang="zh-TW" sz="2000" dirty="0"/>
          </a:p>
          <a:p>
            <a:pPr defTabSz="828000">
              <a:lnSpc>
                <a:spcPct val="120000"/>
              </a:lnSpc>
            </a:pPr>
            <a:r>
              <a:rPr lang="en-US" altLang="zh-TW" sz="2000" dirty="0"/>
              <a:t>	</a:t>
            </a:r>
            <a:r>
              <a:rPr lang="en-US" altLang="zh-TW" sz="2000" b="1" dirty="0" smtClean="0"/>
              <a:t>$</a:t>
            </a:r>
            <a:r>
              <a:rPr lang="en-US" altLang="zh-TW" sz="2000" b="1" dirty="0"/>
              <a:t>1,000,000÷$25=40,000</a:t>
            </a:r>
            <a:r>
              <a:rPr lang="zh-TW" altLang="en-US" sz="2000" b="1" dirty="0"/>
              <a:t>股</a:t>
            </a:r>
            <a:r>
              <a:rPr lang="en-US" altLang="zh-TW" sz="2000" b="1" dirty="0"/>
              <a:t>……</a:t>
            </a:r>
            <a:r>
              <a:rPr lang="zh-TW" altLang="en-US" sz="2000" b="1" dirty="0"/>
              <a:t>可轉換股數</a:t>
            </a:r>
          </a:p>
          <a:p>
            <a:pPr defTabSz="828000">
              <a:lnSpc>
                <a:spcPct val="120000"/>
              </a:lnSpc>
            </a:pPr>
            <a:r>
              <a:rPr lang="zh-TW" altLang="en-US" sz="2000" b="1" dirty="0"/>
              <a:t>  </a:t>
            </a:r>
            <a:r>
              <a:rPr lang="en-US" altLang="zh-TW" sz="2000" b="1" dirty="0" smtClean="0"/>
              <a:t>	$</a:t>
            </a:r>
            <a:r>
              <a:rPr lang="en-US" altLang="zh-TW" sz="2000" b="1" dirty="0"/>
              <a:t>32.50×40,000=$1,300,000 ……</a:t>
            </a:r>
            <a:r>
              <a:rPr lang="zh-TW" altLang="en-US" sz="2000" b="1" dirty="0"/>
              <a:t>轉換後普通股</a:t>
            </a:r>
            <a:r>
              <a:rPr lang="zh-TW" altLang="en-US" sz="2000" b="1" dirty="0" smtClean="0"/>
              <a:t>市價</a:t>
            </a:r>
            <a:endParaRPr lang="zh-TW" altLang="en-US" sz="2000" b="1" dirty="0"/>
          </a:p>
        </p:txBody>
      </p:sp>
    </p:spTree>
    <p:extLst>
      <p:ext uri="{BB962C8B-B14F-4D97-AF65-F5344CB8AC3E}">
        <p14:creationId xmlns:p14="http://schemas.microsoft.com/office/powerpoint/2010/main" val="2795400869"/>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19</a:t>
            </a:r>
            <a:r>
              <a:rPr lang="zh-TW" altLang="en-US" dirty="0"/>
              <a:t>：附可分離認股權發行的公司債</a:t>
            </a:r>
            <a:r>
              <a:rPr lang="zh-TW" altLang="en-US" dirty="0" smtClean="0"/>
              <a:t>投資</a:t>
            </a:r>
            <a:r>
              <a:rPr lang="en-US" altLang="zh-TW" dirty="0" smtClean="0"/>
              <a:t/>
            </a:r>
            <a:br>
              <a:rPr lang="en-US" altLang="zh-TW" dirty="0" smtClean="0"/>
            </a:br>
            <a:r>
              <a:rPr lang="en-US" altLang="zh-TW" dirty="0"/>
              <a:t> </a:t>
            </a:r>
            <a:r>
              <a:rPr lang="en-US" altLang="zh-TW" dirty="0" smtClean="0"/>
              <a:t>               </a:t>
            </a:r>
            <a:r>
              <a:rPr lang="zh-TW" altLang="en-US" dirty="0" smtClean="0"/>
              <a:t>─</a:t>
            </a:r>
            <a:r>
              <a:rPr lang="zh-TW" altLang="en-US" dirty="0"/>
              <a:t>獨立式衍生工具</a:t>
            </a:r>
          </a:p>
        </p:txBody>
      </p:sp>
      <p:sp>
        <p:nvSpPr>
          <p:cNvPr id="3" name="內容版面配置區 2"/>
          <p:cNvSpPr>
            <a:spLocks noGrp="1"/>
          </p:cNvSpPr>
          <p:nvPr>
            <p:ph idx="4294967295"/>
          </p:nvPr>
        </p:nvSpPr>
        <p:spPr>
          <a:xfrm>
            <a:off x="144463" y="1989138"/>
            <a:ext cx="8855075" cy="4608512"/>
          </a:xfrm>
        </p:spPr>
        <p:txBody>
          <a:bodyPr/>
          <a:lstStyle/>
          <a:p>
            <a:pPr marL="0" indent="0">
              <a:buNone/>
            </a:pPr>
            <a:r>
              <a:rPr lang="zh-TW" altLang="en-US" sz="2400" dirty="0"/>
              <a:t>秀朗公司於</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日按面額加</a:t>
            </a:r>
            <a:r>
              <a:rPr lang="en-US" altLang="zh-TW" sz="2400" dirty="0"/>
              <a:t>3‰</a:t>
            </a:r>
            <a:r>
              <a:rPr lang="zh-TW" altLang="en-US" sz="2400" dirty="0"/>
              <a:t>手續費購入木新公司所發行的公司債</a:t>
            </a:r>
            <a:r>
              <a:rPr lang="en-US" altLang="zh-TW" sz="2400" dirty="0"/>
              <a:t>10</a:t>
            </a:r>
            <a:r>
              <a:rPr lang="zh-TW" altLang="en-US" sz="2400" dirty="0"/>
              <a:t>張，每張面額</a:t>
            </a:r>
            <a:r>
              <a:rPr lang="en-US" altLang="zh-TW" sz="2400" dirty="0"/>
              <a:t>$100,000</a:t>
            </a:r>
            <a:r>
              <a:rPr lang="zh-TW" altLang="en-US" sz="2400" dirty="0"/>
              <a:t>，票面附息</a:t>
            </a:r>
            <a:r>
              <a:rPr lang="en-US" altLang="zh-TW" sz="2400" dirty="0"/>
              <a:t>3%</a:t>
            </a:r>
            <a:r>
              <a:rPr lang="zh-TW" altLang="en-US" sz="2400" dirty="0"/>
              <a:t>，三年到期，每年付息一次</a:t>
            </a:r>
            <a:r>
              <a:rPr lang="en-US" altLang="zh-TW" sz="2400" dirty="0"/>
              <a:t>(12/31)</a:t>
            </a:r>
            <a:r>
              <a:rPr lang="zh-TW" altLang="en-US" sz="2400" dirty="0"/>
              <a:t>，每張公司債附贈</a:t>
            </a:r>
            <a:r>
              <a:rPr lang="en-US" altLang="zh-TW" sz="2400" dirty="0"/>
              <a:t>1,000</a:t>
            </a:r>
            <a:r>
              <a:rPr lang="zh-TW" altLang="en-US" sz="2400" dirty="0"/>
              <a:t>單位之認股證，每單位認股證可於公司債發行期間內按每股</a:t>
            </a:r>
            <a:r>
              <a:rPr lang="en-US" altLang="zh-TW" sz="2400" dirty="0"/>
              <a:t>$25</a:t>
            </a:r>
            <a:r>
              <a:rPr lang="zh-TW" altLang="en-US" sz="2400" dirty="0"/>
              <a:t>購買木新公司之普通股一股。認股證於公司債發行後即獨立買賣，發行後每單位認股證之公允價值為</a:t>
            </a:r>
            <a:r>
              <a:rPr lang="en-US" altLang="zh-TW" sz="2400" dirty="0"/>
              <a:t>$5</a:t>
            </a:r>
            <a:r>
              <a:rPr lang="zh-TW" altLang="en-US" sz="2400" dirty="0"/>
              <a:t>，公司債之公允價值為</a:t>
            </a:r>
            <a:r>
              <a:rPr lang="en-US" altLang="zh-TW" sz="2400" dirty="0"/>
              <a:t>$950,000</a:t>
            </a:r>
            <a:r>
              <a:rPr lang="zh-TW" altLang="en-US" sz="2400" dirty="0"/>
              <a:t>。秀朗公司將認股證分類為持有供交易金融資產，公司債則分類為按攤銷後成本衡量之金融資產</a:t>
            </a:r>
            <a:r>
              <a:rPr lang="zh-TW" altLang="en-US" sz="2400" dirty="0" smtClean="0"/>
              <a:t>。</a:t>
            </a:r>
            <a:r>
              <a:rPr lang="en-US" altLang="zh-TW" sz="2400" dirty="0"/>
              <a:t>X1</a:t>
            </a:r>
            <a:r>
              <a:rPr lang="zh-TW" altLang="en-US" sz="2400" dirty="0"/>
              <a:t>年</a:t>
            </a:r>
            <a:r>
              <a:rPr lang="en-US" altLang="zh-TW" sz="2400" dirty="0"/>
              <a:t>12</a:t>
            </a:r>
            <a:r>
              <a:rPr lang="zh-TW" altLang="en-US" sz="2400" dirty="0"/>
              <a:t>月</a:t>
            </a:r>
            <a:r>
              <a:rPr lang="en-US" altLang="zh-TW" sz="2400" dirty="0"/>
              <a:t>31</a:t>
            </a:r>
            <a:r>
              <a:rPr lang="zh-TW" altLang="en-US" sz="2400" dirty="0"/>
              <a:t>日認股證之公允價值為每單位</a:t>
            </a:r>
            <a:r>
              <a:rPr lang="en-US" altLang="zh-TW" sz="2400" dirty="0"/>
              <a:t>$</a:t>
            </a:r>
            <a:r>
              <a:rPr lang="en-US" altLang="zh-TW" sz="2400" dirty="0" smtClean="0"/>
              <a:t>7</a:t>
            </a:r>
            <a:r>
              <a:rPr lang="zh-TW" altLang="en-US" sz="2400" dirty="0" smtClean="0"/>
              <a:t>。</a:t>
            </a:r>
            <a:endParaRPr lang="zh-TW" altLang="en-US" sz="2400" dirty="0"/>
          </a:p>
        </p:txBody>
      </p:sp>
      <p:graphicFrame>
        <p:nvGraphicFramePr>
          <p:cNvPr id="4" name="表格 3"/>
          <p:cNvGraphicFramePr>
            <a:graphicFrameLocks noGrp="1"/>
          </p:cNvGraphicFramePr>
          <p:nvPr>
            <p:extLst>
              <p:ext uri="{D42A27DB-BD31-4B8C-83A1-F6EECF244321}">
                <p14:modId xmlns:p14="http://schemas.microsoft.com/office/powerpoint/2010/main" val="3703502165"/>
              </p:ext>
            </p:extLst>
          </p:nvPr>
        </p:nvGraphicFramePr>
        <p:xfrm>
          <a:off x="81000" y="5012392"/>
          <a:ext cx="8982000" cy="1584960"/>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xmlns="" val="252771629"/>
                    </a:ext>
                  </a:extLst>
                </a:gridCol>
                <a:gridCol w="2214000">
                  <a:extLst>
                    <a:ext uri="{9D8B030D-6E8A-4147-A177-3AD203B41FA5}">
                      <a16:colId xmlns:a16="http://schemas.microsoft.com/office/drawing/2014/main" xmlns="" val="237302358"/>
                    </a:ext>
                  </a:extLst>
                </a:gridCol>
                <a:gridCol w="2214000">
                  <a:extLst>
                    <a:ext uri="{9D8B030D-6E8A-4147-A177-3AD203B41FA5}">
                      <a16:colId xmlns:a16="http://schemas.microsoft.com/office/drawing/2014/main" xmlns="" val="709544815"/>
                    </a:ext>
                  </a:extLst>
                </a:gridCol>
                <a:gridCol w="2214000">
                  <a:extLst>
                    <a:ext uri="{9D8B030D-6E8A-4147-A177-3AD203B41FA5}">
                      <a16:colId xmlns:a16="http://schemas.microsoft.com/office/drawing/2014/main" xmlns="" val="3945270686"/>
                    </a:ext>
                  </a:extLst>
                </a:gridCol>
              </a:tblGrid>
              <a:tr h="370840">
                <a:tc>
                  <a:txBody>
                    <a:bodyPr/>
                    <a:lstStyle/>
                    <a:p>
                      <a:endParaRPr lang="zh-TW" altLang="en-US" sz="2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zh-TW" altLang="en-US" sz="2000" dirty="0" smtClean="0">
                          <a:solidFill>
                            <a:srgbClr val="0070C0"/>
                          </a:solidFill>
                        </a:rPr>
                        <a:t>             公允價值</a:t>
                      </a:r>
                      <a:endParaRPr lang="zh-TW" altLang="en-US" sz="200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zh-TW" altLang="en-US" sz="2000" dirty="0" smtClean="0">
                          <a:solidFill>
                            <a:srgbClr val="0070C0"/>
                          </a:solidFill>
                        </a:rPr>
                        <a:t>比例</a:t>
                      </a:r>
                      <a:endParaRPr lang="zh-TW" altLang="en-US" sz="200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zh-TW" altLang="en-US" sz="2000" dirty="0" smtClean="0">
                          <a:solidFill>
                            <a:srgbClr val="0070C0"/>
                          </a:solidFill>
                        </a:rPr>
                        <a:t>                   手續費</a:t>
                      </a:r>
                      <a:endParaRPr lang="zh-TW" altLang="en-US" sz="2000" dirty="0">
                        <a:solidFill>
                          <a:srgbClr val="0070C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43620168"/>
                  </a:ext>
                </a:extLst>
              </a:tr>
              <a:tr h="370840">
                <a:tc>
                  <a:txBody>
                    <a:bodyPr/>
                    <a:lstStyle/>
                    <a:p>
                      <a:r>
                        <a:rPr lang="zh-TW" altLang="en-US" sz="2000" dirty="0" smtClean="0">
                          <a:solidFill>
                            <a:schemeClr val="tx1"/>
                          </a:solidFill>
                        </a:rPr>
                        <a:t>公司債</a:t>
                      </a:r>
                      <a:r>
                        <a:rPr lang="en-US" altLang="zh-TW" sz="2000" dirty="0" smtClean="0">
                          <a:solidFill>
                            <a:schemeClr val="tx1"/>
                          </a:solidFill>
                        </a:rPr>
                        <a:t>(</a:t>
                      </a:r>
                      <a:r>
                        <a:rPr lang="zh-TW" altLang="en-US" sz="2000" dirty="0" smtClean="0">
                          <a:solidFill>
                            <a:schemeClr val="tx1"/>
                          </a:solidFill>
                        </a:rPr>
                        <a:t>不含認股證</a:t>
                      </a:r>
                      <a:r>
                        <a:rPr lang="en-US" altLang="zh-TW" sz="2000" dirty="0" smtClean="0">
                          <a:solidFill>
                            <a:schemeClr val="tx1"/>
                          </a:solidFill>
                        </a:rPr>
                        <a:t>)</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altLang="zh-TW" sz="2000" dirty="0" smtClean="0">
                          <a:solidFill>
                            <a:schemeClr val="tx1"/>
                          </a:solidFill>
                        </a:rPr>
                        <a:t>$   950,000</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altLang="zh-TW" sz="2000" dirty="0" smtClean="0">
                          <a:solidFill>
                            <a:schemeClr val="tx1"/>
                          </a:solidFill>
                        </a:rPr>
                        <a:t>0.95</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altLang="zh-TW" sz="2000" dirty="0" smtClean="0">
                          <a:solidFill>
                            <a:schemeClr val="tx1"/>
                          </a:solidFill>
                        </a:rPr>
                        <a:t>$2,850</a:t>
                      </a:r>
                      <a:endParaRPr lang="zh-TW" altLang="en-US" sz="20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31814324"/>
                  </a:ext>
                </a:extLst>
              </a:tr>
              <a:tr h="370840">
                <a:tc>
                  <a:txBody>
                    <a:bodyPr/>
                    <a:lstStyle/>
                    <a:p>
                      <a:r>
                        <a:rPr lang="zh-TW" altLang="en-US" sz="2000" dirty="0" smtClean="0">
                          <a:solidFill>
                            <a:schemeClr val="tx1"/>
                          </a:solidFill>
                        </a:rPr>
                        <a:t>認股證</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TW" sz="2000" dirty="0" smtClean="0">
                          <a:solidFill>
                            <a:schemeClr val="tx1"/>
                          </a:solidFill>
                        </a:rPr>
                        <a:t>$     50,000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2000" dirty="0" smtClean="0">
                          <a:solidFill>
                            <a:schemeClr val="tx1"/>
                          </a:solidFill>
                        </a:rPr>
                        <a:t>0.05</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TW" sz="2000" dirty="0" smtClean="0">
                          <a:solidFill>
                            <a:schemeClr val="tx1"/>
                          </a:solidFill>
                        </a:rPr>
                        <a:t>$   150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893857082"/>
                  </a:ext>
                </a:extLst>
              </a:tr>
              <a:tr h="370840">
                <a:tc>
                  <a:txBody>
                    <a:bodyPr/>
                    <a:lstStyle/>
                    <a:p>
                      <a:endParaRPr lang="zh-TW" altLang="en-US" sz="200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TW" sz="2000" dirty="0" smtClean="0">
                          <a:solidFill>
                            <a:schemeClr val="tx1"/>
                          </a:solidFill>
                        </a:rPr>
                        <a:t>$1,000,000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altLang="zh-TW" sz="2000" dirty="0" smtClean="0">
                          <a:solidFill>
                            <a:schemeClr val="tx1"/>
                          </a:solidFill>
                        </a:rPr>
                        <a:t>$3,000</a:t>
                      </a:r>
                      <a:endParaRPr lang="zh-TW" altLang="en-US" sz="20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315487442"/>
                  </a:ext>
                </a:extLst>
              </a:tr>
            </a:tbl>
          </a:graphicData>
        </a:graphic>
      </p:graphicFrame>
    </p:spTree>
    <p:extLst>
      <p:ext uri="{BB962C8B-B14F-4D97-AF65-F5344CB8AC3E}">
        <p14:creationId xmlns:p14="http://schemas.microsoft.com/office/powerpoint/2010/main" val="3328386671"/>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196752"/>
            <a:ext cx="8856000" cy="5230727"/>
          </a:xfrm>
          <a:prstGeom prst="rect">
            <a:avLst/>
          </a:prstGeom>
        </p:spPr>
        <p:txBody>
          <a:bodyPr>
            <a:spAutoFit/>
          </a:bodyPr>
          <a:lstStyle/>
          <a:p>
            <a:pPr>
              <a:lnSpc>
                <a:spcPct val="120000"/>
              </a:lnSpc>
            </a:pPr>
            <a:r>
              <a:rPr lang="en-US" altLang="zh-TW" sz="2000" dirty="0"/>
              <a:t>X1/1/1	</a:t>
            </a:r>
            <a:r>
              <a:rPr lang="zh-TW" altLang="en-US" sz="2000" dirty="0"/>
              <a:t>持有供交易金融資產－認股證	</a:t>
            </a:r>
            <a:r>
              <a:rPr lang="en-US" altLang="zh-TW" sz="2000" dirty="0" smtClean="0"/>
              <a:t>		  50,000</a:t>
            </a:r>
            <a:r>
              <a:rPr lang="en-US" altLang="zh-TW" sz="2000" dirty="0"/>
              <a:t>	</a:t>
            </a:r>
          </a:p>
          <a:p>
            <a:pPr>
              <a:lnSpc>
                <a:spcPct val="120000"/>
              </a:lnSpc>
            </a:pPr>
            <a:r>
              <a:rPr lang="en-US" altLang="zh-TW" sz="2000" dirty="0"/>
              <a:t>	</a:t>
            </a:r>
            <a:r>
              <a:rPr lang="zh-TW" altLang="en-US" sz="2000" dirty="0"/>
              <a:t>按攤銷後成本衡量之金融資產－公司債	</a:t>
            </a:r>
            <a:r>
              <a:rPr lang="en-US" altLang="zh-TW" sz="2000" dirty="0" smtClean="0"/>
              <a:t>	952,850</a:t>
            </a:r>
            <a:r>
              <a:rPr lang="en-US" altLang="zh-TW" sz="2000" dirty="0"/>
              <a:t>	</a:t>
            </a:r>
          </a:p>
          <a:p>
            <a:pPr>
              <a:lnSpc>
                <a:spcPct val="120000"/>
              </a:lnSpc>
            </a:pPr>
            <a:r>
              <a:rPr lang="en-US" altLang="zh-TW" sz="2000" dirty="0"/>
              <a:t>	</a:t>
            </a:r>
            <a:r>
              <a:rPr lang="zh-TW" altLang="en-US" sz="2000" dirty="0"/>
              <a:t>手 </a:t>
            </a:r>
            <a:r>
              <a:rPr lang="zh-TW" altLang="en-US" sz="2000" dirty="0" smtClean="0"/>
              <a:t> 續  費</a:t>
            </a:r>
            <a:r>
              <a:rPr lang="en-US" altLang="zh-TW" sz="2000" dirty="0" smtClean="0"/>
              <a:t>			</a:t>
            </a:r>
            <a:r>
              <a:rPr lang="en-US" altLang="zh-TW" sz="2000" dirty="0"/>
              <a:t> </a:t>
            </a:r>
            <a:r>
              <a:rPr lang="en-US" altLang="zh-TW" sz="2000" dirty="0" smtClean="0"/>
              <a:t>                                   150</a:t>
            </a:r>
            <a:r>
              <a:rPr lang="en-US" altLang="zh-TW" sz="2000" dirty="0"/>
              <a:t>	</a:t>
            </a:r>
          </a:p>
          <a:p>
            <a:pPr>
              <a:lnSpc>
                <a:spcPct val="120000"/>
              </a:lnSpc>
            </a:pPr>
            <a:r>
              <a:rPr lang="en-US" altLang="zh-TW" sz="2000" dirty="0"/>
              <a:t>	</a:t>
            </a:r>
            <a:r>
              <a:rPr lang="zh-TW" altLang="en-US" sz="2000" dirty="0"/>
              <a:t>　　現　　金		</a:t>
            </a:r>
            <a:r>
              <a:rPr lang="en-US" altLang="zh-TW" sz="2000" dirty="0" smtClean="0"/>
              <a:t>				1,003,000</a:t>
            </a:r>
            <a:endParaRPr lang="en-US" altLang="zh-TW" sz="2000" dirty="0"/>
          </a:p>
          <a:p>
            <a:pPr>
              <a:lnSpc>
                <a:spcPct val="120000"/>
              </a:lnSpc>
            </a:pPr>
            <a:r>
              <a:rPr lang="en-US" altLang="zh-TW" sz="2000" dirty="0"/>
              <a:t>	</a:t>
            </a:r>
            <a:r>
              <a:rPr lang="zh-TW" altLang="en-US" sz="2000" b="1" dirty="0" smtClean="0"/>
              <a:t>公司債</a:t>
            </a:r>
            <a:r>
              <a:rPr lang="zh-TW" altLang="en-US" sz="2000" b="1" dirty="0"/>
              <a:t>之有效利率為</a:t>
            </a:r>
            <a:r>
              <a:rPr lang="en-US" altLang="zh-TW" sz="2000" b="1" dirty="0"/>
              <a:t>4.724%</a:t>
            </a:r>
            <a:r>
              <a:rPr lang="zh-TW" altLang="en-US" sz="2000" b="1" dirty="0"/>
              <a:t>。</a:t>
            </a:r>
            <a:r>
              <a:rPr lang="zh-TW" altLang="en-US" sz="2000" dirty="0"/>
              <a:t>		</a:t>
            </a:r>
          </a:p>
          <a:p>
            <a:pPr>
              <a:lnSpc>
                <a:spcPct val="120000"/>
              </a:lnSpc>
            </a:pPr>
            <a:r>
              <a:rPr lang="en-US" altLang="zh-TW" sz="2000" dirty="0" smtClean="0"/>
              <a:t>X1/12/31</a:t>
            </a:r>
            <a:r>
              <a:rPr lang="zh-TW" altLang="en-US" sz="2000" dirty="0" smtClean="0"/>
              <a:t>持有</a:t>
            </a:r>
            <a:r>
              <a:rPr lang="zh-TW" altLang="en-US" sz="2000" dirty="0"/>
              <a:t>供交易金融資產－認股</a:t>
            </a:r>
            <a:r>
              <a:rPr lang="zh-TW" altLang="en-US" sz="2000" dirty="0" smtClean="0"/>
              <a:t>證</a:t>
            </a:r>
            <a:r>
              <a:rPr lang="zh-TW" altLang="en-US" sz="2000" dirty="0"/>
              <a:t>	</a:t>
            </a:r>
            <a:r>
              <a:rPr lang="en-US" altLang="zh-TW" sz="2000" dirty="0" smtClean="0"/>
              <a:t>		  20,000</a:t>
            </a:r>
            <a:r>
              <a:rPr lang="en-US" altLang="zh-TW" sz="2000" dirty="0"/>
              <a:t>	</a:t>
            </a:r>
          </a:p>
          <a:p>
            <a:pPr>
              <a:lnSpc>
                <a:spcPct val="120000"/>
              </a:lnSpc>
            </a:pPr>
            <a:r>
              <a:rPr lang="en-US" altLang="zh-TW" sz="2000" dirty="0"/>
              <a:t>	</a:t>
            </a:r>
            <a:r>
              <a:rPr lang="zh-TW" altLang="en-US" sz="2000" dirty="0"/>
              <a:t>　　持有供交易金融資產</a:t>
            </a:r>
            <a:r>
              <a:rPr lang="zh-TW" altLang="en-US" sz="2000" dirty="0" smtClean="0"/>
              <a:t>損益［</a:t>
            </a:r>
            <a:r>
              <a:rPr lang="en-US" altLang="zh-TW" sz="2000" dirty="0" smtClean="0"/>
              <a:t>($</a:t>
            </a:r>
            <a:r>
              <a:rPr lang="en-US" altLang="zh-TW" sz="2000" dirty="0"/>
              <a:t>7</a:t>
            </a:r>
            <a:r>
              <a:rPr lang="zh-TW" altLang="en-US" sz="2000" dirty="0"/>
              <a:t>－</a:t>
            </a:r>
            <a:r>
              <a:rPr lang="en-US" altLang="zh-TW" sz="2000" dirty="0"/>
              <a:t>$5)×10,000</a:t>
            </a:r>
            <a:r>
              <a:rPr lang="zh-TW" altLang="en-US" sz="2000" dirty="0" smtClean="0"/>
              <a:t>］</a:t>
            </a:r>
            <a:r>
              <a:rPr lang="en-US" altLang="zh-TW" sz="2000" dirty="0" smtClean="0"/>
              <a:t>	     20,000</a:t>
            </a:r>
            <a:endParaRPr lang="en-US" altLang="zh-TW" sz="2000" dirty="0"/>
          </a:p>
          <a:p>
            <a:pPr>
              <a:lnSpc>
                <a:spcPct val="120000"/>
              </a:lnSpc>
            </a:pPr>
            <a:r>
              <a:rPr lang="zh-TW" altLang="en-US" sz="2000" b="1" dirty="0" smtClean="0"/>
              <a:t>持有</a:t>
            </a:r>
            <a:r>
              <a:rPr lang="zh-TW" altLang="en-US" sz="2000" b="1" dirty="0"/>
              <a:t>供交易之衍生工具沒有必要設評價科目，因為非選擇權類衍生工具無原始成本，選擇權類衍生工具原始成本相較於非衍生工具亦很低。</a:t>
            </a:r>
          </a:p>
          <a:p>
            <a:pPr>
              <a:lnSpc>
                <a:spcPct val="120000"/>
              </a:lnSpc>
            </a:pPr>
            <a:r>
              <a:rPr lang="zh-TW" altLang="en-US" sz="2000" dirty="0"/>
              <a:t>	現　　金</a:t>
            </a:r>
            <a:r>
              <a:rPr lang="en-US" altLang="zh-TW" sz="2000" dirty="0"/>
              <a:t>($1,000,000×3%)	</a:t>
            </a:r>
            <a:r>
              <a:rPr lang="en-US" altLang="zh-TW" sz="2000" dirty="0" smtClean="0"/>
              <a:t>		  30,000</a:t>
            </a:r>
            <a:r>
              <a:rPr lang="en-US" altLang="zh-TW" sz="2000" dirty="0"/>
              <a:t>	</a:t>
            </a:r>
          </a:p>
          <a:p>
            <a:pPr>
              <a:lnSpc>
                <a:spcPct val="120000"/>
              </a:lnSpc>
            </a:pPr>
            <a:r>
              <a:rPr lang="en-US" altLang="zh-TW" sz="2000" dirty="0"/>
              <a:t>	</a:t>
            </a:r>
            <a:r>
              <a:rPr lang="zh-TW" altLang="en-US" sz="2000" dirty="0"/>
              <a:t>按攤銷後成本衡量之金融資產－公司債	</a:t>
            </a:r>
            <a:r>
              <a:rPr lang="en-US" altLang="zh-TW" sz="2000" dirty="0" smtClean="0"/>
              <a:t>	</a:t>
            </a:r>
            <a:r>
              <a:rPr lang="en-US" altLang="zh-TW" sz="2000" dirty="0"/>
              <a:t> </a:t>
            </a:r>
            <a:r>
              <a:rPr lang="en-US" altLang="zh-TW" sz="2000" dirty="0" smtClean="0"/>
              <a:t> 15,013</a:t>
            </a:r>
            <a:endParaRPr lang="en-US" altLang="zh-TW" sz="2000" dirty="0"/>
          </a:p>
          <a:p>
            <a:pPr>
              <a:lnSpc>
                <a:spcPct val="120000"/>
              </a:lnSpc>
            </a:pPr>
            <a:r>
              <a:rPr lang="en-US" altLang="zh-TW" sz="2000" dirty="0"/>
              <a:t>	</a:t>
            </a:r>
            <a:r>
              <a:rPr lang="zh-TW" altLang="en-US" sz="2000" dirty="0"/>
              <a:t>　　利息收入</a:t>
            </a:r>
            <a:r>
              <a:rPr lang="en-US" altLang="zh-TW" sz="2000" dirty="0"/>
              <a:t>($952,850×4.724%)		</a:t>
            </a:r>
            <a:r>
              <a:rPr lang="en-US" altLang="zh-TW" sz="2000" dirty="0" smtClean="0"/>
              <a:t>		     45,013</a:t>
            </a:r>
            <a:endParaRPr lang="en-US" altLang="zh-TW" sz="2000" dirty="0"/>
          </a:p>
          <a:p>
            <a:pPr>
              <a:lnSpc>
                <a:spcPct val="120000"/>
              </a:lnSpc>
            </a:pPr>
            <a:r>
              <a:rPr lang="en-US" altLang="zh-TW" sz="2000" dirty="0"/>
              <a:t>	</a:t>
            </a:r>
            <a:r>
              <a:rPr lang="zh-TW" altLang="en-US" sz="2000" dirty="0"/>
              <a:t>		</a:t>
            </a:r>
          </a:p>
          <a:p>
            <a:pPr>
              <a:lnSpc>
                <a:spcPct val="120000"/>
              </a:lnSpc>
            </a:pPr>
            <a:endParaRPr lang="zh-TW" altLang="en-US" sz="2000" dirty="0"/>
          </a:p>
        </p:txBody>
      </p:sp>
    </p:spTree>
    <p:extLst>
      <p:ext uri="{BB962C8B-B14F-4D97-AF65-F5344CB8AC3E}">
        <p14:creationId xmlns:p14="http://schemas.microsoft.com/office/powerpoint/2010/main" val="2298532708"/>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4000" y="1196752"/>
            <a:ext cx="8856000" cy="1827616"/>
          </a:xfrm>
          <a:prstGeom prst="rect">
            <a:avLst/>
          </a:prstGeom>
        </p:spPr>
        <p:txBody>
          <a:bodyPr>
            <a:spAutoFit/>
          </a:bodyPr>
          <a:lstStyle/>
          <a:p>
            <a:pPr>
              <a:lnSpc>
                <a:spcPct val="120000"/>
              </a:lnSpc>
            </a:pPr>
            <a:r>
              <a:rPr lang="zh-TW" altLang="en-US" sz="2400" dirty="0"/>
              <a:t>假設</a:t>
            </a:r>
            <a:r>
              <a:rPr lang="en-US" altLang="zh-TW" sz="2400" dirty="0"/>
              <a:t>X2</a:t>
            </a:r>
            <a:r>
              <a:rPr lang="zh-TW" altLang="en-US" sz="2400" dirty="0"/>
              <a:t>年</a:t>
            </a:r>
            <a:r>
              <a:rPr lang="en-US" altLang="zh-TW" sz="2400" dirty="0"/>
              <a:t>7</a:t>
            </a:r>
            <a:r>
              <a:rPr lang="zh-TW" altLang="en-US" sz="2400" dirty="0"/>
              <a:t>月</a:t>
            </a:r>
            <a:r>
              <a:rPr lang="en-US" altLang="zh-TW" sz="2400" dirty="0"/>
              <a:t>1</a:t>
            </a:r>
            <a:r>
              <a:rPr lang="zh-TW" altLang="en-US" sz="2400" dirty="0"/>
              <a:t>日秀朗公司執行認股權，當時木新公司普通股每股市價</a:t>
            </a:r>
            <a:r>
              <a:rPr lang="en-US" altLang="zh-TW" sz="2400" dirty="0"/>
              <a:t>$31</a:t>
            </a:r>
            <a:r>
              <a:rPr lang="zh-TW" altLang="en-US" sz="2400" dirty="0"/>
              <a:t>，認股證之公允價值為每單位</a:t>
            </a:r>
            <a:r>
              <a:rPr lang="en-US" altLang="zh-TW" sz="2400" dirty="0"/>
              <a:t>$6</a:t>
            </a:r>
            <a:r>
              <a:rPr lang="zh-TW" altLang="en-US" sz="2400" dirty="0"/>
              <a:t>（註：理論上認股證之公允價值等於普通股市價減去認購價格</a:t>
            </a:r>
            <a:r>
              <a:rPr lang="en-US" altLang="zh-TW" sz="2400" dirty="0"/>
              <a:t>$25</a:t>
            </a:r>
            <a:r>
              <a:rPr lang="zh-TW" altLang="en-US" sz="2400" dirty="0"/>
              <a:t>）。認購股票分類為「透過損益按公允價值衡量之金融資產」。分錄為如下：</a:t>
            </a:r>
          </a:p>
        </p:txBody>
      </p:sp>
      <p:sp>
        <p:nvSpPr>
          <p:cNvPr id="5" name="矩形 4"/>
          <p:cNvSpPr/>
          <p:nvPr/>
        </p:nvSpPr>
        <p:spPr>
          <a:xfrm>
            <a:off x="144000" y="3024174"/>
            <a:ext cx="8856000" cy="2277034"/>
          </a:xfrm>
          <a:prstGeom prst="rect">
            <a:avLst/>
          </a:prstGeom>
        </p:spPr>
        <p:txBody>
          <a:bodyPr>
            <a:spAutoFit/>
          </a:bodyPr>
          <a:lstStyle/>
          <a:p>
            <a:pPr>
              <a:lnSpc>
                <a:spcPct val="120000"/>
              </a:lnSpc>
            </a:pPr>
            <a:r>
              <a:rPr lang="en-US" altLang="zh-TW" sz="2000" dirty="0"/>
              <a:t>X2/ 7/ 1	</a:t>
            </a:r>
            <a:r>
              <a:rPr lang="zh-TW" altLang="en-US" sz="2000" dirty="0"/>
              <a:t>持有供交易金融資產損益［</a:t>
            </a:r>
            <a:r>
              <a:rPr lang="en-US" altLang="zh-TW" sz="2000" dirty="0"/>
              <a:t>($6</a:t>
            </a:r>
            <a:r>
              <a:rPr lang="zh-TW" altLang="en-US" sz="2000" dirty="0"/>
              <a:t>－</a:t>
            </a:r>
            <a:r>
              <a:rPr lang="en-US" altLang="zh-TW" sz="2000" dirty="0"/>
              <a:t>$7)×10,000</a:t>
            </a:r>
            <a:r>
              <a:rPr lang="zh-TW" altLang="en-US" sz="2000" dirty="0"/>
              <a:t>］	</a:t>
            </a:r>
            <a:r>
              <a:rPr lang="zh-TW" altLang="en-US" sz="2000" dirty="0" smtClean="0"/>
              <a:t>  </a:t>
            </a:r>
            <a:r>
              <a:rPr lang="en-US" altLang="zh-TW" sz="2000" dirty="0" smtClean="0"/>
              <a:t>10,000</a:t>
            </a:r>
            <a:r>
              <a:rPr lang="en-US" altLang="zh-TW" sz="2000" dirty="0"/>
              <a:t>	</a:t>
            </a:r>
          </a:p>
          <a:p>
            <a:pPr>
              <a:lnSpc>
                <a:spcPct val="120000"/>
              </a:lnSpc>
            </a:pPr>
            <a:r>
              <a:rPr lang="en-US" altLang="zh-TW" sz="2000" dirty="0"/>
              <a:t>	</a:t>
            </a:r>
            <a:r>
              <a:rPr lang="zh-TW" altLang="en-US" sz="2000" dirty="0"/>
              <a:t>　　持有供交易金融資產－認股證	</a:t>
            </a:r>
            <a:r>
              <a:rPr lang="en-US" altLang="zh-TW" sz="2000" dirty="0" smtClean="0"/>
              <a:t>		  10,000</a:t>
            </a:r>
            <a:endParaRPr lang="en-US" altLang="zh-TW" sz="2000" dirty="0"/>
          </a:p>
          <a:p>
            <a:pPr>
              <a:lnSpc>
                <a:spcPct val="120000"/>
              </a:lnSpc>
            </a:pPr>
            <a:r>
              <a:rPr lang="en-US" altLang="zh-TW" sz="2000" dirty="0"/>
              <a:t>	</a:t>
            </a:r>
            <a:r>
              <a:rPr lang="zh-TW" altLang="en-US" sz="2000" dirty="0" smtClean="0"/>
              <a:t>透過</a:t>
            </a:r>
            <a:r>
              <a:rPr lang="zh-TW" altLang="en-US" sz="2000" dirty="0"/>
              <a:t>損益按公允價值衡量之金融資產－股票	</a:t>
            </a:r>
            <a:r>
              <a:rPr lang="en-US" altLang="zh-TW" sz="2000" dirty="0"/>
              <a:t>310,000	</a:t>
            </a:r>
          </a:p>
          <a:p>
            <a:pPr>
              <a:lnSpc>
                <a:spcPct val="120000"/>
              </a:lnSpc>
            </a:pPr>
            <a:r>
              <a:rPr lang="en-US" altLang="zh-TW" sz="2000" dirty="0"/>
              <a:t>	</a:t>
            </a:r>
            <a:r>
              <a:rPr lang="zh-TW" altLang="en-US" sz="2000" dirty="0"/>
              <a:t>　　持有供交易金融資產－認股證		</a:t>
            </a:r>
            <a:r>
              <a:rPr lang="en-US" altLang="zh-TW" sz="2000" dirty="0" smtClean="0"/>
              <a:t>	  60,000</a:t>
            </a:r>
            <a:endParaRPr lang="en-US" altLang="zh-TW" sz="2000" dirty="0"/>
          </a:p>
          <a:p>
            <a:pPr>
              <a:lnSpc>
                <a:spcPct val="120000"/>
              </a:lnSpc>
            </a:pPr>
            <a:r>
              <a:rPr lang="en-US" altLang="zh-TW" sz="2000" dirty="0"/>
              <a:t>	</a:t>
            </a:r>
            <a:r>
              <a:rPr lang="zh-TW" altLang="en-US" sz="2000" dirty="0"/>
              <a:t>　　現　　金		</a:t>
            </a:r>
            <a:r>
              <a:rPr lang="en-US" altLang="zh-TW" sz="2000" dirty="0" smtClean="0"/>
              <a:t>				250,000</a:t>
            </a:r>
            <a:endParaRPr lang="en-US" altLang="zh-TW" sz="2000" dirty="0"/>
          </a:p>
          <a:p>
            <a:pPr>
              <a:lnSpc>
                <a:spcPct val="120000"/>
              </a:lnSpc>
            </a:pPr>
            <a:r>
              <a:rPr lang="en-US" altLang="zh-TW" sz="2000" dirty="0"/>
              <a:t>	</a:t>
            </a:r>
            <a:r>
              <a:rPr lang="zh-TW" altLang="en-US" sz="2000" b="1" dirty="0" smtClean="0"/>
              <a:t>註</a:t>
            </a:r>
            <a:r>
              <a:rPr lang="zh-TW" altLang="en-US" sz="2000" b="1" dirty="0"/>
              <a:t>：認股證帳面金額調整到公允價值後，認購時不會產生損益）。</a:t>
            </a:r>
          </a:p>
        </p:txBody>
      </p:sp>
    </p:spTree>
    <p:extLst>
      <p:ext uri="{BB962C8B-B14F-4D97-AF65-F5344CB8AC3E}">
        <p14:creationId xmlns:p14="http://schemas.microsoft.com/office/powerpoint/2010/main" val="3102718644"/>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25538"/>
            <a:ext cx="8363272" cy="863600"/>
          </a:xfrm>
        </p:spPr>
        <p:txBody>
          <a:bodyPr/>
          <a:lstStyle/>
          <a:p>
            <a:r>
              <a:rPr lang="zh-TW" altLang="en-US" dirty="0"/>
              <a:t>釋例</a:t>
            </a:r>
            <a:r>
              <a:rPr lang="en-US" altLang="zh-TW" dirty="0"/>
              <a:t>20</a:t>
            </a:r>
            <a:r>
              <a:rPr lang="zh-TW" altLang="en-US" dirty="0"/>
              <a:t>：透過損益按公允價值衡量之金融</a:t>
            </a:r>
            <a:r>
              <a:rPr lang="zh-TW" altLang="en-US" dirty="0" smtClean="0"/>
              <a:t>資產</a:t>
            </a:r>
            <a:r>
              <a:rPr lang="en-US" altLang="zh-TW" dirty="0" smtClean="0"/>
              <a:t/>
            </a:r>
            <a:br>
              <a:rPr lang="en-US" altLang="zh-TW" dirty="0" smtClean="0"/>
            </a:br>
            <a:r>
              <a:rPr lang="en-US" altLang="zh-TW" dirty="0"/>
              <a:t> </a:t>
            </a:r>
            <a:r>
              <a:rPr lang="en-US" altLang="zh-TW" dirty="0" smtClean="0"/>
              <a:t>               </a:t>
            </a:r>
            <a:r>
              <a:rPr lang="zh-TW" altLang="en-US" dirty="0" smtClean="0"/>
              <a:t>─</a:t>
            </a:r>
            <a:r>
              <a:rPr lang="zh-TW" altLang="en-US" dirty="0"/>
              <a:t>─可轉債</a:t>
            </a:r>
          </a:p>
        </p:txBody>
      </p:sp>
      <p:sp>
        <p:nvSpPr>
          <p:cNvPr id="3" name="內容版面配置區 2"/>
          <p:cNvSpPr>
            <a:spLocks noGrp="1"/>
          </p:cNvSpPr>
          <p:nvPr>
            <p:ph idx="1"/>
          </p:nvPr>
        </p:nvSpPr>
        <p:spPr>
          <a:xfrm>
            <a:off x="144000" y="1989138"/>
            <a:ext cx="8856000" cy="4608214"/>
          </a:xfrm>
        </p:spPr>
        <p:txBody>
          <a:bodyPr/>
          <a:lstStyle/>
          <a:p>
            <a:pPr marL="0" indent="0">
              <a:buNone/>
            </a:pPr>
            <a:r>
              <a:rPr lang="en-US" altLang="zh-TW" sz="2000" dirty="0"/>
              <a:t>A</a:t>
            </a:r>
            <a:r>
              <a:rPr lang="zh-TW" altLang="en-US" sz="2000" dirty="0"/>
              <a:t>公司於</a:t>
            </a:r>
            <a:r>
              <a:rPr lang="en-US" altLang="zh-TW" sz="2000" dirty="0"/>
              <a:t>X1</a:t>
            </a:r>
            <a:r>
              <a:rPr lang="zh-TW" altLang="en-US" sz="2000" dirty="0"/>
              <a:t>年</a:t>
            </a:r>
            <a:r>
              <a:rPr lang="en-US" altLang="zh-TW" sz="2000" dirty="0"/>
              <a:t>1</a:t>
            </a:r>
            <a:r>
              <a:rPr lang="zh-TW" altLang="en-US" sz="2000" dirty="0"/>
              <a:t>月</a:t>
            </a:r>
            <a:r>
              <a:rPr lang="en-US" altLang="zh-TW" sz="2000" dirty="0"/>
              <a:t>1</a:t>
            </a:r>
            <a:r>
              <a:rPr lang="zh-TW" altLang="en-US" sz="2000" dirty="0"/>
              <a:t>日以</a:t>
            </a:r>
            <a:r>
              <a:rPr lang="en-US" altLang="zh-TW" sz="2000" dirty="0"/>
              <a:t>$1,000,000</a:t>
            </a:r>
            <a:r>
              <a:rPr lang="zh-TW" altLang="en-US" sz="2000" dirty="0"/>
              <a:t>價格買入可轉換公司債</a:t>
            </a:r>
            <a:r>
              <a:rPr lang="en-US" altLang="zh-TW" sz="2000" dirty="0"/>
              <a:t>1,000</a:t>
            </a:r>
            <a:r>
              <a:rPr lang="zh-TW" altLang="en-US" sz="2000" dirty="0"/>
              <a:t>張，每張面額</a:t>
            </a:r>
            <a:r>
              <a:rPr lang="en-US" altLang="zh-TW" sz="2000" dirty="0"/>
              <a:t>$1,000</a:t>
            </a:r>
            <a:r>
              <a:rPr lang="zh-TW" altLang="en-US" sz="2000" dirty="0"/>
              <a:t>，三年到期（</a:t>
            </a:r>
            <a:r>
              <a:rPr lang="en-US" altLang="zh-TW" sz="2000" dirty="0"/>
              <a:t>X3</a:t>
            </a:r>
            <a:r>
              <a:rPr lang="zh-TW" altLang="en-US" sz="2000" dirty="0"/>
              <a:t>年</a:t>
            </a:r>
            <a:r>
              <a:rPr lang="en-US" altLang="zh-TW" sz="2000" dirty="0"/>
              <a:t>12</a:t>
            </a:r>
            <a:r>
              <a:rPr lang="zh-TW" altLang="en-US" sz="2000" dirty="0"/>
              <a:t>月</a:t>
            </a:r>
            <a:r>
              <a:rPr lang="en-US" altLang="zh-TW" sz="2000" dirty="0"/>
              <a:t>31</a:t>
            </a:r>
            <a:r>
              <a:rPr lang="zh-TW" altLang="en-US" sz="2000" dirty="0"/>
              <a:t>日），票面附息</a:t>
            </a:r>
            <a:r>
              <a:rPr lang="en-US" altLang="zh-TW" sz="2000" dirty="0"/>
              <a:t>6%</a:t>
            </a:r>
            <a:r>
              <a:rPr lang="zh-TW" altLang="en-US" sz="2000" dirty="0"/>
              <a:t>，每年底付息，發行期間持有人可隨時以每面額</a:t>
            </a:r>
            <a:r>
              <a:rPr lang="en-US" altLang="zh-TW" sz="2000" dirty="0"/>
              <a:t>$1,000</a:t>
            </a:r>
            <a:r>
              <a:rPr lang="zh-TW" altLang="en-US" sz="2000" dirty="0"/>
              <a:t>公司債轉換成發行公司的普通股</a:t>
            </a:r>
            <a:r>
              <a:rPr lang="en-US" altLang="zh-TW" sz="2000" dirty="0"/>
              <a:t>25</a:t>
            </a:r>
            <a:r>
              <a:rPr lang="zh-TW" altLang="en-US" sz="2000" dirty="0"/>
              <a:t>股。</a:t>
            </a:r>
            <a:r>
              <a:rPr lang="en-US" altLang="zh-TW" sz="2000" dirty="0"/>
              <a:t>A</a:t>
            </a:r>
            <a:r>
              <a:rPr lang="zh-TW" altLang="en-US" sz="2000" dirty="0"/>
              <a:t>公司另支付手續費</a:t>
            </a:r>
            <a:r>
              <a:rPr lang="en-US" altLang="zh-TW" sz="2000" dirty="0"/>
              <a:t>$1,000</a:t>
            </a:r>
            <a:r>
              <a:rPr lang="zh-TW" altLang="en-US" sz="2000" dirty="0"/>
              <a:t>。</a:t>
            </a:r>
          </a:p>
          <a:p>
            <a:pPr marL="0" indent="0">
              <a:buNone/>
            </a:pPr>
            <a:r>
              <a:rPr lang="zh-TW" altLang="en-US" sz="2000" dirty="0" smtClean="0"/>
              <a:t>該</a:t>
            </a:r>
            <a:r>
              <a:rPr lang="zh-TW" altLang="en-US" sz="2000" dirty="0"/>
              <a:t>可轉換公司債在</a:t>
            </a:r>
            <a:r>
              <a:rPr lang="en-US" altLang="zh-TW" sz="2000" dirty="0"/>
              <a:t>X1</a:t>
            </a:r>
            <a:r>
              <a:rPr lang="zh-TW" altLang="en-US" sz="2000" dirty="0"/>
              <a:t>年</a:t>
            </a:r>
            <a:r>
              <a:rPr lang="en-US" altLang="zh-TW" sz="2000" dirty="0"/>
              <a:t>12</a:t>
            </a:r>
            <a:r>
              <a:rPr lang="zh-TW" altLang="en-US" sz="2000" dirty="0"/>
              <a:t>月</a:t>
            </a:r>
            <a:r>
              <a:rPr lang="en-US" altLang="zh-TW" sz="2000" dirty="0"/>
              <a:t>31</a:t>
            </a:r>
            <a:r>
              <a:rPr lang="zh-TW" altLang="en-US" sz="2000" dirty="0"/>
              <a:t>日之市價為</a:t>
            </a:r>
            <a:r>
              <a:rPr lang="en-US" altLang="zh-TW" sz="2000" dirty="0"/>
              <a:t>$1,050,000</a:t>
            </a:r>
            <a:r>
              <a:rPr lang="zh-TW" altLang="en-US" sz="2000" dirty="0" smtClean="0"/>
              <a:t>。</a:t>
            </a:r>
            <a:endParaRPr lang="en-US" altLang="zh-TW" sz="2000" dirty="0" smtClean="0"/>
          </a:p>
          <a:p>
            <a:pPr marL="0" indent="0">
              <a:buNone/>
            </a:pPr>
            <a:r>
              <a:rPr lang="zh-TW" altLang="en-US" sz="2000" dirty="0" smtClean="0"/>
              <a:t>假設</a:t>
            </a:r>
            <a:r>
              <a:rPr lang="zh-TW" altLang="en-US" sz="2000" dirty="0"/>
              <a:t>三種情況：</a:t>
            </a:r>
          </a:p>
          <a:p>
            <a:pPr marL="0" indent="0">
              <a:buNone/>
            </a:pPr>
            <a:r>
              <a:rPr lang="zh-TW" altLang="en-US" sz="2000" b="1" dirty="0">
                <a:solidFill>
                  <a:srgbClr val="0070C0"/>
                </a:solidFill>
              </a:rPr>
              <a:t>情況一：</a:t>
            </a:r>
            <a:r>
              <a:rPr lang="en-US" altLang="zh-TW" sz="2000" dirty="0"/>
              <a:t>A</a:t>
            </a:r>
            <a:r>
              <a:rPr lang="zh-TW" altLang="en-US" sz="2000" dirty="0"/>
              <a:t>公司於</a:t>
            </a:r>
            <a:r>
              <a:rPr lang="en-US" altLang="zh-TW" sz="2000" dirty="0"/>
              <a:t>X2</a:t>
            </a:r>
            <a:r>
              <a:rPr lang="zh-TW" altLang="en-US" sz="2000" dirty="0"/>
              <a:t>年</a:t>
            </a:r>
            <a:r>
              <a:rPr lang="en-US" altLang="zh-TW" sz="2000" dirty="0"/>
              <a:t>1</a:t>
            </a:r>
            <a:r>
              <a:rPr lang="zh-TW" altLang="en-US" sz="2000" dirty="0"/>
              <a:t>月</a:t>
            </a:r>
            <a:r>
              <a:rPr lang="en-US" altLang="zh-TW" sz="2000" dirty="0"/>
              <a:t>1</a:t>
            </a:r>
            <a:r>
              <a:rPr lang="zh-TW" altLang="en-US" sz="2000" dirty="0"/>
              <a:t>日將該公債以</a:t>
            </a:r>
            <a:r>
              <a:rPr lang="en-US" altLang="zh-TW" sz="2000" dirty="0"/>
              <a:t>$1,050,000</a:t>
            </a:r>
            <a:r>
              <a:rPr lang="zh-TW" altLang="en-US" sz="2000" dirty="0"/>
              <a:t>價格賣出，另支付交易成本</a:t>
            </a:r>
            <a:r>
              <a:rPr lang="en-US" altLang="zh-TW" sz="2000" dirty="0"/>
              <a:t>$1,050</a:t>
            </a:r>
            <a:r>
              <a:rPr lang="zh-TW" altLang="en-US" sz="2000" dirty="0" smtClean="0"/>
              <a:t>。</a:t>
            </a:r>
            <a:endParaRPr lang="zh-TW" altLang="en-US" sz="2000" dirty="0"/>
          </a:p>
          <a:p>
            <a:pPr marL="0" indent="0">
              <a:buNone/>
            </a:pPr>
            <a:r>
              <a:rPr lang="zh-TW" altLang="en-US" sz="2000" b="1" dirty="0">
                <a:solidFill>
                  <a:srgbClr val="0070C0"/>
                </a:solidFill>
              </a:rPr>
              <a:t>情況二：</a:t>
            </a:r>
            <a:r>
              <a:rPr lang="en-US" altLang="zh-TW" sz="2000" dirty="0"/>
              <a:t>A</a:t>
            </a:r>
            <a:r>
              <a:rPr lang="zh-TW" altLang="en-US" sz="2000" dirty="0"/>
              <a:t>公司於</a:t>
            </a:r>
            <a:r>
              <a:rPr lang="en-US" altLang="zh-TW" sz="2000" dirty="0"/>
              <a:t>X2</a:t>
            </a:r>
            <a:r>
              <a:rPr lang="zh-TW" altLang="en-US" sz="2000" dirty="0"/>
              <a:t>年</a:t>
            </a:r>
            <a:r>
              <a:rPr lang="en-US" altLang="zh-TW" sz="2000" dirty="0"/>
              <a:t>1</a:t>
            </a:r>
            <a:r>
              <a:rPr lang="zh-TW" altLang="en-US" sz="2000" dirty="0"/>
              <a:t>月</a:t>
            </a:r>
            <a:r>
              <a:rPr lang="en-US" altLang="zh-TW" sz="2000" dirty="0"/>
              <a:t>1</a:t>
            </a:r>
            <a:r>
              <a:rPr lang="zh-TW" altLang="en-US" sz="2000" dirty="0"/>
              <a:t>日將該公司債提出轉換，當日發行公普通股每股市價為</a:t>
            </a:r>
            <a:r>
              <a:rPr lang="en-US" altLang="zh-TW" sz="2000" dirty="0"/>
              <a:t>$42</a:t>
            </a:r>
            <a:r>
              <a:rPr lang="zh-TW" altLang="en-US" sz="2000" dirty="0"/>
              <a:t>。</a:t>
            </a:r>
          </a:p>
          <a:p>
            <a:pPr marL="0" indent="0">
              <a:buNone/>
            </a:pPr>
            <a:r>
              <a:rPr lang="zh-TW" altLang="en-US" sz="2000" b="1" dirty="0">
                <a:solidFill>
                  <a:srgbClr val="0070C0"/>
                </a:solidFill>
              </a:rPr>
              <a:t>情況三：</a:t>
            </a:r>
            <a:r>
              <a:rPr lang="zh-TW" altLang="en-US" sz="2000" dirty="0"/>
              <a:t>發行公司於</a:t>
            </a:r>
            <a:r>
              <a:rPr lang="en-US" altLang="zh-TW" sz="2000" dirty="0"/>
              <a:t>X1</a:t>
            </a:r>
            <a:r>
              <a:rPr lang="zh-TW" altLang="en-US" sz="2000" dirty="0"/>
              <a:t>年</a:t>
            </a:r>
            <a:r>
              <a:rPr lang="en-US" altLang="zh-TW" sz="2000" dirty="0"/>
              <a:t>12</a:t>
            </a:r>
            <a:r>
              <a:rPr lang="zh-TW" altLang="en-US" sz="2000" dirty="0"/>
              <a:t>月</a:t>
            </a:r>
            <a:r>
              <a:rPr lang="en-US" altLang="zh-TW" sz="2000" dirty="0"/>
              <a:t>31</a:t>
            </a:r>
            <a:r>
              <a:rPr lang="zh-TW" altLang="en-US" sz="2000" dirty="0"/>
              <a:t>日宣佈，為鼓勵持有人轉換，自</a:t>
            </a:r>
            <a:r>
              <a:rPr lang="en-US" altLang="zh-TW" sz="2000" dirty="0"/>
              <a:t>X2</a:t>
            </a:r>
            <a:r>
              <a:rPr lang="zh-TW" altLang="en-US" sz="2000" dirty="0"/>
              <a:t>年</a:t>
            </a:r>
            <a:r>
              <a:rPr lang="en-US" altLang="zh-TW" sz="2000" dirty="0"/>
              <a:t>1</a:t>
            </a:r>
            <a:r>
              <a:rPr lang="zh-TW" altLang="en-US" sz="2000" dirty="0"/>
              <a:t>月</a:t>
            </a:r>
            <a:r>
              <a:rPr lang="en-US" altLang="zh-TW" sz="2000" dirty="0"/>
              <a:t>1</a:t>
            </a:r>
            <a:r>
              <a:rPr lang="zh-TW" altLang="en-US" sz="2000" dirty="0"/>
              <a:t>日起</a:t>
            </a:r>
            <a:r>
              <a:rPr lang="en-US" altLang="zh-TW" sz="2000" dirty="0"/>
              <a:t>60</a:t>
            </a:r>
            <a:r>
              <a:rPr lang="zh-TW" altLang="en-US" sz="2000" dirty="0"/>
              <a:t>日內，轉換比率提高為每</a:t>
            </a:r>
            <a:r>
              <a:rPr lang="en-US" altLang="zh-TW" sz="2000" dirty="0"/>
              <a:t>$1,000</a:t>
            </a:r>
            <a:r>
              <a:rPr lang="zh-TW" altLang="en-US" sz="2000" dirty="0"/>
              <a:t>轉換</a:t>
            </a:r>
            <a:r>
              <a:rPr lang="en-US" altLang="zh-TW" sz="2000" dirty="0"/>
              <a:t>30</a:t>
            </a:r>
            <a:r>
              <a:rPr lang="zh-TW" altLang="en-US" sz="2000" dirty="0"/>
              <a:t>股，</a:t>
            </a:r>
            <a:r>
              <a:rPr lang="en-US" altLang="zh-TW" sz="2000" dirty="0"/>
              <a:t>A</a:t>
            </a:r>
            <a:r>
              <a:rPr lang="zh-TW" altLang="en-US" sz="2000" dirty="0"/>
              <a:t>公司當即於</a:t>
            </a:r>
            <a:r>
              <a:rPr lang="en-US" altLang="zh-TW" sz="2000" dirty="0"/>
              <a:t>X2</a:t>
            </a:r>
            <a:r>
              <a:rPr lang="zh-TW" altLang="en-US" sz="2000" dirty="0"/>
              <a:t>年</a:t>
            </a:r>
            <a:r>
              <a:rPr lang="en-US" altLang="zh-TW" sz="2000" dirty="0"/>
              <a:t>1</a:t>
            </a:r>
            <a:r>
              <a:rPr lang="zh-TW" altLang="en-US" sz="2000" dirty="0"/>
              <a:t>月</a:t>
            </a:r>
            <a:r>
              <a:rPr lang="en-US" altLang="zh-TW" sz="2000" dirty="0"/>
              <a:t>1</a:t>
            </a:r>
            <a:r>
              <a:rPr lang="zh-TW" altLang="en-US" sz="2000" dirty="0"/>
              <a:t>日提出轉換，當日發行公司普通股每股市價為</a:t>
            </a:r>
            <a:r>
              <a:rPr lang="en-US" altLang="zh-TW" sz="2000" dirty="0"/>
              <a:t>$42</a:t>
            </a:r>
            <a:r>
              <a:rPr lang="zh-TW" altLang="en-US" sz="2000" dirty="0"/>
              <a:t>。</a:t>
            </a:r>
          </a:p>
          <a:p>
            <a:pPr marL="0" indent="0">
              <a:buNone/>
            </a:pPr>
            <a:r>
              <a:rPr lang="zh-TW" altLang="en-US" sz="2000" dirty="0"/>
              <a:t>試作：</a:t>
            </a:r>
            <a:r>
              <a:rPr lang="en-US" altLang="zh-TW" sz="2000" dirty="0"/>
              <a:t>A</a:t>
            </a:r>
            <a:r>
              <a:rPr lang="zh-TW" altLang="en-US" sz="2000" dirty="0"/>
              <a:t>公的全部分錄。</a:t>
            </a:r>
          </a:p>
          <a:p>
            <a:pPr marL="0" indent="0">
              <a:buNone/>
            </a:pPr>
            <a:endParaRPr lang="zh-TW" altLang="en-US" sz="2000" dirty="0"/>
          </a:p>
        </p:txBody>
      </p:sp>
    </p:spTree>
    <p:extLst>
      <p:ext uri="{BB962C8B-B14F-4D97-AF65-F5344CB8AC3E}">
        <p14:creationId xmlns:p14="http://schemas.microsoft.com/office/powerpoint/2010/main" val="196216574"/>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000" y="1196752"/>
            <a:ext cx="8856000" cy="5823197"/>
          </a:xfrm>
          <a:prstGeom prst="rect">
            <a:avLst/>
          </a:prstGeom>
        </p:spPr>
        <p:txBody>
          <a:bodyPr>
            <a:spAutoFit/>
          </a:bodyPr>
          <a:lstStyle/>
          <a:p>
            <a:pPr defTabSz="828000">
              <a:lnSpc>
                <a:spcPct val="110000"/>
              </a:lnSpc>
            </a:pPr>
            <a:r>
              <a:rPr lang="en-US" altLang="zh-TW" sz="2000" dirty="0"/>
              <a:t>X1</a:t>
            </a:r>
            <a:r>
              <a:rPr lang="en-US" altLang="zh-TW" sz="2000" dirty="0" smtClean="0"/>
              <a:t>/  </a:t>
            </a:r>
            <a:r>
              <a:rPr lang="en-US" altLang="zh-TW" sz="2000" dirty="0"/>
              <a:t>1/ </a:t>
            </a:r>
            <a:r>
              <a:rPr lang="en-US" altLang="zh-TW" sz="2000" dirty="0" smtClean="0"/>
              <a:t> 1</a:t>
            </a:r>
            <a:r>
              <a:rPr lang="zh-TW" altLang="en-US" sz="2000" dirty="0" smtClean="0"/>
              <a:t>透過</a:t>
            </a:r>
            <a:r>
              <a:rPr lang="zh-TW" altLang="en-US" sz="2000" dirty="0"/>
              <a:t>損益按公允價值衡量之金融資產－可轉債	</a:t>
            </a:r>
            <a:r>
              <a:rPr lang="en-US" altLang="zh-TW" sz="2000" dirty="0"/>
              <a:t>1,000,000	</a:t>
            </a:r>
          </a:p>
          <a:p>
            <a:pPr defTabSz="828000">
              <a:lnSpc>
                <a:spcPct val="110000"/>
              </a:lnSpc>
            </a:pPr>
            <a:r>
              <a:rPr lang="en-US" altLang="zh-TW" sz="2000" dirty="0"/>
              <a:t>	</a:t>
            </a:r>
            <a:r>
              <a:rPr lang="en-US" altLang="zh-TW" sz="2000" dirty="0" smtClean="0"/>
              <a:t>  </a:t>
            </a:r>
            <a:r>
              <a:rPr lang="zh-TW" altLang="en-US" sz="2000" dirty="0" smtClean="0"/>
              <a:t>手  續  費</a:t>
            </a:r>
            <a:r>
              <a:rPr lang="zh-TW" altLang="en-US" sz="2000" dirty="0"/>
              <a:t>	</a:t>
            </a:r>
            <a:r>
              <a:rPr lang="en-US" altLang="zh-TW" sz="2000" dirty="0" smtClean="0"/>
              <a:t>					       1,000</a:t>
            </a:r>
            <a:r>
              <a:rPr lang="en-US" altLang="zh-TW" sz="2000" dirty="0"/>
              <a:t>	</a:t>
            </a:r>
          </a:p>
          <a:p>
            <a:pPr defTabSz="828000">
              <a:lnSpc>
                <a:spcPct val="110000"/>
              </a:lnSpc>
            </a:pPr>
            <a:r>
              <a:rPr lang="en-US" altLang="zh-TW" sz="2000" dirty="0"/>
              <a:t>	</a:t>
            </a:r>
            <a:r>
              <a:rPr lang="en-US" altLang="zh-TW" sz="2000" dirty="0" smtClean="0"/>
              <a:t>          </a:t>
            </a:r>
            <a:r>
              <a:rPr lang="zh-TW" altLang="en-US" sz="2000" dirty="0" smtClean="0"/>
              <a:t>現</a:t>
            </a:r>
            <a:r>
              <a:rPr lang="zh-TW" altLang="en-US" sz="2000" dirty="0"/>
              <a:t>　　金		</a:t>
            </a:r>
            <a:r>
              <a:rPr lang="en-US" altLang="zh-TW" sz="2000" dirty="0" smtClean="0"/>
              <a:t>				                1,001,000</a:t>
            </a:r>
            <a:endParaRPr lang="en-US" altLang="zh-TW" sz="2000" dirty="0"/>
          </a:p>
          <a:p>
            <a:pPr defTabSz="828000">
              <a:lnSpc>
                <a:spcPct val="110000"/>
              </a:lnSpc>
            </a:pPr>
            <a:r>
              <a:rPr lang="en-US" altLang="zh-TW" sz="2000" dirty="0" smtClean="0"/>
              <a:t>X1/12/31</a:t>
            </a:r>
            <a:r>
              <a:rPr lang="zh-TW" altLang="en-US" sz="2000" dirty="0" smtClean="0"/>
              <a:t>現</a:t>
            </a:r>
            <a:r>
              <a:rPr lang="zh-TW" altLang="en-US" sz="2000" dirty="0"/>
              <a:t>　　金	</a:t>
            </a:r>
            <a:r>
              <a:rPr lang="en-US" altLang="zh-TW" sz="2000" dirty="0" smtClean="0"/>
              <a:t>					     60,000</a:t>
            </a:r>
            <a:r>
              <a:rPr lang="en-US" altLang="zh-TW" sz="2000" dirty="0"/>
              <a:t>	</a:t>
            </a:r>
          </a:p>
          <a:p>
            <a:pPr defTabSz="828000">
              <a:lnSpc>
                <a:spcPct val="110000"/>
              </a:lnSpc>
            </a:pPr>
            <a:r>
              <a:rPr lang="en-US" altLang="zh-TW" sz="2000" dirty="0"/>
              <a:t>	</a:t>
            </a:r>
            <a:r>
              <a:rPr lang="en-US" altLang="zh-TW" sz="2000" dirty="0" smtClean="0"/>
              <a:t>          </a:t>
            </a:r>
            <a:r>
              <a:rPr lang="zh-TW" altLang="en-US" sz="2000" dirty="0" smtClean="0"/>
              <a:t>利息收入</a:t>
            </a:r>
            <a:r>
              <a:rPr lang="zh-TW" altLang="en-US" sz="2000" dirty="0"/>
              <a:t>		</a:t>
            </a:r>
            <a:r>
              <a:rPr lang="en-US" altLang="zh-TW" sz="2000" dirty="0" smtClean="0"/>
              <a:t>				                     60,000</a:t>
            </a:r>
            <a:endParaRPr lang="en-US" altLang="zh-TW" sz="2000" dirty="0"/>
          </a:p>
          <a:p>
            <a:pPr defTabSz="828000">
              <a:lnSpc>
                <a:spcPct val="11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可轉</a:t>
            </a:r>
            <a:r>
              <a:rPr lang="zh-TW" altLang="en-US" sz="2000" dirty="0" smtClean="0"/>
              <a:t>債</a:t>
            </a:r>
            <a:r>
              <a:rPr lang="en-US" altLang="zh-TW" sz="2000" dirty="0" smtClean="0"/>
              <a:t>						     50,000</a:t>
            </a:r>
            <a:r>
              <a:rPr lang="en-US" altLang="zh-TW" sz="2000" dirty="0"/>
              <a:t>	</a:t>
            </a:r>
          </a:p>
          <a:p>
            <a:pPr defTabSz="828000">
              <a:lnSpc>
                <a:spcPct val="11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損益按公允價值衡量之金融資產損益	</a:t>
            </a:r>
            <a:r>
              <a:rPr lang="en-US" altLang="zh-TW" sz="2000" dirty="0" smtClean="0"/>
              <a:t>	        50,000</a:t>
            </a:r>
            <a:endParaRPr lang="en-US" altLang="zh-TW" sz="2000" dirty="0"/>
          </a:p>
          <a:p>
            <a:pPr defTabSz="828000">
              <a:lnSpc>
                <a:spcPct val="110000"/>
              </a:lnSpc>
            </a:pPr>
            <a:r>
              <a:rPr lang="en-US" altLang="zh-TW" sz="2000" dirty="0"/>
              <a:t>X2/1/1			</a:t>
            </a:r>
          </a:p>
          <a:p>
            <a:pPr defTabSz="828000">
              <a:lnSpc>
                <a:spcPct val="110000"/>
              </a:lnSpc>
            </a:pPr>
            <a:r>
              <a:rPr lang="zh-TW" altLang="en-US" sz="2000" b="1" dirty="0">
                <a:solidFill>
                  <a:srgbClr val="0070C0"/>
                </a:solidFill>
              </a:rPr>
              <a:t>情況一：</a:t>
            </a:r>
            <a:r>
              <a:rPr lang="zh-TW" altLang="en-US" sz="2000" dirty="0"/>
              <a:t>現　　金	</a:t>
            </a:r>
            <a:r>
              <a:rPr lang="en-US" altLang="zh-TW" sz="2000" dirty="0" smtClean="0"/>
              <a:t>					1,048,950</a:t>
            </a:r>
            <a:r>
              <a:rPr lang="en-US" altLang="zh-TW" sz="2000" dirty="0"/>
              <a:t>	</a:t>
            </a:r>
          </a:p>
          <a:p>
            <a:pPr defTabSz="828000">
              <a:lnSpc>
                <a:spcPct val="11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a:t>
            </a:r>
            <a:r>
              <a:rPr lang="zh-TW" altLang="en-US" sz="2000" dirty="0" smtClean="0"/>
              <a:t>損益</a:t>
            </a:r>
            <a:r>
              <a:rPr lang="en-US" altLang="zh-TW" sz="2000" dirty="0" smtClean="0"/>
              <a:t>		       1,050</a:t>
            </a:r>
            <a:r>
              <a:rPr lang="en-US" altLang="zh-TW" sz="2000" dirty="0"/>
              <a:t>	</a:t>
            </a:r>
          </a:p>
          <a:p>
            <a:pPr defTabSz="828000">
              <a:lnSpc>
                <a:spcPct val="110000"/>
              </a:lnSpc>
            </a:pPr>
            <a:r>
              <a:rPr lang="en-US" altLang="zh-TW" sz="2000" dirty="0"/>
              <a:t>	 </a:t>
            </a:r>
            <a:r>
              <a:rPr lang="en-US" altLang="zh-TW" sz="2000" dirty="0" smtClean="0"/>
              <a:t>          </a:t>
            </a:r>
            <a:r>
              <a:rPr lang="zh-TW" altLang="en-US" sz="2000" dirty="0" smtClean="0"/>
              <a:t>透過</a:t>
            </a:r>
            <a:r>
              <a:rPr lang="zh-TW" altLang="en-US" sz="2000" dirty="0"/>
              <a:t>損益按公允價值衡量之金融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可轉</a:t>
            </a:r>
            <a:r>
              <a:rPr lang="zh-TW" altLang="en-US" sz="2000" dirty="0" smtClean="0"/>
              <a:t>債</a:t>
            </a:r>
            <a:r>
              <a:rPr lang="en-US" altLang="zh-TW" sz="2000" dirty="0" smtClean="0"/>
              <a:t>	 					   1,000,000</a:t>
            </a:r>
            <a:endParaRPr lang="en-US" altLang="zh-TW" sz="2000" dirty="0"/>
          </a:p>
          <a:p>
            <a:pPr defTabSz="828000">
              <a:lnSpc>
                <a:spcPct val="11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可轉</a:t>
            </a:r>
            <a:r>
              <a:rPr lang="zh-TW" altLang="en-US" sz="2000" dirty="0" smtClean="0"/>
              <a:t>債</a:t>
            </a:r>
            <a:r>
              <a:rPr lang="en-US" altLang="zh-TW" sz="2000" dirty="0" smtClean="0"/>
              <a:t>						        50,000</a:t>
            </a:r>
            <a:endParaRPr lang="en-US" altLang="zh-TW" sz="2000" dirty="0"/>
          </a:p>
          <a:p>
            <a:pPr defTabSz="828000">
              <a:lnSpc>
                <a:spcPct val="110000"/>
              </a:lnSpc>
            </a:pPr>
            <a:r>
              <a:rPr lang="en-US" altLang="zh-TW" sz="2000" dirty="0"/>
              <a:t>	</a:t>
            </a:r>
            <a:r>
              <a:rPr lang="en-US" altLang="zh-TW" sz="2000" dirty="0" smtClean="0"/>
              <a:t>  </a:t>
            </a:r>
            <a:r>
              <a:rPr lang="en-US" altLang="zh-TW" sz="2000" b="1" dirty="0" smtClean="0"/>
              <a:t>$</a:t>
            </a:r>
            <a:r>
              <a:rPr lang="en-US" altLang="zh-TW" sz="2000" b="1" dirty="0"/>
              <a:t>1,050,000-</a:t>
            </a:r>
            <a:r>
              <a:rPr lang="zh-TW" altLang="en-US" sz="2000" b="1" dirty="0"/>
              <a:t>手續費</a:t>
            </a:r>
            <a:r>
              <a:rPr lang="en-US" altLang="zh-TW" sz="2000" b="1" dirty="0"/>
              <a:t>$1,050=$1,048,950</a:t>
            </a:r>
            <a:endParaRPr lang="zh-TW" altLang="en-US" sz="2000" b="1" dirty="0"/>
          </a:p>
          <a:p>
            <a:pPr defTabSz="828000">
              <a:lnSpc>
                <a:spcPct val="110000"/>
              </a:lnSpc>
            </a:pPr>
            <a:r>
              <a:rPr lang="zh-TW" altLang="en-US" sz="2000" dirty="0"/>
              <a:t>	</a:t>
            </a:r>
          </a:p>
        </p:txBody>
      </p:sp>
    </p:spTree>
    <p:extLst>
      <p:ext uri="{BB962C8B-B14F-4D97-AF65-F5344CB8AC3E}">
        <p14:creationId xmlns:p14="http://schemas.microsoft.com/office/powerpoint/2010/main" val="3744475614"/>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4000" y="1350630"/>
            <a:ext cx="8856000" cy="5484643"/>
          </a:xfrm>
          <a:prstGeom prst="rect">
            <a:avLst/>
          </a:prstGeom>
        </p:spPr>
        <p:txBody>
          <a:bodyPr>
            <a:spAutoFit/>
          </a:bodyPr>
          <a:lstStyle/>
          <a:p>
            <a:pPr defTabSz="828000">
              <a:lnSpc>
                <a:spcPct val="110000"/>
              </a:lnSpc>
            </a:pPr>
            <a:r>
              <a:rPr lang="zh-TW" altLang="en-US" sz="2000" dirty="0" smtClean="0"/>
              <a:t>情況</a:t>
            </a:r>
            <a:r>
              <a:rPr lang="zh-TW" altLang="en-US" sz="2000" dirty="0"/>
              <a:t>二</a:t>
            </a:r>
            <a:r>
              <a:rPr lang="zh-TW" altLang="en-US" sz="2000" dirty="0" smtClean="0"/>
              <a:t>：透過</a:t>
            </a:r>
            <a:r>
              <a:rPr lang="zh-TW" altLang="en-US" sz="2000" dirty="0"/>
              <a:t>損益按公允價值衡量之金融資產－股票	</a:t>
            </a:r>
            <a:r>
              <a:rPr lang="en-US" altLang="zh-TW" sz="2000" dirty="0" smtClean="0"/>
              <a:t>1,050,000</a:t>
            </a:r>
            <a:r>
              <a:rPr lang="en-US" altLang="zh-TW" sz="2000" dirty="0"/>
              <a:t>	</a:t>
            </a:r>
          </a:p>
          <a:p>
            <a:pPr defTabSz="828000">
              <a:lnSpc>
                <a:spcPct val="110000"/>
              </a:lnSpc>
            </a:pPr>
            <a:r>
              <a:rPr lang="en-US" altLang="zh-TW" sz="2000" dirty="0"/>
              <a:t>	    </a:t>
            </a:r>
            <a:r>
              <a:rPr lang="en-US" altLang="zh-TW" sz="2000" dirty="0" smtClean="0"/>
              <a:t>       </a:t>
            </a:r>
            <a:r>
              <a:rPr lang="zh-TW" altLang="en-US" sz="2000" dirty="0" smtClean="0"/>
              <a:t>透過</a:t>
            </a:r>
            <a:r>
              <a:rPr lang="zh-TW" altLang="en-US" sz="2000" dirty="0"/>
              <a:t>損益按公允價值衡量之金融</a:t>
            </a:r>
            <a:r>
              <a:rPr lang="zh-TW" altLang="en-US" sz="2000" dirty="0" smtClean="0"/>
              <a:t>資產</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a:t>
            </a:r>
            <a:r>
              <a:rPr lang="zh-TW" altLang="en-US" sz="2000" dirty="0" smtClean="0"/>
              <a:t>轉債</a:t>
            </a:r>
            <a:r>
              <a:rPr lang="zh-TW" altLang="en-US" sz="2000" dirty="0"/>
              <a:t>		</a:t>
            </a:r>
            <a:r>
              <a:rPr lang="en-US" altLang="zh-TW" sz="2000" dirty="0" smtClean="0"/>
              <a:t>				   1,000,000</a:t>
            </a:r>
            <a:endParaRPr lang="en-US" altLang="zh-TW" sz="2000" dirty="0"/>
          </a:p>
          <a:p>
            <a:pPr defTabSz="828000">
              <a:lnSpc>
                <a:spcPct val="11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可轉</a:t>
            </a:r>
            <a:r>
              <a:rPr lang="zh-TW" altLang="en-US" sz="2000" dirty="0" smtClean="0"/>
              <a:t>債</a:t>
            </a:r>
            <a:r>
              <a:rPr lang="en-US" altLang="zh-TW" sz="2000" dirty="0" smtClean="0"/>
              <a:t>						        50,000</a:t>
            </a:r>
            <a:endParaRPr lang="en-US" altLang="zh-TW" sz="2000" dirty="0"/>
          </a:p>
          <a:p>
            <a:pPr defTabSz="828000">
              <a:lnSpc>
                <a:spcPct val="110000"/>
              </a:lnSpc>
            </a:pPr>
            <a:r>
              <a:rPr lang="en-US" altLang="zh-TW" sz="2000" dirty="0"/>
              <a:t>	</a:t>
            </a:r>
            <a:r>
              <a:rPr lang="en-US" altLang="zh-TW" sz="2000" b="1" dirty="0" smtClean="0"/>
              <a:t>$</a:t>
            </a:r>
            <a:r>
              <a:rPr lang="en-US" altLang="zh-TW" sz="2000" b="1" dirty="0"/>
              <a:t>42×$1,000,000÷$1,000×25=$1,050,000</a:t>
            </a:r>
            <a:r>
              <a:rPr lang="en-US" altLang="zh-TW" sz="2000" dirty="0"/>
              <a:t>		</a:t>
            </a:r>
          </a:p>
          <a:p>
            <a:pPr defTabSz="828000">
              <a:lnSpc>
                <a:spcPct val="110000"/>
              </a:lnSpc>
            </a:pPr>
            <a:r>
              <a:rPr lang="zh-TW" altLang="en-US" sz="2000" dirty="0" smtClean="0"/>
              <a:t>情況</a:t>
            </a:r>
            <a:r>
              <a:rPr lang="zh-TW" altLang="en-US" sz="2000" dirty="0"/>
              <a:t>三</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－可</a:t>
            </a:r>
            <a:r>
              <a:rPr lang="zh-TW" altLang="en-US" sz="2000" dirty="0"/>
              <a:t>轉</a:t>
            </a:r>
            <a:r>
              <a:rPr lang="zh-TW" altLang="en-US" sz="2000" dirty="0" smtClean="0"/>
              <a:t>債</a:t>
            </a:r>
            <a:r>
              <a:rPr lang="en-US" altLang="zh-TW" sz="2000" dirty="0" smtClean="0"/>
              <a:t>						   210,000</a:t>
            </a:r>
            <a:r>
              <a:rPr lang="en-US" altLang="zh-TW" sz="2000" dirty="0"/>
              <a:t>	</a:t>
            </a:r>
          </a:p>
          <a:p>
            <a:pPr defTabSz="828000">
              <a:lnSpc>
                <a:spcPct val="11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損益按公允價值衡量之金融資產損益		</a:t>
            </a:r>
            <a:r>
              <a:rPr lang="zh-TW" altLang="en-US" sz="2000" dirty="0" smtClean="0"/>
              <a:t>      </a:t>
            </a:r>
            <a:r>
              <a:rPr lang="en-US" altLang="zh-TW" sz="2000" dirty="0" smtClean="0"/>
              <a:t>210,000</a:t>
            </a:r>
            <a:endParaRPr lang="en-US" altLang="zh-TW" sz="2000" dirty="0"/>
          </a:p>
          <a:p>
            <a:pPr defTabSz="828000">
              <a:lnSpc>
                <a:spcPct val="110000"/>
              </a:lnSpc>
            </a:pPr>
            <a:r>
              <a:rPr lang="en-US" altLang="zh-TW" sz="2000" dirty="0"/>
              <a:t>	</a:t>
            </a:r>
            <a:r>
              <a:rPr lang="en-US" altLang="zh-TW" sz="2000" b="1" dirty="0"/>
              <a:t>*$42×$1,000,000÷$1,000×(30-25</a:t>
            </a:r>
            <a:r>
              <a:rPr lang="en-US" altLang="zh-TW" sz="2000" b="1" dirty="0" smtClean="0"/>
              <a:t>)=$</a:t>
            </a:r>
            <a:r>
              <a:rPr lang="en-US" altLang="zh-TW" sz="2000" b="1" dirty="0"/>
              <a:t>210,000……</a:t>
            </a:r>
            <a:r>
              <a:rPr lang="zh-TW" altLang="en-US" sz="2000" b="1" dirty="0"/>
              <a:t>誘導轉換利益</a:t>
            </a:r>
          </a:p>
          <a:p>
            <a:pPr defTabSz="828000">
              <a:lnSpc>
                <a:spcPct val="110000"/>
              </a:lnSpc>
            </a:pPr>
            <a:r>
              <a:rPr lang="en-US" altLang="zh-TW" sz="2000" b="1" dirty="0" smtClean="0"/>
              <a:t>	</a:t>
            </a:r>
            <a:r>
              <a:rPr lang="zh-TW" altLang="en-US" sz="2000" b="1" dirty="0" smtClean="0"/>
              <a:t>認</a:t>
            </a:r>
            <a:r>
              <a:rPr lang="zh-TW" altLang="en-US" sz="2000" b="1" dirty="0"/>
              <a:t>列誘導轉換利益並調升可轉債公允價值。</a:t>
            </a:r>
            <a:r>
              <a:rPr lang="zh-TW" altLang="en-US" sz="2000" dirty="0"/>
              <a:t>		</a:t>
            </a:r>
          </a:p>
          <a:p>
            <a:pPr defTabSz="828000">
              <a:lnSpc>
                <a:spcPct val="110000"/>
              </a:lnSpc>
            </a:pPr>
            <a:r>
              <a:rPr lang="zh-TW" altLang="en-US" sz="2000" dirty="0"/>
              <a:t>	</a:t>
            </a:r>
            <a:r>
              <a:rPr lang="zh-TW" altLang="en-US" sz="2000" dirty="0" smtClean="0"/>
              <a:t>   透過</a:t>
            </a:r>
            <a:r>
              <a:rPr lang="zh-TW" altLang="en-US" sz="2000" dirty="0"/>
              <a:t>損益按公允價值衡量之金融資產－股票	</a:t>
            </a:r>
            <a:r>
              <a:rPr lang="en-US" altLang="zh-TW" sz="2000" dirty="0" smtClean="0"/>
              <a:t>1,260,000</a:t>
            </a:r>
            <a:r>
              <a:rPr lang="en-US" altLang="zh-TW" sz="2000" dirty="0"/>
              <a:t>	</a:t>
            </a:r>
          </a:p>
          <a:p>
            <a:pPr defTabSz="828000">
              <a:lnSpc>
                <a:spcPct val="11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損益按公允價值衡量之金融資產－可</a:t>
            </a:r>
            <a:r>
              <a:rPr lang="zh-TW" altLang="en-US" sz="2000" dirty="0" smtClean="0"/>
              <a:t>轉債</a:t>
            </a:r>
            <a:r>
              <a:rPr lang="en-US" altLang="zh-TW" sz="2000" dirty="0" smtClean="0"/>
              <a:t>	                1,000,000</a:t>
            </a:r>
            <a:endParaRPr lang="en-US" altLang="zh-TW" sz="2000" dirty="0"/>
          </a:p>
          <a:p>
            <a:pPr defTabSz="828000">
              <a:lnSpc>
                <a:spcPct val="110000"/>
              </a:lnSpc>
            </a:pPr>
            <a:r>
              <a:rPr lang="en-US" altLang="zh-TW" sz="2000" dirty="0"/>
              <a:t>	 </a:t>
            </a:r>
            <a:r>
              <a:rPr lang="en-US" altLang="zh-TW" sz="2000" dirty="0" smtClean="0"/>
              <a:t>          </a:t>
            </a:r>
            <a:r>
              <a:rPr lang="zh-TW" altLang="en-US" sz="2000" dirty="0" smtClean="0"/>
              <a:t>透過</a:t>
            </a:r>
            <a:r>
              <a:rPr lang="zh-TW" altLang="en-US" sz="2000" dirty="0"/>
              <a:t>損益按公允價值衡量之金融資產評價</a:t>
            </a:r>
            <a:r>
              <a:rPr lang="zh-TW" altLang="en-US" sz="2000" dirty="0" smtClean="0"/>
              <a:t>調整</a:t>
            </a:r>
            <a:r>
              <a:rPr lang="en-US" altLang="zh-TW" sz="2000" dirty="0" smtClean="0"/>
              <a:t/>
            </a:r>
            <a:br>
              <a:rPr lang="en-US" altLang="zh-TW" sz="2000" dirty="0" smtClean="0"/>
            </a:br>
            <a:r>
              <a:rPr lang="en-US" altLang="zh-TW" sz="2000" dirty="0" smtClean="0"/>
              <a:t>		  </a:t>
            </a:r>
            <a:r>
              <a:rPr lang="zh-TW" altLang="en-US" sz="2000" dirty="0" smtClean="0"/>
              <a:t>－</a:t>
            </a:r>
            <a:r>
              <a:rPr lang="zh-TW" altLang="en-US" sz="2000" dirty="0"/>
              <a:t>可轉</a:t>
            </a:r>
            <a:r>
              <a:rPr lang="zh-TW" altLang="en-US" sz="2000" dirty="0" smtClean="0"/>
              <a:t>債</a:t>
            </a:r>
            <a:r>
              <a:rPr lang="en-US" altLang="zh-TW" sz="2000" dirty="0" smtClean="0"/>
              <a:t>						      260,000</a:t>
            </a:r>
            <a:endParaRPr lang="en-US" altLang="zh-TW" sz="2000" dirty="0"/>
          </a:p>
          <a:p>
            <a:pPr defTabSz="828000">
              <a:lnSpc>
                <a:spcPct val="110000"/>
              </a:lnSpc>
            </a:pPr>
            <a:r>
              <a:rPr lang="en-US" altLang="zh-TW" sz="2000" dirty="0"/>
              <a:t>	</a:t>
            </a:r>
            <a:r>
              <a:rPr lang="zh-TW" altLang="en-US" sz="2000" dirty="0"/>
              <a:t>		</a:t>
            </a:r>
          </a:p>
        </p:txBody>
      </p:sp>
    </p:spTree>
    <p:extLst>
      <p:ext uri="{BB962C8B-B14F-4D97-AF65-F5344CB8AC3E}">
        <p14:creationId xmlns:p14="http://schemas.microsoft.com/office/powerpoint/2010/main" val="1938094967"/>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釋例</a:t>
            </a:r>
            <a:r>
              <a:rPr lang="en-US" altLang="zh-TW" dirty="0"/>
              <a:t>21</a:t>
            </a:r>
            <a:r>
              <a:rPr lang="zh-TW" altLang="en-US" dirty="0"/>
              <a:t>：投資可轉換公司債、賣回轉換權</a:t>
            </a:r>
            <a:r>
              <a:rPr lang="zh-TW" altLang="en-US" dirty="0" smtClean="0"/>
              <a:t>、</a:t>
            </a:r>
            <a:r>
              <a:rPr lang="en-US" altLang="zh-TW" dirty="0" smtClean="0"/>
              <a:t/>
            </a:r>
            <a:br>
              <a:rPr lang="en-US" altLang="zh-TW" dirty="0" smtClean="0"/>
            </a:br>
            <a:r>
              <a:rPr lang="en-US" altLang="zh-TW" dirty="0"/>
              <a:t> </a:t>
            </a:r>
            <a:r>
              <a:rPr lang="en-US" altLang="zh-TW" dirty="0" smtClean="0"/>
              <a:t>               </a:t>
            </a:r>
            <a:r>
              <a:rPr lang="zh-TW" altLang="en-US" dirty="0" smtClean="0"/>
              <a:t>保留</a:t>
            </a:r>
            <a:r>
              <a:rPr lang="zh-TW" altLang="en-US" dirty="0"/>
              <a:t>公司債</a:t>
            </a:r>
          </a:p>
        </p:txBody>
      </p:sp>
      <p:sp>
        <p:nvSpPr>
          <p:cNvPr id="3" name="內容版面配置區 2"/>
          <p:cNvSpPr>
            <a:spLocks noGrp="1"/>
          </p:cNvSpPr>
          <p:nvPr>
            <p:ph idx="1"/>
          </p:nvPr>
        </p:nvSpPr>
        <p:spPr/>
        <p:txBody>
          <a:bodyPr/>
          <a:lstStyle/>
          <a:p>
            <a:pPr marL="0" indent="0">
              <a:buNone/>
            </a:pPr>
            <a:r>
              <a:rPr lang="en-US" altLang="zh-TW" sz="2400" dirty="0"/>
              <a:t>A</a:t>
            </a:r>
            <a:r>
              <a:rPr lang="zh-TW" altLang="en-US" sz="2400" dirty="0"/>
              <a:t>公司於</a:t>
            </a:r>
            <a:r>
              <a:rPr lang="en-US" altLang="zh-TW" sz="2400" dirty="0"/>
              <a:t>X1</a:t>
            </a:r>
            <a:r>
              <a:rPr lang="zh-TW" altLang="en-US" sz="2400" dirty="0"/>
              <a:t>年</a:t>
            </a:r>
            <a:r>
              <a:rPr lang="en-US" altLang="zh-TW" sz="2400" dirty="0"/>
              <a:t>1</a:t>
            </a:r>
            <a:r>
              <a:rPr lang="zh-TW" altLang="en-US" sz="2400" dirty="0"/>
              <a:t>月</a:t>
            </a:r>
            <a:r>
              <a:rPr lang="en-US" altLang="zh-TW" sz="2400" dirty="0"/>
              <a:t>1</a:t>
            </a:r>
            <a:r>
              <a:rPr lang="zh-TW" altLang="en-US" sz="2400" dirty="0"/>
              <a:t>日以</a:t>
            </a:r>
            <a:r>
              <a:rPr lang="en-US" altLang="zh-TW" sz="2400" dirty="0"/>
              <a:t>$1,000,000</a:t>
            </a:r>
            <a:r>
              <a:rPr lang="zh-TW" altLang="en-US" sz="2400" dirty="0"/>
              <a:t>價格買入可轉換公司債</a:t>
            </a:r>
            <a:r>
              <a:rPr lang="en-US" altLang="zh-TW" sz="2400" dirty="0"/>
              <a:t>1,000</a:t>
            </a:r>
            <a:r>
              <a:rPr lang="zh-TW" altLang="en-US" sz="2400" dirty="0"/>
              <a:t>張，每張面額</a:t>
            </a:r>
            <a:r>
              <a:rPr lang="en-US" altLang="zh-TW" sz="2400" dirty="0"/>
              <a:t>$1,000</a:t>
            </a:r>
            <a:r>
              <a:rPr lang="zh-TW" altLang="en-US" sz="2400" dirty="0"/>
              <a:t>，三年到期（</a:t>
            </a:r>
            <a:r>
              <a:rPr lang="en-US" altLang="zh-TW" sz="2400" dirty="0"/>
              <a:t>X3</a:t>
            </a:r>
            <a:r>
              <a:rPr lang="zh-TW" altLang="en-US" sz="2400" dirty="0"/>
              <a:t>年</a:t>
            </a:r>
            <a:r>
              <a:rPr lang="en-US" altLang="zh-TW" sz="2400" dirty="0"/>
              <a:t>12</a:t>
            </a:r>
            <a:r>
              <a:rPr lang="zh-TW" altLang="en-US" sz="2400" dirty="0"/>
              <a:t>月</a:t>
            </a:r>
            <a:r>
              <a:rPr lang="en-US" altLang="zh-TW" sz="2400" dirty="0"/>
              <a:t>31</a:t>
            </a:r>
            <a:r>
              <a:rPr lang="zh-TW" altLang="en-US" sz="2400" dirty="0"/>
              <a:t>日），票面附息</a:t>
            </a:r>
            <a:r>
              <a:rPr lang="en-US" altLang="zh-TW" sz="2400" dirty="0"/>
              <a:t>6%</a:t>
            </a:r>
            <a:r>
              <a:rPr lang="zh-TW" altLang="en-US" sz="2400" dirty="0"/>
              <a:t>，每年底付息，發行期間持有人可隨時以每面額</a:t>
            </a:r>
            <a:r>
              <a:rPr lang="en-US" altLang="zh-TW" sz="2400" dirty="0"/>
              <a:t>$1,000</a:t>
            </a:r>
            <a:r>
              <a:rPr lang="zh-TW" altLang="en-US" sz="2400" dirty="0"/>
              <a:t>公司債轉換成發行公司的普通股</a:t>
            </a:r>
            <a:r>
              <a:rPr lang="en-US" altLang="zh-TW" sz="2400" dirty="0"/>
              <a:t>25</a:t>
            </a:r>
            <a:r>
              <a:rPr lang="zh-TW" altLang="en-US" sz="2400" dirty="0"/>
              <a:t>股。</a:t>
            </a:r>
            <a:r>
              <a:rPr lang="en-US" altLang="zh-TW" sz="2400" dirty="0"/>
              <a:t>A</a:t>
            </a:r>
            <a:r>
              <a:rPr lang="zh-TW" altLang="en-US" sz="2400" dirty="0"/>
              <a:t>公司另支付手續費</a:t>
            </a:r>
            <a:r>
              <a:rPr lang="en-US" altLang="zh-TW" sz="2400" dirty="0"/>
              <a:t>$1,000</a:t>
            </a:r>
            <a:r>
              <a:rPr lang="zh-TW" altLang="en-US" sz="2400" dirty="0"/>
              <a:t>。</a:t>
            </a:r>
          </a:p>
          <a:p>
            <a:pPr marL="0" indent="0">
              <a:buNone/>
            </a:pPr>
            <a:r>
              <a:rPr lang="zh-TW" altLang="en-US" sz="2400" dirty="0"/>
              <a:t>該可轉換公司債在</a:t>
            </a:r>
            <a:r>
              <a:rPr lang="en-US" altLang="zh-TW" sz="2400" dirty="0"/>
              <a:t>X1</a:t>
            </a:r>
            <a:r>
              <a:rPr lang="zh-TW" altLang="en-US" sz="2400" dirty="0"/>
              <a:t>年</a:t>
            </a:r>
            <a:r>
              <a:rPr lang="en-US" altLang="zh-TW" sz="2400" dirty="0"/>
              <a:t>12</a:t>
            </a:r>
            <a:r>
              <a:rPr lang="zh-TW" altLang="en-US" sz="2400" dirty="0"/>
              <a:t>月</a:t>
            </a:r>
            <a:r>
              <a:rPr lang="en-US" altLang="zh-TW" sz="2400" dirty="0"/>
              <a:t>31</a:t>
            </a:r>
            <a:r>
              <a:rPr lang="zh-TW" altLang="en-US" sz="2400" dirty="0"/>
              <a:t>日之市價為</a:t>
            </a:r>
            <a:r>
              <a:rPr lang="en-US" altLang="zh-TW" sz="2400" dirty="0"/>
              <a:t>$1,050,000</a:t>
            </a:r>
            <a:r>
              <a:rPr lang="zh-TW" altLang="en-US" sz="2400" dirty="0"/>
              <a:t>。</a:t>
            </a:r>
            <a:r>
              <a:rPr lang="en-US" altLang="zh-TW" sz="2400" dirty="0"/>
              <a:t>X2</a:t>
            </a:r>
            <a:r>
              <a:rPr lang="zh-TW" altLang="en-US" sz="2400" dirty="0"/>
              <a:t>年</a:t>
            </a:r>
            <a:r>
              <a:rPr lang="en-US" altLang="zh-TW" sz="2400" dirty="0"/>
              <a:t>1</a:t>
            </a:r>
            <a:r>
              <a:rPr lang="zh-TW" altLang="en-US" sz="2400" dirty="0"/>
              <a:t>月</a:t>
            </a:r>
            <a:r>
              <a:rPr lang="en-US" altLang="zh-TW" sz="2400" dirty="0"/>
              <a:t>1</a:t>
            </a:r>
            <a:r>
              <a:rPr lang="zh-TW" altLang="en-US" sz="2400" dirty="0"/>
              <a:t>日發行公司與</a:t>
            </a:r>
            <a:r>
              <a:rPr lang="en-US" altLang="zh-TW" sz="2400" dirty="0"/>
              <a:t>A</a:t>
            </a:r>
            <a:r>
              <a:rPr lang="zh-TW" altLang="en-US" sz="2400" dirty="0"/>
              <a:t>公司洽商，願意以</a:t>
            </a:r>
            <a:r>
              <a:rPr lang="en-US" altLang="zh-TW" sz="2400" dirty="0"/>
              <a:t>$80,000</a:t>
            </a:r>
            <a:r>
              <a:rPr lang="zh-TW" altLang="en-US" sz="2400" dirty="0"/>
              <a:t>的價格向</a:t>
            </a:r>
            <a:r>
              <a:rPr lang="en-US" altLang="zh-TW" sz="2400" dirty="0"/>
              <a:t>A</a:t>
            </a:r>
            <a:r>
              <a:rPr lang="zh-TW" altLang="en-US" sz="2400" dirty="0"/>
              <a:t>公司買回轉換權，使該可轉債</a:t>
            </a:r>
            <a:r>
              <a:rPr lang="zh-TW" altLang="en-US" sz="2400" dirty="0" smtClean="0"/>
              <a:t>變成</a:t>
            </a:r>
            <a:r>
              <a:rPr lang="zh-TW" altLang="en-US" sz="2400" dirty="0"/>
              <a:t>單純的公司債。</a:t>
            </a:r>
            <a:r>
              <a:rPr lang="en-US" altLang="zh-TW" sz="2400" dirty="0"/>
              <a:t>A</a:t>
            </a:r>
            <a:r>
              <a:rPr lang="zh-TW" altLang="en-US" sz="2400" dirty="0"/>
              <a:t>公司同意賣回。</a:t>
            </a:r>
            <a:r>
              <a:rPr lang="en-US" altLang="zh-TW" sz="2400" dirty="0"/>
              <a:t>X2</a:t>
            </a:r>
            <a:r>
              <a:rPr lang="zh-TW" altLang="en-US" sz="2400" dirty="0"/>
              <a:t>年</a:t>
            </a:r>
            <a:r>
              <a:rPr lang="en-US" altLang="zh-TW" sz="2400" dirty="0"/>
              <a:t>1</a:t>
            </a:r>
            <a:r>
              <a:rPr lang="zh-TW" altLang="en-US" sz="2400" dirty="0"/>
              <a:t>月</a:t>
            </a:r>
            <a:r>
              <a:rPr lang="en-US" altLang="zh-TW" sz="2400" dirty="0"/>
              <a:t>1</a:t>
            </a:r>
            <a:r>
              <a:rPr lang="zh-TW" altLang="en-US" sz="2400" dirty="0"/>
              <a:t>日若發行公司重新發行二年期不可轉換公司債，市場願接受的利率為</a:t>
            </a:r>
            <a:r>
              <a:rPr lang="en-US" altLang="zh-TW" sz="2400" dirty="0"/>
              <a:t>7</a:t>
            </a:r>
            <a:r>
              <a:rPr lang="en-US" altLang="zh-TW" sz="2400" dirty="0" smtClean="0"/>
              <a:t>%</a:t>
            </a:r>
            <a:endParaRPr lang="en-US" altLang="zh-TW" sz="2400" dirty="0"/>
          </a:p>
          <a:p>
            <a:pPr marL="0" indent="0">
              <a:buNone/>
            </a:pPr>
            <a:r>
              <a:rPr lang="zh-TW" altLang="en-US" sz="2400" dirty="0"/>
              <a:t>試作：</a:t>
            </a:r>
            <a:r>
              <a:rPr lang="en-US" altLang="zh-TW" sz="2400" dirty="0"/>
              <a:t>A</a:t>
            </a:r>
            <a:r>
              <a:rPr lang="zh-TW" altLang="en-US" sz="2400" dirty="0"/>
              <a:t>公司的全部分錄。</a:t>
            </a:r>
          </a:p>
          <a:p>
            <a:pPr marL="0" indent="0">
              <a:buNone/>
            </a:pPr>
            <a:endParaRPr lang="zh-TW" altLang="en-US" sz="2400" dirty="0"/>
          </a:p>
        </p:txBody>
      </p:sp>
    </p:spTree>
    <p:extLst>
      <p:ext uri="{BB962C8B-B14F-4D97-AF65-F5344CB8AC3E}">
        <p14:creationId xmlns:p14="http://schemas.microsoft.com/office/powerpoint/2010/main" val="383388060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佈景主題1">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10981</TotalTime>
  <Words>22603</Words>
  <Application>Microsoft Office PowerPoint</Application>
  <PresentationFormat>如螢幕大小 (4:3)</PresentationFormat>
  <Paragraphs>2917</Paragraphs>
  <Slides>248</Slides>
  <Notes>9</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248</vt:i4>
      </vt:variant>
    </vt:vector>
  </HeadingPairs>
  <TitlesOfParts>
    <vt:vector size="250" baseType="lpstr">
      <vt:lpstr>佈景主題1</vt:lpstr>
      <vt:lpstr>方程式</vt:lpstr>
      <vt:lpstr>                       第十章： 金融資產與採用權益法之權益工具投資</vt:lpstr>
      <vt:lpstr>本章綱要</vt:lpstr>
      <vt:lpstr>10-1  金融資產的原始認列與衡量</vt:lpstr>
      <vt:lpstr>PowerPoint 簡報</vt:lpstr>
      <vt:lpstr>PowerPoint 簡報</vt:lpstr>
      <vt:lpstr>PowerPoint 簡報</vt:lpstr>
      <vt:lpstr>釋例1：遠期購買合約──以企業本身股票交割</vt:lpstr>
      <vt:lpstr>情況一：雙方以總額交割──非衍生工具</vt:lpstr>
      <vt:lpstr>PowerPoint 簡報</vt:lpstr>
      <vt:lpstr>情況二：雙方以股票淨額交割──衍生工具</vt:lpstr>
      <vt:lpstr>PowerPoint 簡報</vt:lpstr>
      <vt:lpstr>PowerPoint 簡報</vt:lpstr>
      <vt:lpstr>情況二：雙方以股票淨額交割──衍生工具</vt:lpstr>
      <vt:lpstr>情況三：雙方以現金淨額交割──衍生工具</vt:lpstr>
      <vt:lpstr>二、金融資產的原始認列</vt:lpstr>
      <vt:lpstr>PowerPoint 簡報</vt:lpstr>
      <vt:lpstr>PowerPoint 簡報</vt:lpstr>
      <vt:lpstr>PowerPoint 簡報</vt:lpstr>
      <vt:lpstr>釋例2：購買金融資產的交易日會計與交割日會計</vt:lpstr>
      <vt:lpstr>PowerPoint 簡報</vt:lpstr>
      <vt:lpstr>PowerPoint 簡報</vt:lpstr>
      <vt:lpstr>PowerPoint 簡報</vt:lpstr>
      <vt:lpstr>PowerPoint 簡報</vt:lpstr>
      <vt:lpstr>PowerPoint 簡報</vt:lpstr>
      <vt:lpstr>三、金融資產的原始衡量</vt:lpstr>
      <vt:lpstr>釋例3：支付的對價並非全部用以取得金融資產</vt:lpstr>
      <vt:lpstr>釋例4：支付的對價並非全部用以取得金融資產</vt:lpstr>
      <vt:lpstr>釋例5：於兩付息日之間購買債券</vt:lpstr>
      <vt:lpstr>PowerPoint 簡報</vt:lpstr>
      <vt:lpstr>釋例6：交易成本的會計處理</vt:lpstr>
      <vt:lpstr>10-2  金融資產的分類及後續衡量</vt:lpstr>
      <vt:lpstr>一、金融資產分類及衡量的理論基礎</vt:lpstr>
      <vt:lpstr>二、金融資產的分類與後續衡量</vt:lpstr>
      <vt:lpstr>金融資產分類及衡量決策圖</vt:lpstr>
      <vt:lpstr>PowerPoint 簡報</vt:lpstr>
      <vt:lpstr>PowerPoint 簡報</vt:lpstr>
      <vt:lpstr>PowerPoint 簡報</vt:lpstr>
      <vt:lpstr>PowerPoint 簡報</vt:lpstr>
      <vt:lpstr>PowerPoint 簡報</vt:lpstr>
      <vt:lpstr>PowerPoint 簡報</vt:lpstr>
      <vt:lpstr>三、按攤銷後成本衡量之金融資產(Amortized cost, AC) 　　──債務工具投資 </vt:lpstr>
      <vt:lpstr>釋例7：「按攤銷後成本衡量之金融資產─債券」                 ──認列利息及攤銷折價</vt:lpstr>
      <vt:lpstr>PowerPoint 簡報</vt:lpstr>
      <vt:lpstr>PowerPoint 簡報</vt:lpstr>
      <vt:lpstr>釋例8：「按攤銷後成本衡量之金融資產─債券」                 ──認列利息及攤銷折價</vt:lpstr>
      <vt:lpstr>PowerPoint 簡報</vt:lpstr>
      <vt:lpstr>釋例9：「按攤銷後成本衡量之金融資產─債券」                 ──提前出售的會計處理</vt:lpstr>
      <vt:lpstr>PowerPoint 簡報</vt:lpstr>
      <vt:lpstr>四、透過其他綜合損益按公允價值衡量之金融資產 (Financial Assets at Fair value through Other     Comprehensive Income，簡稱FVOCI) </vt:lpstr>
      <vt:lpstr>PowerPoint 簡報</vt:lpstr>
      <vt:lpstr>釋例10：「透過其他綜合損益按公允價值衡量                     之金融資產－債券」</vt:lpstr>
      <vt:lpstr>PowerPoint 簡報</vt:lpstr>
      <vt:lpstr>PowerPoint 簡報</vt:lpstr>
      <vt:lpstr>PowerPoint 簡報</vt:lpstr>
      <vt:lpstr>PowerPoint 簡報</vt:lpstr>
      <vt:lpstr>PowerPoint 簡報</vt:lpstr>
      <vt:lpstr>釋例11：「指定透過其他綜合損益按公允價值                     衡量之金融資產─股票」</vt:lpstr>
      <vt:lpstr>PowerPoint 簡報</vt:lpstr>
      <vt:lpstr>PowerPoint 簡報</vt:lpstr>
      <vt:lpstr>PowerPoint 簡報</vt:lpstr>
      <vt:lpstr>五、透過損益按公允價值衡量之金融資產      (Financial Assets at Fair Value Through Profit or Loss,FVTPL) </vt:lpstr>
      <vt:lpstr>釋例12：透過損益按公允價值衡量之金融資產                 ─債券</vt:lpstr>
      <vt:lpstr>PowerPoint 簡報</vt:lpstr>
      <vt:lpstr>PowerPoint 簡報</vt:lpstr>
      <vt:lpstr>釋例13：透過損益按公允價值衡量之金融資產                 ─股票</vt:lpstr>
      <vt:lpstr>PowerPoint 簡報</vt:lpstr>
      <vt:lpstr>六、衍生工具(Derivatives)</vt:lpstr>
      <vt:lpstr>PowerPoint 簡報</vt:lpstr>
      <vt:lpstr>PowerPoint 簡報</vt:lpstr>
      <vt:lpstr>PowerPoint 簡報</vt:lpstr>
      <vt:lpstr>釋例14：遠期購買合約</vt:lpstr>
      <vt:lpstr>PowerPoint 簡報</vt:lpstr>
      <vt:lpstr>PowerPoint 簡報</vt:lpstr>
      <vt:lpstr>釋例15：買入／賣出股價指數期貨</vt:lpstr>
      <vt:lpstr>PowerPoint 簡報</vt:lpstr>
      <vt:lpstr>釋例16：買進／賣出股份買權</vt:lpstr>
      <vt:lpstr>PowerPoint 簡報</vt:lpstr>
      <vt:lpstr>七、混合合約(Hybrid Contract)</vt:lpstr>
      <vt:lpstr>PowerPoint 簡報</vt:lpstr>
      <vt:lpstr>PowerPoint 簡報</vt:lpstr>
      <vt:lpstr>PowerPoint 簡報</vt:lpstr>
      <vt:lpstr>PowerPoint 簡報</vt:lpstr>
      <vt:lpstr>釋例17：可轉換公司債投資</vt:lpstr>
      <vt:lpstr>PowerPoint 簡報</vt:lpstr>
      <vt:lpstr>PowerPoint 簡報</vt:lpstr>
      <vt:lpstr>PowerPoint 簡報</vt:lpstr>
      <vt:lpstr>PowerPoint 簡報</vt:lpstr>
      <vt:lpstr>PowerPoint 簡報</vt:lpstr>
      <vt:lpstr>釋例18：可賣回可轉換公司債投資</vt:lpstr>
      <vt:lpstr>PowerPoint 簡報</vt:lpstr>
      <vt:lpstr>PowerPoint 簡報</vt:lpstr>
      <vt:lpstr>PowerPoint 簡報</vt:lpstr>
      <vt:lpstr>釋例19：附可分離認股權發行的公司債投資                 ─獨立式衍生工具</vt:lpstr>
      <vt:lpstr>PowerPoint 簡報</vt:lpstr>
      <vt:lpstr>PowerPoint 簡報</vt:lpstr>
      <vt:lpstr>釋例20：透過損益按公允價值衡量之金融資產                 ──可轉債</vt:lpstr>
      <vt:lpstr>PowerPoint 簡報</vt:lpstr>
      <vt:lpstr>PowerPoint 簡報</vt:lpstr>
      <vt:lpstr>釋例21：投資可轉換公司債、賣回轉換權、                 保留公司債</vt:lpstr>
      <vt:lpstr>PowerPoint 簡報</vt:lpstr>
      <vt:lpstr>10-3 金融資產之減損</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釋例22：採用準備矩陣以衡量預期信用損失</vt:lpstr>
      <vt:lpstr>PowerPoint 簡報</vt:lpstr>
      <vt:lpstr>PowerPoint 簡報</vt:lpstr>
      <vt:lpstr>釋例23：準備矩陣法預期信用損失率之計算</vt:lpstr>
      <vt:lpstr>PowerPoint 簡報</vt:lpstr>
      <vt:lpstr>PowerPoint 簡報</vt:lpstr>
      <vt:lpstr>PowerPoint 簡報</vt:lpstr>
      <vt:lpstr>PowerPoint 簡報</vt:lpstr>
      <vt:lpstr>PowerPoint 簡報</vt:lpstr>
      <vt:lpstr>金融工具減損損失流程圖</vt:lpstr>
      <vt:lpstr>釋例24：按攤銷後成本衡量金融資產之減損損失</vt:lpstr>
      <vt:lpstr>釋例24：按攤銷後成本衡量金融資產之減損損失</vt:lpstr>
      <vt:lpstr>PowerPoint 簡報</vt:lpstr>
      <vt:lpstr>PowerPoint 簡報</vt:lpstr>
      <vt:lpstr>釋例25：透過其他綜合損益按公允價值衡量         金融資產之減損損失</vt:lpstr>
      <vt:lpstr>釋例25：透過其他綜合損益按公允價值衡量         金融資產之減損損失</vt:lpstr>
      <vt:lpstr>PowerPoint 簡報</vt:lpstr>
      <vt:lpstr>PowerPoint 簡報</vt:lpstr>
      <vt:lpstr>PowerPoint 簡報</vt:lpstr>
      <vt:lpstr>PowerPoint 簡報</vt:lpstr>
      <vt:lpstr>10-4金融資產之重分類</vt:lpstr>
      <vt:lpstr>PowerPoint 簡報</vt:lpstr>
      <vt:lpstr>PowerPoint 簡報</vt:lpstr>
      <vt:lpstr>PowerPoint 簡報</vt:lpstr>
      <vt:lpstr>PowerPoint 簡報</vt:lpstr>
      <vt:lpstr>PowerPoint 簡報</vt:lpstr>
      <vt:lpstr>PowerPoint 簡報</vt:lpstr>
      <vt:lpstr>PowerPoint 簡報</vt:lpstr>
      <vt:lpstr>PowerPoint 簡報</vt:lpstr>
      <vt:lpstr>釋例26：債務工具金融資產之重分類</vt:lpstr>
      <vt:lpstr>PowerPoint 簡報</vt:lpstr>
      <vt:lpstr>PowerPoint 簡報</vt:lpstr>
      <vt:lpstr>PowerPoint 簡報</vt:lpstr>
      <vt:lpstr>PowerPoint 簡報</vt:lpstr>
      <vt:lpstr>PowerPoint 簡報</vt:lpstr>
      <vt:lpstr>PowerPoint 簡報</vt:lpstr>
      <vt:lpstr>PowerPoint 簡報</vt:lpstr>
      <vt:lpstr>10-5　採用權益法之權益工具投資    (關聯企業及合資權益)</vt:lpstr>
      <vt:lpstr>PowerPoint 簡報</vt:lpstr>
      <vt:lpstr>PowerPoint 簡報</vt:lpstr>
      <vt:lpstr>PowerPoint 簡報</vt:lpstr>
      <vt:lpstr>PowerPoint 簡報</vt:lpstr>
      <vt:lpstr>PowerPoint 簡報</vt:lpstr>
      <vt:lpstr>釋例27：認列關聯企業淨利之份額</vt:lpstr>
      <vt:lpstr>PowerPoint 簡報</vt:lpstr>
      <vt:lpstr>PowerPoint 簡報</vt:lpstr>
      <vt:lpstr>PowerPoint 簡報</vt:lpstr>
      <vt:lpstr>PowerPoint 簡報</vt:lpstr>
      <vt:lpstr>釋例28：認列關聯企業淨損之份額</vt:lpstr>
      <vt:lpstr>釋例29：停止認列損失份額後，淨利份額之認列</vt:lpstr>
      <vt:lpstr>PowerPoint 簡報</vt:lpstr>
      <vt:lpstr>釋例30：認列關聯企業其他綜合損益變動之份額</vt:lpstr>
      <vt:lpstr>PowerPoint 簡報</vt:lpstr>
      <vt:lpstr>PowerPoint 簡報</vt:lpstr>
      <vt:lpstr>PowerPoint 簡報</vt:lpstr>
      <vt:lpstr>釋例31：公司間交易未實現損益之消除         ──順流交易─銷貨</vt:lpstr>
      <vt:lpstr>釋例32：公司間交易未實現損益之消除         ──順流交易─出售機器設備</vt:lpstr>
      <vt:lpstr>釋例33：公司間交易未實現損益之消除         ──逆流交易─銷貨</vt:lpstr>
      <vt:lpstr>釋例34：公司間交易未實現損益之消除         ──逆流交易─出售機器設備</vt:lpstr>
      <vt:lpstr>釋例35：公司間未實現損益之消除──側流交易</vt:lpstr>
      <vt:lpstr>PowerPoint 簡報</vt:lpstr>
      <vt:lpstr>釋例36：投資成本與所享有股權淨值份額差異的分析</vt:lpstr>
      <vt:lpstr>PowerPoint 簡報</vt:lpstr>
      <vt:lpstr>PowerPoint 簡報</vt:lpstr>
      <vt:lpstr>PowerPoint 簡報</vt:lpstr>
      <vt:lpstr>釋例37：投資成本與所享有股權淨值份額差異         的攤銷</vt:lpstr>
      <vt:lpstr>PowerPoint 簡報</vt:lpstr>
      <vt:lpstr>釋例38：由透過其他綜合損益按公允價值衡量         之金融資產改按權益法處理</vt:lpstr>
      <vt:lpstr>PowerPoint 簡報</vt:lpstr>
      <vt:lpstr>PowerPoint 簡報</vt:lpstr>
      <vt:lpstr>PowerPoint 簡報</vt:lpstr>
      <vt:lpstr>PowerPoint 簡報</vt:lpstr>
      <vt:lpstr>釋例39：處分採用權益法投資之一部分，         仍具重大影響</vt:lpstr>
      <vt:lpstr>PowerPoint 簡報</vt:lpstr>
      <vt:lpstr>PowerPoint 簡報</vt:lpstr>
      <vt:lpstr>釋例40：處分採用權益法投資之一部分，         喪失重大影響力</vt:lpstr>
      <vt:lpstr>PowerPoint 簡報</vt:lpstr>
      <vt:lpstr>PowerPoint 簡報</vt:lpstr>
      <vt:lpstr>PowerPoint 簡報</vt:lpstr>
      <vt:lpstr>釋例41：採用權益法之投資認列減損損失</vt:lpstr>
      <vt:lpstr>PowerPoint 簡報</vt:lpstr>
      <vt:lpstr>附錄一　現金及銀行存款</vt:lpstr>
      <vt:lpstr>PowerPoint 簡報</vt:lpstr>
      <vt:lpstr>釋例42：零用金的會計處理</vt:lpstr>
      <vt:lpstr>PowerPoint 簡報</vt:lpstr>
      <vt:lpstr>PowerPoint 簡報</vt:lpstr>
      <vt:lpstr>PowerPoint 簡報</vt:lpstr>
      <vt:lpstr>釋例43：簡單銀行調節表</vt:lpstr>
      <vt:lpstr>PowerPoint 簡報</vt:lpstr>
      <vt:lpstr>PowerPoint 簡報</vt:lpstr>
      <vt:lpstr>PowerPoint 簡報</vt:lpstr>
      <vt:lpstr>PowerPoint 簡報</vt:lpstr>
      <vt:lpstr>釋例44：四欄式銀行調節表</vt:lpstr>
      <vt:lpstr>PowerPoint 簡報</vt:lpstr>
      <vt:lpstr>PowerPoint 簡報</vt:lpstr>
      <vt:lpstr>PowerPoint 簡報</vt:lpstr>
      <vt:lpstr>PowerPoint 簡報</vt:lpstr>
      <vt:lpstr>PowerPoint 簡報</vt:lpstr>
      <vt:lpstr>PowerPoint 簡報</vt:lpstr>
      <vt:lpstr>附錄二　應收票據</vt:lpstr>
      <vt:lpstr>PowerPoint 簡報</vt:lpstr>
      <vt:lpstr>PowerPoint 簡報</vt:lpstr>
      <vt:lpstr>PowerPoint 簡報</vt:lpstr>
      <vt:lpstr>PowerPoint 簡報</vt:lpstr>
      <vt:lpstr>PowerPoint 簡報</vt:lpstr>
      <vt:lpstr>PowerPoint 簡報</vt:lpstr>
      <vt:lpstr>PowerPoint 簡報</vt:lpstr>
      <vt:lpstr>附錄三　應收款項融資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釋例45：應收帳款指定擔保借款</vt:lpstr>
      <vt:lpstr>PowerPoint 簡報</vt:lpstr>
      <vt:lpstr>釋例46：出售應收帳款並附按固定金額         再買回協議</vt:lpstr>
      <vt:lpstr>PowerPoint 簡報</vt:lpstr>
      <vt:lpstr>釋例47：出售應收帳款附追索權、未移轉主要         風險和報酬－擔保借款</vt:lpstr>
      <vt:lpstr>PowerPoint 簡報</vt:lpstr>
      <vt:lpstr>釋例48：移轉應收帳款、移轉幾乎所有的風險         和報酬、放棄控制－無條件出售</vt:lpstr>
      <vt:lpstr>釋例49：移轉應收帳款、移轉主要風險和報酬、         放棄控制－無條件出售</vt:lpstr>
      <vt:lpstr>釋例50：移轉應收帳款、未移轉也未保留幾乎所有         的風險和報酬、放棄控制及未放棄控制</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第十章 無形資產及其他營業用資產</dc:title>
  <dc:creator>pele</dc:creator>
  <cp:lastModifiedBy>User</cp:lastModifiedBy>
  <cp:revision>562</cp:revision>
  <dcterms:created xsi:type="dcterms:W3CDTF">2012-09-27T08:13:51Z</dcterms:created>
  <dcterms:modified xsi:type="dcterms:W3CDTF">2018-06-06T14:26:00Z</dcterms:modified>
</cp:coreProperties>
</file>